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8"/>
  </p:notesMasterIdLst>
  <p:handoutMasterIdLst>
    <p:handoutMasterId r:id="rId39"/>
  </p:handoutMasterIdLst>
  <p:sldIdLst>
    <p:sldId id="341" r:id="rId3"/>
    <p:sldId id="258" r:id="rId4"/>
    <p:sldId id="343" r:id="rId5"/>
    <p:sldId id="344" r:id="rId6"/>
    <p:sldId id="345" r:id="rId7"/>
    <p:sldId id="346" r:id="rId8"/>
    <p:sldId id="347" r:id="rId9"/>
    <p:sldId id="348" r:id="rId10"/>
    <p:sldId id="350" r:id="rId11"/>
    <p:sldId id="349" r:id="rId12"/>
    <p:sldId id="351" r:id="rId13"/>
    <p:sldId id="352" r:id="rId14"/>
    <p:sldId id="354" r:id="rId15"/>
    <p:sldId id="355" r:id="rId16"/>
    <p:sldId id="356"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6" r:id="rId35"/>
    <p:sldId id="377" r:id="rId36"/>
    <p:sldId id="3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94651" autoAdjust="0"/>
  </p:normalViewPr>
  <p:slideViewPr>
    <p:cSldViewPr snapToGrid="0">
      <p:cViewPr varScale="1">
        <p:scale>
          <a:sx n="105" d="100"/>
          <a:sy n="105" d="100"/>
        </p:scale>
        <p:origin x="4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09B3EE-041C-4ADE-80A4-CAF539634759}" type="datetimeFigureOut">
              <a:rPr lang="en-IE" smtClean="0"/>
              <a:t>29/11/2018</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A5FBD0-535F-4B6D-B433-B677D95749C7}" type="slidenum">
              <a:rPr lang="en-IE" smtClean="0"/>
              <a:t>‹#›</a:t>
            </a:fld>
            <a:endParaRPr lang="en-IE"/>
          </a:p>
        </p:txBody>
      </p:sp>
    </p:spTree>
    <p:extLst>
      <p:ext uri="{BB962C8B-B14F-4D97-AF65-F5344CB8AC3E}">
        <p14:creationId xmlns:p14="http://schemas.microsoft.com/office/powerpoint/2010/main" val="1823120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094B1-1006-4804-B7D5-564F2E313266}" type="datetimeFigureOut">
              <a:rPr lang="en-IE" smtClean="0"/>
              <a:t>29/11/2018</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B5156-DE12-44A3-88B1-B40D97C6BB2B}" type="slidenum">
              <a:rPr lang="en-IE" smtClean="0"/>
              <a:t>‹#›</a:t>
            </a:fld>
            <a:endParaRPr lang="en-IE"/>
          </a:p>
        </p:txBody>
      </p:sp>
    </p:spTree>
    <p:extLst>
      <p:ext uri="{BB962C8B-B14F-4D97-AF65-F5344CB8AC3E}">
        <p14:creationId xmlns:p14="http://schemas.microsoft.com/office/powerpoint/2010/main" val="264863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9F7C52E-B875-43D8-946D-F8375720340D}" type="slidenum">
              <a:rPr lang="en-US" smtClean="0"/>
              <a:pPr/>
              <a:t>3</a:t>
            </a:fld>
            <a:endParaRPr lang="en-US" smtClean="0"/>
          </a:p>
        </p:txBody>
      </p:sp>
      <p:sp>
        <p:nvSpPr>
          <p:cNvPr id="6041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683E0DA9-1132-4EFE-8133-4F7213000B9F}" type="slidenum">
              <a:rPr lang="en-US" sz="1200">
                <a:cs typeface="Arial" charset="0"/>
              </a:rPr>
              <a:pPr algn="r"/>
              <a:t>3</a:t>
            </a:fld>
            <a:endParaRPr lang="en-US" sz="1200">
              <a:cs typeface="Arial" charset="0"/>
            </a:endParaRPr>
          </a:p>
        </p:txBody>
      </p:sp>
      <p:sp>
        <p:nvSpPr>
          <p:cNvPr id="60420" name="Rectangle 2"/>
          <p:cNvSpPr>
            <a:spLocks noGrp="1" noRot="1" noChangeAspect="1" noChangeArrowheads="1" noTextEdit="1"/>
          </p:cNvSpPr>
          <p:nvPr>
            <p:ph type="sldImg"/>
          </p:nvPr>
        </p:nvSpPr>
        <p:spPr>
          <a:xfrm>
            <a:off x="382588" y="534988"/>
            <a:ext cx="6096000" cy="3429000"/>
          </a:xfrm>
          <a:ln/>
        </p:spPr>
      </p:sp>
      <p:sp>
        <p:nvSpPr>
          <p:cNvPr id="6042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43788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5A4DFD9-250F-49A4-AA1D-38A803F9C674}" type="slidenum">
              <a:rPr lang="en-US" smtClean="0"/>
              <a:pPr/>
              <a:t>12</a:t>
            </a:fld>
            <a:endParaRPr lang="en-US" smtClean="0"/>
          </a:p>
        </p:txBody>
      </p:sp>
      <p:sp>
        <p:nvSpPr>
          <p:cNvPr id="757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52B9A981-060C-43B2-87FF-52E265F14A33}" type="slidenum">
              <a:rPr lang="en-US" sz="1200">
                <a:cs typeface="Arial" charset="0"/>
              </a:rPr>
              <a:pPr algn="r"/>
              <a:t>12</a:t>
            </a:fld>
            <a:endParaRPr lang="en-US" sz="1200">
              <a:cs typeface="Arial" charset="0"/>
            </a:endParaRPr>
          </a:p>
        </p:txBody>
      </p:sp>
      <p:sp>
        <p:nvSpPr>
          <p:cNvPr id="75780" name="Rectangle 2"/>
          <p:cNvSpPr>
            <a:spLocks noGrp="1" noRot="1" noChangeAspect="1" noChangeArrowheads="1" noTextEdit="1"/>
          </p:cNvSpPr>
          <p:nvPr>
            <p:ph type="sldImg"/>
          </p:nvPr>
        </p:nvSpPr>
        <p:spPr>
          <a:xfrm>
            <a:off x="382588" y="534988"/>
            <a:ext cx="6096000" cy="3429000"/>
          </a:xfrm>
          <a:ln/>
        </p:spPr>
      </p:sp>
      <p:sp>
        <p:nvSpPr>
          <p:cNvPr id="7578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46547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649AC2E-D718-432C-B711-2262A413EC06}" type="slidenum">
              <a:rPr lang="en-US" smtClean="0"/>
              <a:pPr/>
              <a:t>14</a:t>
            </a:fld>
            <a:endParaRPr lang="en-US" smtClean="0"/>
          </a:p>
        </p:txBody>
      </p:sp>
      <p:sp>
        <p:nvSpPr>
          <p:cNvPr id="778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166249B-C4B3-4090-AD4C-D4C0411AAA8E}" type="slidenum">
              <a:rPr lang="en-US" sz="1200">
                <a:cs typeface="Arial" charset="0"/>
              </a:rPr>
              <a:pPr algn="r"/>
              <a:t>14</a:t>
            </a:fld>
            <a:endParaRPr lang="en-US" sz="1200">
              <a:cs typeface="Arial" charset="0"/>
            </a:endParaRPr>
          </a:p>
        </p:txBody>
      </p:sp>
      <p:sp>
        <p:nvSpPr>
          <p:cNvPr id="77828" name="Rectangle 2"/>
          <p:cNvSpPr>
            <a:spLocks noGrp="1" noRot="1" noChangeAspect="1" noChangeArrowheads="1" noTextEdit="1"/>
          </p:cNvSpPr>
          <p:nvPr>
            <p:ph type="sldImg"/>
          </p:nvPr>
        </p:nvSpPr>
        <p:spPr>
          <a:xfrm>
            <a:off x="382588" y="534988"/>
            <a:ext cx="6096000" cy="3429000"/>
          </a:xfrm>
          <a:ln/>
        </p:spPr>
      </p:sp>
      <p:sp>
        <p:nvSpPr>
          <p:cNvPr id="7782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196335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6E7F84CA-5D11-4F77-BA9E-92A7B6EC791C}" type="slidenum">
              <a:rPr lang="en-US" smtClean="0"/>
              <a:pPr/>
              <a:t>15</a:t>
            </a:fld>
            <a:endParaRPr lang="en-US" smtClean="0"/>
          </a:p>
        </p:txBody>
      </p:sp>
      <p:sp>
        <p:nvSpPr>
          <p:cNvPr id="788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71B05B9-6851-41B5-BE97-4F4F5FDFE4EC}" type="slidenum">
              <a:rPr lang="en-US" sz="1200">
                <a:cs typeface="Arial" charset="0"/>
              </a:rPr>
              <a:pPr algn="r"/>
              <a:t>15</a:t>
            </a:fld>
            <a:endParaRPr lang="en-US" sz="1200">
              <a:cs typeface="Arial" charset="0"/>
            </a:endParaRPr>
          </a:p>
        </p:txBody>
      </p:sp>
      <p:sp>
        <p:nvSpPr>
          <p:cNvPr id="78852" name="Rectangle 2"/>
          <p:cNvSpPr>
            <a:spLocks noGrp="1" noRot="1" noChangeAspect="1" noChangeArrowheads="1" noTextEdit="1"/>
          </p:cNvSpPr>
          <p:nvPr>
            <p:ph type="sldImg"/>
          </p:nvPr>
        </p:nvSpPr>
        <p:spPr>
          <a:xfrm>
            <a:off x="382588" y="534988"/>
            <a:ext cx="6096000" cy="3429000"/>
          </a:xfrm>
          <a:ln/>
        </p:spPr>
      </p:sp>
      <p:sp>
        <p:nvSpPr>
          <p:cNvPr id="7885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8559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0AEC48-B32D-423B-964A-9BEE78EC04BD}" type="slidenum">
              <a:rPr lang="en-US" smtClean="0"/>
              <a:pPr/>
              <a:t>16</a:t>
            </a:fld>
            <a:endParaRPr lang="en-US" smtClean="0"/>
          </a:p>
        </p:txBody>
      </p:sp>
      <p:sp>
        <p:nvSpPr>
          <p:cNvPr id="7987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0CB079D3-9C96-4521-BBE6-E81C5039ACDF}" type="slidenum">
              <a:rPr lang="en-US" sz="1200">
                <a:cs typeface="Arial" charset="0"/>
              </a:rPr>
              <a:pPr algn="r"/>
              <a:t>16</a:t>
            </a:fld>
            <a:endParaRPr lang="en-US" sz="1200">
              <a:cs typeface="Arial" charset="0"/>
            </a:endParaRPr>
          </a:p>
        </p:txBody>
      </p:sp>
      <p:sp>
        <p:nvSpPr>
          <p:cNvPr id="79876" name="Rectangle 2"/>
          <p:cNvSpPr>
            <a:spLocks noGrp="1" noRot="1" noChangeAspect="1" noChangeArrowheads="1" noTextEdit="1"/>
          </p:cNvSpPr>
          <p:nvPr>
            <p:ph type="sldImg"/>
          </p:nvPr>
        </p:nvSpPr>
        <p:spPr>
          <a:xfrm>
            <a:off x="382588" y="534988"/>
            <a:ext cx="6096000" cy="3429000"/>
          </a:xfrm>
          <a:ln/>
        </p:spPr>
      </p:sp>
      <p:sp>
        <p:nvSpPr>
          <p:cNvPr id="7987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smtClean="0"/>
              <a:t>In the next chapter, we will learn more about how firms choose Q to maximize their profits. </a:t>
            </a:r>
          </a:p>
        </p:txBody>
      </p:sp>
    </p:spTree>
    <p:extLst>
      <p:ext uri="{BB962C8B-B14F-4D97-AF65-F5344CB8AC3E}">
        <p14:creationId xmlns:p14="http://schemas.microsoft.com/office/powerpoint/2010/main" val="113457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A755090-019A-4B3B-86E3-4DE20AB90734}" type="slidenum">
              <a:rPr lang="en-US" smtClean="0"/>
              <a:pPr/>
              <a:t>17</a:t>
            </a:fld>
            <a:endParaRPr lang="en-US" smtClean="0"/>
          </a:p>
        </p:txBody>
      </p:sp>
      <p:sp>
        <p:nvSpPr>
          <p:cNvPr id="808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F8429BFE-8A33-4BE7-9087-D384AEE6D487}" type="slidenum">
              <a:rPr lang="en-US" sz="1200">
                <a:cs typeface="Arial" charset="0"/>
              </a:rPr>
              <a:pPr algn="r"/>
              <a:t>17</a:t>
            </a:fld>
            <a:endParaRPr lang="en-US" sz="1200">
              <a:cs typeface="Arial" charset="0"/>
            </a:endParaRPr>
          </a:p>
        </p:txBody>
      </p:sp>
      <p:sp>
        <p:nvSpPr>
          <p:cNvPr id="80900" name="Rectangle 2"/>
          <p:cNvSpPr>
            <a:spLocks noGrp="1" noRot="1" noChangeAspect="1" noChangeArrowheads="1" noTextEdit="1"/>
          </p:cNvSpPr>
          <p:nvPr>
            <p:ph type="sldImg"/>
          </p:nvPr>
        </p:nvSpPr>
        <p:spPr>
          <a:xfrm>
            <a:off x="382588" y="534988"/>
            <a:ext cx="6096000" cy="3429000"/>
          </a:xfrm>
          <a:ln/>
        </p:spPr>
      </p:sp>
      <p:sp>
        <p:nvSpPr>
          <p:cNvPr id="8090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smtClean="0"/>
              <a:t>If you did Active Learning 1 and created a class-generated list of General Motors’ costs, you might return to that list and ask students which of the costs on their list are fixed and which are variable.  </a:t>
            </a:r>
          </a:p>
        </p:txBody>
      </p:sp>
    </p:spTree>
    <p:extLst>
      <p:ext uri="{BB962C8B-B14F-4D97-AF65-F5344CB8AC3E}">
        <p14:creationId xmlns:p14="http://schemas.microsoft.com/office/powerpoint/2010/main" val="2341438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1A4E970-39B6-4DD3-9503-179249B7D18B}" type="slidenum">
              <a:rPr lang="en-US" smtClean="0"/>
              <a:pPr/>
              <a:t>18</a:t>
            </a:fld>
            <a:endParaRPr lang="en-US" smtClean="0"/>
          </a:p>
        </p:txBody>
      </p:sp>
      <p:sp>
        <p:nvSpPr>
          <p:cNvPr id="8294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B1D540D6-C66B-442C-AB10-E4C0B2664816}" type="slidenum">
              <a:rPr lang="en-US" sz="1200">
                <a:cs typeface="Arial" charset="0"/>
              </a:rPr>
              <a:pPr algn="r"/>
              <a:t>18</a:t>
            </a:fld>
            <a:endParaRPr lang="en-US" sz="1200">
              <a:cs typeface="Arial" charset="0"/>
            </a:endParaRPr>
          </a:p>
        </p:txBody>
      </p:sp>
      <p:sp>
        <p:nvSpPr>
          <p:cNvPr id="82948" name="Rectangle 2"/>
          <p:cNvSpPr>
            <a:spLocks noGrp="1" noRot="1" noChangeAspect="1" noChangeArrowheads="1" noTextEdit="1"/>
          </p:cNvSpPr>
          <p:nvPr>
            <p:ph type="sldImg"/>
          </p:nvPr>
        </p:nvSpPr>
        <p:spPr>
          <a:xfrm>
            <a:off x="382588" y="534988"/>
            <a:ext cx="6096000" cy="3429000"/>
          </a:xfrm>
          <a:ln/>
        </p:spPr>
      </p:sp>
      <p:sp>
        <p:nvSpPr>
          <p:cNvPr id="8294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smtClean="0"/>
              <a:t>Point out that the TC curve is parallel to the VC curve but is higher by the amount FC. </a:t>
            </a:r>
          </a:p>
        </p:txBody>
      </p:sp>
    </p:spTree>
    <p:extLst>
      <p:ext uri="{BB962C8B-B14F-4D97-AF65-F5344CB8AC3E}">
        <p14:creationId xmlns:p14="http://schemas.microsoft.com/office/powerpoint/2010/main" val="344891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7DB12AB-CF87-4EEA-BE2F-20228F58D196}" type="slidenum">
              <a:rPr lang="en-US" smtClean="0"/>
              <a:pPr/>
              <a:t>19</a:t>
            </a:fld>
            <a:endParaRPr lang="en-US" smtClean="0"/>
          </a:p>
        </p:txBody>
      </p:sp>
      <p:sp>
        <p:nvSpPr>
          <p:cNvPr id="8397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DD232FF3-21AA-4839-9404-128D69017029}" type="slidenum">
              <a:rPr lang="en-US" sz="1200">
                <a:cs typeface="Arial" charset="0"/>
              </a:rPr>
              <a:pPr algn="r"/>
              <a:t>19</a:t>
            </a:fld>
            <a:endParaRPr lang="en-US" sz="1200">
              <a:cs typeface="Arial" charset="0"/>
            </a:endParaRPr>
          </a:p>
        </p:txBody>
      </p:sp>
      <p:sp>
        <p:nvSpPr>
          <p:cNvPr id="83972" name="Rectangle 2"/>
          <p:cNvSpPr>
            <a:spLocks noGrp="1" noRot="1" noChangeAspect="1" noChangeArrowheads="1" noTextEdit="1"/>
          </p:cNvSpPr>
          <p:nvPr>
            <p:ph type="sldImg"/>
          </p:nvPr>
        </p:nvSpPr>
        <p:spPr>
          <a:xfrm>
            <a:off x="382588" y="534988"/>
            <a:ext cx="6096000" cy="3429000"/>
          </a:xfrm>
          <a:ln/>
        </p:spPr>
      </p:sp>
      <p:sp>
        <p:nvSpPr>
          <p:cNvPr id="8397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193236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2A23872-737A-4070-B34B-A130B2753730}" type="slidenum">
              <a:rPr lang="en-US" smtClean="0"/>
              <a:pPr/>
              <a:t>20</a:t>
            </a:fld>
            <a:endParaRPr lang="en-US" smtClean="0"/>
          </a:p>
        </p:txBody>
      </p:sp>
      <p:sp>
        <p:nvSpPr>
          <p:cNvPr id="8499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8725F5C6-A01C-4591-B126-97C8F3D8B2A5}" type="slidenum">
              <a:rPr lang="en-US" sz="1200">
                <a:cs typeface="Arial" charset="0"/>
              </a:rPr>
              <a:pPr algn="r"/>
              <a:t>20</a:t>
            </a:fld>
            <a:endParaRPr lang="en-US" sz="1200">
              <a:cs typeface="Arial" charset="0"/>
            </a:endParaRPr>
          </a:p>
        </p:txBody>
      </p:sp>
      <p:sp>
        <p:nvSpPr>
          <p:cNvPr id="84996" name="Rectangle 2"/>
          <p:cNvSpPr>
            <a:spLocks noGrp="1" noRot="1" noChangeAspect="1" noChangeArrowheads="1" noTextEdit="1"/>
          </p:cNvSpPr>
          <p:nvPr>
            <p:ph type="sldImg"/>
          </p:nvPr>
        </p:nvSpPr>
        <p:spPr>
          <a:xfrm>
            <a:off x="382588" y="534988"/>
            <a:ext cx="6096000" cy="3429000"/>
          </a:xfrm>
          <a:ln/>
        </p:spPr>
      </p:sp>
      <p:sp>
        <p:nvSpPr>
          <p:cNvPr id="8499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Most students quickly grasp the following example.  </a:t>
            </a:r>
          </a:p>
          <a:p>
            <a:pPr eaLnBrk="1" hangingPunct="1"/>
            <a:endParaRPr lang="en-US" dirty="0" smtClean="0"/>
          </a:p>
          <a:p>
            <a:pPr eaLnBrk="1" hangingPunct="1"/>
            <a:r>
              <a:rPr lang="en-US" dirty="0" smtClean="0"/>
              <a:t>Suppose FC = €1 million for a factory that produces cars.  </a:t>
            </a:r>
          </a:p>
          <a:p>
            <a:pPr eaLnBrk="1" hangingPunct="1"/>
            <a:endParaRPr lang="en-US" dirty="0" smtClean="0"/>
          </a:p>
          <a:p>
            <a:pPr eaLnBrk="1" hangingPunct="1"/>
            <a:r>
              <a:rPr lang="en-US" dirty="0" smtClean="0"/>
              <a:t>If the firm produces Q = 1 car, then AFC = €1 million.  </a:t>
            </a:r>
          </a:p>
          <a:p>
            <a:pPr eaLnBrk="1" hangingPunct="1"/>
            <a:endParaRPr lang="en-US" dirty="0" smtClean="0"/>
          </a:p>
          <a:p>
            <a:pPr eaLnBrk="1" hangingPunct="1"/>
            <a:r>
              <a:rPr lang="en-US" dirty="0" smtClean="0"/>
              <a:t>If the firm produces 2 cars, AFC = €500,000.  </a:t>
            </a:r>
          </a:p>
          <a:p>
            <a:pPr eaLnBrk="1" hangingPunct="1"/>
            <a:endParaRPr lang="en-US" dirty="0" smtClean="0"/>
          </a:p>
          <a:p>
            <a:pPr eaLnBrk="1" hangingPunct="1"/>
            <a:r>
              <a:rPr lang="en-US" dirty="0" smtClean="0"/>
              <a:t>If the firm produces 5 cars, AFC = €200,000.  </a:t>
            </a:r>
          </a:p>
          <a:p>
            <a:pPr eaLnBrk="1" hangingPunct="1"/>
            <a:endParaRPr lang="en-US" dirty="0" smtClean="0"/>
          </a:p>
          <a:p>
            <a:pPr eaLnBrk="1" hangingPunct="1"/>
            <a:r>
              <a:rPr lang="en-US" dirty="0" smtClean="0"/>
              <a:t>If the firm produces 100 cars, AFC = €10,000.  </a:t>
            </a:r>
          </a:p>
          <a:p>
            <a:pPr eaLnBrk="1" hangingPunct="1"/>
            <a:endParaRPr lang="en-US" dirty="0" smtClean="0"/>
          </a:p>
          <a:p>
            <a:pPr eaLnBrk="1" hangingPunct="1"/>
            <a:r>
              <a:rPr lang="en-US" dirty="0" smtClean="0"/>
              <a:t>The more cars produced at the factory, the smaller is the cost of the factory per car.  </a:t>
            </a:r>
          </a:p>
        </p:txBody>
      </p:sp>
    </p:spTree>
    <p:extLst>
      <p:ext uri="{BB962C8B-B14F-4D97-AF65-F5344CB8AC3E}">
        <p14:creationId xmlns:p14="http://schemas.microsoft.com/office/powerpoint/2010/main" val="3688615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0F81D0F-97B0-4D02-94CA-9C1769D559D5}" type="slidenum">
              <a:rPr lang="en-US" smtClean="0"/>
              <a:pPr/>
              <a:t>21</a:t>
            </a:fld>
            <a:endParaRPr lang="en-US" smtClean="0"/>
          </a:p>
        </p:txBody>
      </p:sp>
      <p:sp>
        <p:nvSpPr>
          <p:cNvPr id="8601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F9C00AA4-49A8-4DF9-B91E-0C58780F9D6F}" type="slidenum">
              <a:rPr lang="en-US" sz="1200">
                <a:cs typeface="Arial" charset="0"/>
              </a:rPr>
              <a:pPr algn="r"/>
              <a:t>21</a:t>
            </a:fld>
            <a:endParaRPr lang="en-US" sz="1200">
              <a:cs typeface="Arial" charset="0"/>
            </a:endParaRPr>
          </a:p>
        </p:txBody>
      </p:sp>
      <p:sp>
        <p:nvSpPr>
          <p:cNvPr id="86020" name="Rectangle 2"/>
          <p:cNvSpPr>
            <a:spLocks noGrp="1" noRot="1" noChangeAspect="1" noChangeArrowheads="1" noTextEdit="1"/>
          </p:cNvSpPr>
          <p:nvPr>
            <p:ph type="sldImg"/>
          </p:nvPr>
        </p:nvSpPr>
        <p:spPr>
          <a:xfrm>
            <a:off x="382588" y="534988"/>
            <a:ext cx="6096000" cy="3429000"/>
          </a:xfrm>
          <a:ln/>
        </p:spPr>
      </p:sp>
      <p:sp>
        <p:nvSpPr>
          <p:cNvPr id="8602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2993741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FA035962-B8F6-499B-9F1D-CF03D29A13FB}" type="slidenum">
              <a:rPr lang="en-US" smtClean="0"/>
              <a:pPr/>
              <a:t>22</a:t>
            </a:fld>
            <a:endParaRPr lang="en-US" smtClean="0"/>
          </a:p>
        </p:txBody>
      </p:sp>
      <p:sp>
        <p:nvSpPr>
          <p:cNvPr id="8704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A9CFC574-0415-45E5-B2F1-BBC3DC376D20}" type="slidenum">
              <a:rPr lang="en-US" sz="1200">
                <a:cs typeface="Arial" charset="0"/>
              </a:rPr>
              <a:pPr algn="r"/>
              <a:t>22</a:t>
            </a:fld>
            <a:endParaRPr lang="en-US" sz="1200">
              <a:cs typeface="Arial" charset="0"/>
            </a:endParaRPr>
          </a:p>
        </p:txBody>
      </p:sp>
      <p:sp>
        <p:nvSpPr>
          <p:cNvPr id="87044" name="Rectangle 2"/>
          <p:cNvSpPr>
            <a:spLocks noGrp="1" noRot="1" noChangeAspect="1" noChangeArrowheads="1" noTextEdit="1"/>
          </p:cNvSpPr>
          <p:nvPr>
            <p:ph type="sldImg"/>
          </p:nvPr>
        </p:nvSpPr>
        <p:spPr>
          <a:xfrm>
            <a:off x="382588" y="534988"/>
            <a:ext cx="6096000" cy="3429000"/>
          </a:xfrm>
          <a:ln/>
        </p:spPr>
      </p:sp>
      <p:sp>
        <p:nvSpPr>
          <p:cNvPr id="8704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smtClean="0"/>
              <a:t>Many students have heard the terms “cost per unit” or “unit cost” in other business courses.  ATC means the same thing.  </a:t>
            </a:r>
          </a:p>
        </p:txBody>
      </p:sp>
    </p:spTree>
    <p:extLst>
      <p:ext uri="{BB962C8B-B14F-4D97-AF65-F5344CB8AC3E}">
        <p14:creationId xmlns:p14="http://schemas.microsoft.com/office/powerpoint/2010/main" val="3473150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866C8CF-8493-4464-B8B6-08B845A7F7E0}" type="slidenum">
              <a:rPr lang="en-US" smtClean="0"/>
              <a:pPr/>
              <a:t>4</a:t>
            </a:fld>
            <a:endParaRPr lang="en-US" smtClean="0"/>
          </a:p>
        </p:txBody>
      </p:sp>
      <p:sp>
        <p:nvSpPr>
          <p:cNvPr id="665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235AE387-96D7-407C-8F51-B8C4F93EEDE6}" type="slidenum">
              <a:rPr lang="en-US" sz="1200">
                <a:cs typeface="Arial" charset="0"/>
              </a:rPr>
              <a:pPr algn="r"/>
              <a:t>4</a:t>
            </a:fld>
            <a:endParaRPr lang="en-US" sz="1200">
              <a:cs typeface="Arial" charset="0"/>
            </a:endParaRPr>
          </a:p>
        </p:txBody>
      </p:sp>
      <p:sp>
        <p:nvSpPr>
          <p:cNvPr id="66564" name="Rectangle 2"/>
          <p:cNvSpPr>
            <a:spLocks noGrp="1" noRot="1" noChangeAspect="1" noChangeArrowheads="1" noTextEdit="1"/>
          </p:cNvSpPr>
          <p:nvPr>
            <p:ph type="sldImg"/>
          </p:nvPr>
        </p:nvSpPr>
        <p:spPr>
          <a:xfrm>
            <a:off x="382588" y="534988"/>
            <a:ext cx="6096000" cy="3429000"/>
          </a:xfrm>
          <a:ln/>
        </p:spPr>
      </p:sp>
      <p:sp>
        <p:nvSpPr>
          <p:cNvPr id="6656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In the following slides, Example 1 will be used to illustrate the production function, marginal product, and a first look at the costs of production.  </a:t>
            </a:r>
          </a:p>
        </p:txBody>
      </p:sp>
    </p:spTree>
    <p:extLst>
      <p:ext uri="{BB962C8B-B14F-4D97-AF65-F5344CB8AC3E}">
        <p14:creationId xmlns:p14="http://schemas.microsoft.com/office/powerpoint/2010/main" val="742787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7F9AE6F-E201-47BA-8B45-41B6832A6B86}" type="slidenum">
              <a:rPr lang="en-US" smtClean="0"/>
              <a:pPr/>
              <a:t>23</a:t>
            </a:fld>
            <a:endParaRPr lang="en-US" smtClean="0"/>
          </a:p>
        </p:txBody>
      </p:sp>
      <p:sp>
        <p:nvSpPr>
          <p:cNvPr id="8909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BD29A6C9-354C-484C-85DD-F976E965A3FE}" type="slidenum">
              <a:rPr lang="en-US" sz="1200">
                <a:cs typeface="Arial" charset="0"/>
              </a:rPr>
              <a:pPr algn="r"/>
              <a:t>23</a:t>
            </a:fld>
            <a:endParaRPr lang="en-US" sz="1200">
              <a:cs typeface="Arial" charset="0"/>
            </a:endParaRPr>
          </a:p>
        </p:txBody>
      </p:sp>
      <p:sp>
        <p:nvSpPr>
          <p:cNvPr id="89092" name="Rectangle 2"/>
          <p:cNvSpPr>
            <a:spLocks noGrp="1" noRot="1" noChangeAspect="1" noChangeArrowheads="1" noTextEdit="1"/>
          </p:cNvSpPr>
          <p:nvPr>
            <p:ph type="sldImg"/>
          </p:nvPr>
        </p:nvSpPr>
        <p:spPr>
          <a:xfrm>
            <a:off x="382588" y="534988"/>
            <a:ext cx="6096000" cy="3429000"/>
          </a:xfrm>
          <a:ln/>
        </p:spPr>
      </p:sp>
      <p:sp>
        <p:nvSpPr>
          <p:cNvPr id="8909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1877721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0EC54629-2741-450E-A477-CF892B5DA55E}" type="slidenum">
              <a:rPr lang="en-US" smtClean="0"/>
              <a:pPr/>
              <a:t>24</a:t>
            </a:fld>
            <a:endParaRPr lang="en-US" smtClean="0"/>
          </a:p>
        </p:txBody>
      </p:sp>
      <p:sp>
        <p:nvSpPr>
          <p:cNvPr id="921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57B96CD9-71BD-45AA-9B40-D9AA06760EAB}" type="slidenum">
              <a:rPr lang="en-US" sz="1200">
                <a:cs typeface="Arial" charset="0"/>
              </a:rPr>
              <a:pPr algn="r"/>
              <a:t>24</a:t>
            </a:fld>
            <a:endParaRPr lang="en-US" sz="1200">
              <a:cs typeface="Arial" charset="0"/>
            </a:endParaRPr>
          </a:p>
        </p:txBody>
      </p:sp>
      <p:sp>
        <p:nvSpPr>
          <p:cNvPr id="92164" name="Rectangle 2"/>
          <p:cNvSpPr>
            <a:spLocks noGrp="1" noRot="1" noChangeAspect="1" noChangeArrowheads="1" noTextEdit="1"/>
          </p:cNvSpPr>
          <p:nvPr>
            <p:ph type="sldImg"/>
          </p:nvPr>
        </p:nvSpPr>
        <p:spPr>
          <a:xfrm>
            <a:off x="382588" y="534988"/>
            <a:ext cx="6096000" cy="3429000"/>
          </a:xfrm>
          <a:ln/>
        </p:spPr>
      </p:sp>
      <p:sp>
        <p:nvSpPr>
          <p:cNvPr id="9216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In this example, the efficient scale is Q=5, where ATC = €76. </a:t>
            </a:r>
          </a:p>
          <a:p>
            <a:pPr eaLnBrk="1" hangingPunct="1"/>
            <a:endParaRPr lang="en-US" dirty="0" smtClean="0"/>
          </a:p>
          <a:p>
            <a:pPr eaLnBrk="1" hangingPunct="1"/>
            <a:r>
              <a:rPr lang="en-US" dirty="0" smtClean="0"/>
              <a:t>At any Q below or above 5, ATC &gt; €76.  </a:t>
            </a:r>
          </a:p>
        </p:txBody>
      </p:sp>
    </p:spTree>
    <p:extLst>
      <p:ext uri="{BB962C8B-B14F-4D97-AF65-F5344CB8AC3E}">
        <p14:creationId xmlns:p14="http://schemas.microsoft.com/office/powerpoint/2010/main" val="382514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0EC54629-2741-450E-A477-CF892B5DA55E}" type="slidenum">
              <a:rPr lang="en-US" smtClean="0"/>
              <a:pPr/>
              <a:t>25</a:t>
            </a:fld>
            <a:endParaRPr lang="en-US" smtClean="0"/>
          </a:p>
        </p:txBody>
      </p:sp>
      <p:sp>
        <p:nvSpPr>
          <p:cNvPr id="921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57B96CD9-71BD-45AA-9B40-D9AA06760EAB}" type="slidenum">
              <a:rPr lang="en-US" sz="1200">
                <a:cs typeface="Arial" charset="0"/>
              </a:rPr>
              <a:pPr algn="r"/>
              <a:t>25</a:t>
            </a:fld>
            <a:endParaRPr lang="en-US" sz="1200">
              <a:cs typeface="Arial" charset="0"/>
            </a:endParaRPr>
          </a:p>
        </p:txBody>
      </p:sp>
      <p:sp>
        <p:nvSpPr>
          <p:cNvPr id="92164" name="Rectangle 2"/>
          <p:cNvSpPr>
            <a:spLocks noGrp="1" noRot="1" noChangeAspect="1" noChangeArrowheads="1" noTextEdit="1"/>
          </p:cNvSpPr>
          <p:nvPr>
            <p:ph type="sldImg"/>
          </p:nvPr>
        </p:nvSpPr>
        <p:spPr>
          <a:xfrm>
            <a:off x="382588" y="534988"/>
            <a:ext cx="6096000" cy="3429000"/>
          </a:xfrm>
          <a:ln/>
        </p:spPr>
      </p:sp>
      <p:sp>
        <p:nvSpPr>
          <p:cNvPr id="9216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In this example, the efficient scale is Q=5, where ATC = €76. </a:t>
            </a:r>
          </a:p>
          <a:p>
            <a:pPr eaLnBrk="1" hangingPunct="1"/>
            <a:endParaRPr lang="en-US" dirty="0" smtClean="0"/>
          </a:p>
          <a:p>
            <a:pPr eaLnBrk="1" hangingPunct="1"/>
            <a:r>
              <a:rPr lang="en-US" dirty="0" smtClean="0"/>
              <a:t>At any Q below or above 5, ATC &gt; €76.  </a:t>
            </a:r>
          </a:p>
        </p:txBody>
      </p:sp>
    </p:spTree>
    <p:extLst>
      <p:ext uri="{BB962C8B-B14F-4D97-AF65-F5344CB8AC3E}">
        <p14:creationId xmlns:p14="http://schemas.microsoft.com/office/powerpoint/2010/main" val="3148417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726357EF-77F6-4CA1-A209-8B764F3B8328}" type="slidenum">
              <a:rPr lang="en-US" smtClean="0"/>
              <a:pPr/>
              <a:t>26</a:t>
            </a:fld>
            <a:endParaRPr lang="en-US" smtClean="0"/>
          </a:p>
        </p:txBody>
      </p:sp>
      <p:sp>
        <p:nvSpPr>
          <p:cNvPr id="931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3BCE120C-3D4E-4BD8-AEBB-B2CE1665D468}" type="slidenum">
              <a:rPr lang="en-US" sz="1200">
                <a:cs typeface="Arial" charset="0"/>
              </a:rPr>
              <a:pPr algn="r"/>
              <a:t>26</a:t>
            </a:fld>
            <a:endParaRPr lang="en-US" sz="1200">
              <a:cs typeface="Arial" charset="0"/>
            </a:endParaRPr>
          </a:p>
        </p:txBody>
      </p:sp>
      <p:sp>
        <p:nvSpPr>
          <p:cNvPr id="93188" name="Rectangle 2"/>
          <p:cNvSpPr>
            <a:spLocks noGrp="1" noRot="1" noChangeAspect="1" noChangeArrowheads="1" noTextEdit="1"/>
          </p:cNvSpPr>
          <p:nvPr>
            <p:ph type="sldImg"/>
          </p:nvPr>
        </p:nvSpPr>
        <p:spPr>
          <a:xfrm>
            <a:off x="382588" y="534988"/>
            <a:ext cx="6096000" cy="3429000"/>
          </a:xfrm>
          <a:ln/>
        </p:spPr>
      </p:sp>
      <p:sp>
        <p:nvSpPr>
          <p:cNvPr id="9318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The textbook gives a nice analogy to help students understand this.  A student’s GPA is like ATC.  The grade she earns in her next course is like MC.  If her next grade (MC) is less than her GPA (ATC), then her GPA will fall.  If her next grade (MC) is greater than her GPA (ATC), then her GPA will rise.  </a:t>
            </a:r>
          </a:p>
          <a:p>
            <a:pPr eaLnBrk="1" hangingPunct="1"/>
            <a:endParaRPr lang="en-US" dirty="0" smtClean="0"/>
          </a:p>
          <a:p>
            <a:pPr eaLnBrk="1" hangingPunct="1"/>
            <a:r>
              <a:rPr lang="en-US" dirty="0" smtClean="0"/>
              <a:t>I suggest letting students read the GPA example in the book and giving them the following example in class:  </a:t>
            </a:r>
          </a:p>
          <a:p>
            <a:pPr eaLnBrk="1" hangingPunct="1"/>
            <a:endParaRPr lang="en-US" dirty="0" smtClean="0"/>
          </a:p>
          <a:p>
            <a:pPr eaLnBrk="1" hangingPunct="1"/>
            <a:r>
              <a:rPr lang="en-US" dirty="0" smtClean="0"/>
              <a:t>You run a pizza joint.  You’re producing 100 pizzas per night, and your cost per pizza (ATC) is €3.  The cost of producing one more pizza (MC) is €2.  If you produce this pizza, what happens to ATC?  Most students will understand immediately that ATC falls (albeit by a small amount).  Instead, suppose the cost of producing one more pizza (MC) is €4.  Then, producing this additional pizza causes ATC to rise.  </a:t>
            </a:r>
          </a:p>
        </p:txBody>
      </p:sp>
    </p:spTree>
    <p:extLst>
      <p:ext uri="{BB962C8B-B14F-4D97-AF65-F5344CB8AC3E}">
        <p14:creationId xmlns:p14="http://schemas.microsoft.com/office/powerpoint/2010/main" val="4054242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172D713-51B9-4E65-B4C9-E7DC71C3999E}" type="slidenum">
              <a:rPr lang="en-US" smtClean="0"/>
              <a:pPr/>
              <a:t>27</a:t>
            </a:fld>
            <a:endParaRPr lang="en-US" smtClean="0"/>
          </a:p>
        </p:txBody>
      </p:sp>
      <p:sp>
        <p:nvSpPr>
          <p:cNvPr id="942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16359F2-8456-4561-ABD8-78F08EC36BD5}" type="slidenum">
              <a:rPr lang="en-US" sz="1200">
                <a:cs typeface="Arial" charset="0"/>
              </a:rPr>
              <a:pPr algn="r"/>
              <a:t>27</a:t>
            </a:fld>
            <a:endParaRPr lang="en-US" sz="1200">
              <a:cs typeface="Arial" charset="0"/>
            </a:endParaRPr>
          </a:p>
        </p:txBody>
      </p:sp>
      <p:sp>
        <p:nvSpPr>
          <p:cNvPr id="94212" name="Rectangle 2"/>
          <p:cNvSpPr>
            <a:spLocks noGrp="1" noRot="1" noChangeAspect="1" noChangeArrowheads="1" noTextEdit="1"/>
          </p:cNvSpPr>
          <p:nvPr>
            <p:ph type="sldImg"/>
          </p:nvPr>
        </p:nvSpPr>
        <p:spPr>
          <a:xfrm>
            <a:off x="382588" y="534988"/>
            <a:ext cx="6096000" cy="3429000"/>
          </a:xfrm>
          <a:ln/>
        </p:spPr>
      </p:sp>
      <p:sp>
        <p:nvSpPr>
          <p:cNvPr id="9421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42462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BD47781-7E17-4EC1-974E-BFFA02854E20}" type="slidenum">
              <a:rPr lang="en-US" smtClean="0"/>
              <a:pPr/>
              <a:t>28</a:t>
            </a:fld>
            <a:endParaRPr lang="en-US" smtClean="0"/>
          </a:p>
        </p:txBody>
      </p:sp>
      <p:sp>
        <p:nvSpPr>
          <p:cNvPr id="952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DB3EA68B-2F53-4D13-96A2-DF898DBCA39E}" type="slidenum">
              <a:rPr lang="en-US" sz="1200">
                <a:cs typeface="Arial" charset="0"/>
              </a:rPr>
              <a:pPr algn="r"/>
              <a:t>28</a:t>
            </a:fld>
            <a:endParaRPr lang="en-US" sz="1200">
              <a:cs typeface="Arial" charset="0"/>
            </a:endParaRPr>
          </a:p>
        </p:txBody>
      </p:sp>
      <p:sp>
        <p:nvSpPr>
          <p:cNvPr id="95236" name="Rectangle 2"/>
          <p:cNvSpPr>
            <a:spLocks noGrp="1" noRot="1" noChangeAspect="1" noChangeArrowheads="1" noTextEdit="1"/>
          </p:cNvSpPr>
          <p:nvPr>
            <p:ph type="sldImg"/>
          </p:nvPr>
        </p:nvSpPr>
        <p:spPr>
          <a:xfrm>
            <a:off x="382588" y="534988"/>
            <a:ext cx="6096000" cy="3429000"/>
          </a:xfrm>
          <a:ln/>
        </p:spPr>
      </p:sp>
      <p:sp>
        <p:nvSpPr>
          <p:cNvPr id="9523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2028053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8541D53-B9F6-49E6-9D8F-2B4BB99F2CF9}" type="slidenum">
              <a:rPr lang="en-US" smtClean="0"/>
              <a:pPr/>
              <a:t>29</a:t>
            </a:fld>
            <a:endParaRPr lang="en-US" smtClean="0"/>
          </a:p>
        </p:txBody>
      </p:sp>
      <p:sp>
        <p:nvSpPr>
          <p:cNvPr id="962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6C19A90B-F8B5-40A7-85C2-6EBE6DCC0DF1}" type="slidenum">
              <a:rPr lang="en-US" sz="1200">
                <a:cs typeface="Arial" charset="0"/>
              </a:rPr>
              <a:pPr algn="r"/>
              <a:t>29</a:t>
            </a:fld>
            <a:endParaRPr lang="en-US" sz="1200">
              <a:cs typeface="Arial" charset="0"/>
            </a:endParaRPr>
          </a:p>
        </p:txBody>
      </p:sp>
      <p:sp>
        <p:nvSpPr>
          <p:cNvPr id="96260" name="Rectangle 2"/>
          <p:cNvSpPr>
            <a:spLocks noGrp="1" noRot="1" noChangeAspect="1" noChangeArrowheads="1" noTextEdit="1"/>
          </p:cNvSpPr>
          <p:nvPr>
            <p:ph type="sldImg"/>
          </p:nvPr>
        </p:nvSpPr>
        <p:spPr>
          <a:xfrm>
            <a:off x="382588" y="534988"/>
            <a:ext cx="6096000" cy="3429000"/>
          </a:xfrm>
          <a:ln/>
        </p:spPr>
      </p:sp>
      <p:sp>
        <p:nvSpPr>
          <p:cNvPr id="9626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The following might be helpful:</a:t>
            </a:r>
          </a:p>
          <a:p>
            <a:pPr eaLnBrk="1" hangingPunct="1"/>
            <a:endParaRPr lang="en-US" dirty="0" smtClean="0"/>
          </a:p>
          <a:p>
            <a:pPr eaLnBrk="1" hangingPunct="1"/>
            <a:r>
              <a:rPr lang="en-US" dirty="0" smtClean="0"/>
              <a:t>After the first paragraph displays, pick a Q a little to the left of Q</a:t>
            </a:r>
            <a:r>
              <a:rPr lang="en-US" baseline="-25000" dirty="0" smtClean="0"/>
              <a:t>A</a:t>
            </a:r>
            <a:r>
              <a:rPr lang="en-US" dirty="0" smtClean="0"/>
              <a:t>.  From this Q, go up to the ATC curves.  Notice that cost per unit is lower for the small factory than the medium one.  The firm may be stuck with a medium factory in the short run, but in the long run—if it wishes to produce this level of output—it will choose the small factory to have the lowest cost per unit.  Hence, for Q &lt; Q</a:t>
            </a:r>
            <a:r>
              <a:rPr lang="en-US" baseline="-25000" dirty="0" smtClean="0"/>
              <a:t>A</a:t>
            </a:r>
            <a:r>
              <a:rPr lang="en-US" dirty="0" smtClean="0"/>
              <a:t>, the LRATC curve is the portion of ATC</a:t>
            </a:r>
            <a:r>
              <a:rPr lang="en-US" baseline="-25000" dirty="0" smtClean="0"/>
              <a:t>S</a:t>
            </a:r>
            <a:r>
              <a:rPr lang="en-US" dirty="0" smtClean="0"/>
              <a:t> from 0 to Q</a:t>
            </a:r>
            <a:r>
              <a:rPr lang="en-US" baseline="-25000" dirty="0" smtClean="0"/>
              <a:t>A</a:t>
            </a:r>
            <a:r>
              <a:rPr lang="en-US" dirty="0" smtClean="0"/>
              <a:t>.  </a:t>
            </a:r>
          </a:p>
          <a:p>
            <a:pPr eaLnBrk="1" hangingPunct="1"/>
            <a:endParaRPr lang="en-US" dirty="0" smtClean="0"/>
          </a:p>
          <a:p>
            <a:pPr eaLnBrk="1" hangingPunct="1"/>
            <a:r>
              <a:rPr lang="en-US" dirty="0" smtClean="0"/>
              <a:t>After the second paragraph displays, pick a Q a little to the right of Q</a:t>
            </a:r>
            <a:r>
              <a:rPr lang="en-US" baseline="-25000" dirty="0" smtClean="0"/>
              <a:t>A</a:t>
            </a:r>
            <a:r>
              <a:rPr lang="en-US" dirty="0" smtClean="0"/>
              <a:t>.  From this Q, go up to the ATC curves.  Notice that cost per unit is lower for the medium factory than the small one.  The firm may be stuck with a small factory in the short run, but in the long run – if it wishes to produce this level of output – it will choose the medium factory to have the lowest cost per unit.  Hence, for Q</a:t>
            </a:r>
            <a:r>
              <a:rPr lang="en-US" baseline="-25000" dirty="0" smtClean="0"/>
              <a:t>A</a:t>
            </a:r>
            <a:r>
              <a:rPr lang="en-US" dirty="0" smtClean="0"/>
              <a:t> &lt;  Q &lt; Q</a:t>
            </a:r>
            <a:r>
              <a:rPr lang="en-US" baseline="-25000" dirty="0" smtClean="0"/>
              <a:t>B</a:t>
            </a:r>
            <a:r>
              <a:rPr lang="en-US" dirty="0" smtClean="0"/>
              <a:t>, the LRATC curve is the portion of ATC</a:t>
            </a:r>
            <a:r>
              <a:rPr lang="en-US" baseline="-25000" dirty="0" smtClean="0"/>
              <a:t>M</a:t>
            </a:r>
            <a:r>
              <a:rPr lang="en-US" dirty="0" smtClean="0"/>
              <a:t> from Q</a:t>
            </a:r>
            <a:r>
              <a:rPr lang="en-US" baseline="-25000" dirty="0" smtClean="0"/>
              <a:t>B</a:t>
            </a:r>
            <a:r>
              <a:rPr lang="en-US" dirty="0" smtClean="0"/>
              <a:t> to Q</a:t>
            </a:r>
            <a:r>
              <a:rPr lang="en-US" baseline="-25000" dirty="0" smtClean="0"/>
              <a:t>A</a:t>
            </a:r>
            <a:r>
              <a:rPr lang="en-US" dirty="0" smtClean="0"/>
              <a:t>. </a:t>
            </a:r>
          </a:p>
          <a:p>
            <a:pPr eaLnBrk="1" hangingPunct="1"/>
            <a:endParaRPr lang="en-US" dirty="0" smtClean="0"/>
          </a:p>
          <a:p>
            <a:pPr eaLnBrk="1" hangingPunct="1"/>
            <a:r>
              <a:rPr lang="en-US" dirty="0" smtClean="0"/>
              <a:t>The same type of argument illustrates the logic in the third paragraph. </a:t>
            </a:r>
          </a:p>
        </p:txBody>
      </p:sp>
    </p:spTree>
    <p:extLst>
      <p:ext uri="{BB962C8B-B14F-4D97-AF65-F5344CB8AC3E}">
        <p14:creationId xmlns:p14="http://schemas.microsoft.com/office/powerpoint/2010/main" val="547932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95549DA-98A2-451A-BC9B-A558BA0500EC}" type="slidenum">
              <a:rPr lang="en-US" smtClean="0"/>
              <a:pPr/>
              <a:t>30</a:t>
            </a:fld>
            <a:endParaRPr lang="en-US" smtClean="0"/>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894BF1A6-4AAF-4B44-86E9-0DDE097D7164}" type="slidenum">
              <a:rPr lang="en-US" sz="1200">
                <a:cs typeface="Arial" charset="0"/>
              </a:rPr>
              <a:pPr algn="r"/>
              <a:t>30</a:t>
            </a:fld>
            <a:endParaRPr lang="en-US" sz="1200">
              <a:cs typeface="Arial" charset="0"/>
            </a:endParaRPr>
          </a:p>
        </p:txBody>
      </p:sp>
      <p:sp>
        <p:nvSpPr>
          <p:cNvPr id="97284" name="Rectangle 2"/>
          <p:cNvSpPr>
            <a:spLocks noGrp="1" noRot="1" noChangeAspect="1" noChangeArrowheads="1" noTextEdit="1"/>
          </p:cNvSpPr>
          <p:nvPr>
            <p:ph type="sldImg"/>
          </p:nvPr>
        </p:nvSpPr>
        <p:spPr>
          <a:xfrm>
            <a:off x="1144588" y="534988"/>
            <a:ext cx="4572000" cy="3429000"/>
          </a:xfrm>
          <a:ln/>
        </p:spPr>
      </p:sp>
      <p:sp>
        <p:nvSpPr>
          <p:cNvPr id="9728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241902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CE655B8-7286-4CA8-9383-DCDFABA16EFF}" type="slidenum">
              <a:rPr lang="en-US" smtClean="0"/>
              <a:pPr/>
              <a:t>31</a:t>
            </a:fld>
            <a:endParaRPr lang="en-US" smtClean="0"/>
          </a:p>
        </p:txBody>
      </p:sp>
      <p:sp>
        <p:nvSpPr>
          <p:cNvPr id="983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6A47152-4CB6-411C-94C9-9366A47E753C}" type="slidenum">
              <a:rPr lang="en-US" sz="1200">
                <a:cs typeface="Arial" charset="0"/>
              </a:rPr>
              <a:pPr algn="r"/>
              <a:t>31</a:t>
            </a:fld>
            <a:endParaRPr lang="en-US" sz="1200">
              <a:cs typeface="Arial" charset="0"/>
            </a:endParaRPr>
          </a:p>
        </p:txBody>
      </p:sp>
      <p:sp>
        <p:nvSpPr>
          <p:cNvPr id="98308" name="Rectangle 2"/>
          <p:cNvSpPr>
            <a:spLocks noGrp="1" noRot="1" noChangeAspect="1" noChangeArrowheads="1" noTextEdit="1"/>
          </p:cNvSpPr>
          <p:nvPr>
            <p:ph type="sldImg"/>
          </p:nvPr>
        </p:nvSpPr>
        <p:spPr>
          <a:xfrm>
            <a:off x="1144588" y="534988"/>
            <a:ext cx="4572000" cy="3429000"/>
          </a:xfrm>
          <a:ln/>
        </p:spPr>
      </p:sp>
      <p:sp>
        <p:nvSpPr>
          <p:cNvPr id="9830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63067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7D0EF5BF-0E89-41D9-87F7-D2B1D1B38F7F}" type="slidenum">
              <a:rPr lang="en-US" smtClean="0"/>
              <a:pPr/>
              <a:t>32</a:t>
            </a:fld>
            <a:endParaRPr lang="en-US" smtClean="0"/>
          </a:p>
        </p:txBody>
      </p:sp>
      <p:sp>
        <p:nvSpPr>
          <p:cNvPr id="993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16C14321-70E0-41F4-B638-81389C385E71}" type="slidenum">
              <a:rPr lang="en-US" sz="1200">
                <a:cs typeface="Arial" charset="0"/>
              </a:rPr>
              <a:pPr algn="r"/>
              <a:t>32</a:t>
            </a:fld>
            <a:endParaRPr lang="en-US" sz="1200">
              <a:cs typeface="Arial" charset="0"/>
            </a:endParaRPr>
          </a:p>
        </p:txBody>
      </p:sp>
      <p:sp>
        <p:nvSpPr>
          <p:cNvPr id="99332" name="Rectangle 2"/>
          <p:cNvSpPr>
            <a:spLocks noGrp="1" noRot="1" noChangeAspect="1" noChangeArrowheads="1" noTextEdit="1"/>
          </p:cNvSpPr>
          <p:nvPr>
            <p:ph type="sldImg"/>
          </p:nvPr>
        </p:nvSpPr>
        <p:spPr>
          <a:xfrm>
            <a:off x="382588" y="534988"/>
            <a:ext cx="6096000" cy="3429000"/>
          </a:xfrm>
          <a:ln/>
        </p:spPr>
      </p:sp>
      <p:sp>
        <p:nvSpPr>
          <p:cNvPr id="9933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0781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0CA44109-6588-4860-A048-8C0C20583F0E}" type="slidenum">
              <a:rPr lang="en-US" smtClean="0"/>
              <a:pPr/>
              <a:t>5</a:t>
            </a:fld>
            <a:endParaRPr lang="en-US" smtClean="0"/>
          </a:p>
        </p:txBody>
      </p:sp>
      <p:sp>
        <p:nvSpPr>
          <p:cNvPr id="675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BEFF9B1D-DE94-440A-922E-9B141F754D21}" type="slidenum">
              <a:rPr lang="en-US" sz="1200">
                <a:cs typeface="Arial" charset="0"/>
              </a:rPr>
              <a:pPr algn="r"/>
              <a:t>5</a:t>
            </a:fld>
            <a:endParaRPr lang="en-US" sz="1200">
              <a:cs typeface="Arial" charset="0"/>
            </a:endParaRPr>
          </a:p>
        </p:txBody>
      </p:sp>
      <p:sp>
        <p:nvSpPr>
          <p:cNvPr id="67588" name="Rectangle 2"/>
          <p:cNvSpPr>
            <a:spLocks noGrp="1" noRot="1" noChangeAspect="1" noChangeArrowheads="1" noTextEdit="1"/>
          </p:cNvSpPr>
          <p:nvPr>
            <p:ph type="sldImg"/>
          </p:nvPr>
        </p:nvSpPr>
        <p:spPr>
          <a:xfrm>
            <a:off x="382588" y="534988"/>
            <a:ext cx="6096000" cy="3429000"/>
          </a:xfrm>
          <a:ln/>
        </p:spPr>
      </p:sp>
      <p:sp>
        <p:nvSpPr>
          <p:cNvPr id="6758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96882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EE36603-2D2E-44F1-8AAC-F43532479EFE}" type="slidenum">
              <a:rPr lang="en-US" smtClean="0"/>
              <a:pPr/>
              <a:t>35</a:t>
            </a:fld>
            <a:endParaRPr lang="en-US" smtClean="0"/>
          </a:p>
        </p:txBody>
      </p:sp>
      <p:sp>
        <p:nvSpPr>
          <p:cNvPr id="1003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CE9E8C5E-B267-4052-841E-D6B4A73E180E}" type="slidenum">
              <a:rPr lang="en-US" sz="1200">
                <a:cs typeface="Arial" charset="0"/>
              </a:rPr>
              <a:pPr algn="r"/>
              <a:t>35</a:t>
            </a:fld>
            <a:endParaRPr lang="en-US" sz="1200">
              <a:cs typeface="Arial" charset="0"/>
            </a:endParaRPr>
          </a:p>
        </p:txBody>
      </p:sp>
      <p:sp>
        <p:nvSpPr>
          <p:cNvPr id="100356" name="Rectangle 2"/>
          <p:cNvSpPr>
            <a:spLocks noGrp="1" noRot="1" noChangeAspect="1" noChangeArrowheads="1" noTextEdit="1"/>
          </p:cNvSpPr>
          <p:nvPr>
            <p:ph type="sldImg"/>
          </p:nvPr>
        </p:nvSpPr>
        <p:spPr>
          <a:xfrm>
            <a:off x="1144588" y="534988"/>
            <a:ext cx="4572000" cy="3429000"/>
          </a:xfrm>
          <a:ln/>
        </p:spPr>
      </p:sp>
      <p:sp>
        <p:nvSpPr>
          <p:cNvPr id="10035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88210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59B0AD6B-95BA-423F-B294-B41871541CE9}" type="slidenum">
              <a:rPr lang="en-US" smtClean="0"/>
              <a:pPr/>
              <a:t>6</a:t>
            </a:fld>
            <a:endParaRPr lang="en-US" smtClean="0"/>
          </a:p>
        </p:txBody>
      </p:sp>
      <p:sp>
        <p:nvSpPr>
          <p:cNvPr id="686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E912614-E872-45E3-BB89-9F8F6C28B0C0}" type="slidenum">
              <a:rPr lang="en-US" sz="1200">
                <a:cs typeface="Arial" charset="0"/>
              </a:rPr>
              <a:pPr algn="r"/>
              <a:t>6</a:t>
            </a:fld>
            <a:endParaRPr lang="en-US" sz="1200">
              <a:cs typeface="Arial" charset="0"/>
            </a:endParaRPr>
          </a:p>
        </p:txBody>
      </p:sp>
      <p:sp>
        <p:nvSpPr>
          <p:cNvPr id="68612" name="Rectangle 2"/>
          <p:cNvSpPr>
            <a:spLocks noGrp="1" noRot="1" noChangeAspect="1" noChangeArrowheads="1" noTextEdit="1"/>
          </p:cNvSpPr>
          <p:nvPr>
            <p:ph type="sldImg"/>
          </p:nvPr>
        </p:nvSpPr>
        <p:spPr>
          <a:xfrm>
            <a:off x="382588" y="534988"/>
            <a:ext cx="6096000" cy="3429000"/>
          </a:xfrm>
          <a:ln/>
        </p:spPr>
      </p:sp>
      <p:sp>
        <p:nvSpPr>
          <p:cNvPr id="68613"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dirty="0" smtClean="0"/>
          </a:p>
        </p:txBody>
      </p:sp>
    </p:spTree>
    <p:extLst>
      <p:ext uri="{BB962C8B-B14F-4D97-AF65-F5344CB8AC3E}">
        <p14:creationId xmlns:p14="http://schemas.microsoft.com/office/powerpoint/2010/main" val="166022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CAF8147-15DC-4DE7-A500-9960D314FADB}" type="slidenum">
              <a:rPr lang="en-US" smtClean="0"/>
              <a:pPr/>
              <a:t>7</a:t>
            </a:fld>
            <a:endParaRPr lang="en-US" smtClean="0"/>
          </a:p>
        </p:txBody>
      </p:sp>
      <p:sp>
        <p:nvSpPr>
          <p:cNvPr id="696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DA6575BB-BB3B-4A03-B712-1993F86ECAF8}" type="slidenum">
              <a:rPr lang="en-US" sz="1200">
                <a:cs typeface="Arial" charset="0"/>
              </a:rPr>
              <a:pPr algn="r"/>
              <a:t>7</a:t>
            </a:fld>
            <a:endParaRPr lang="en-US" sz="1200">
              <a:cs typeface="Arial" charset="0"/>
            </a:endParaRPr>
          </a:p>
        </p:txBody>
      </p:sp>
      <p:sp>
        <p:nvSpPr>
          <p:cNvPr id="69636" name="Rectangle 2"/>
          <p:cNvSpPr>
            <a:spLocks noGrp="1" noRot="1" noChangeAspect="1" noChangeArrowheads="1" noTextEdit="1"/>
          </p:cNvSpPr>
          <p:nvPr>
            <p:ph type="sldImg"/>
          </p:nvPr>
        </p:nvSpPr>
        <p:spPr>
          <a:xfrm>
            <a:off x="382588" y="534988"/>
            <a:ext cx="6096000" cy="3429000"/>
          </a:xfrm>
          <a:ln/>
        </p:spPr>
      </p:sp>
      <p:sp>
        <p:nvSpPr>
          <p:cNvPr id="6963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88326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EDA55562-BF7B-4527-A81A-9B46AB1FF609}" type="slidenum">
              <a:rPr lang="en-US" smtClean="0"/>
              <a:pPr/>
              <a:t>8</a:t>
            </a:fld>
            <a:endParaRPr lang="en-US" smtClean="0"/>
          </a:p>
        </p:txBody>
      </p:sp>
      <p:sp>
        <p:nvSpPr>
          <p:cNvPr id="706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64F48358-E9FA-4535-A90E-5562A8F5EC4F}" type="slidenum">
              <a:rPr lang="en-US" sz="1200">
                <a:cs typeface="Arial" charset="0"/>
              </a:rPr>
              <a:pPr algn="r"/>
              <a:t>8</a:t>
            </a:fld>
            <a:endParaRPr lang="en-US" sz="1200">
              <a:cs typeface="Arial" charset="0"/>
            </a:endParaRPr>
          </a:p>
        </p:txBody>
      </p:sp>
      <p:sp>
        <p:nvSpPr>
          <p:cNvPr id="70660" name="Rectangle 2"/>
          <p:cNvSpPr>
            <a:spLocks noGrp="1" noRot="1" noChangeAspect="1" noChangeArrowheads="1" noTextEdit="1"/>
          </p:cNvSpPr>
          <p:nvPr>
            <p:ph type="sldImg"/>
          </p:nvPr>
        </p:nvSpPr>
        <p:spPr>
          <a:xfrm>
            <a:off x="382588" y="534988"/>
            <a:ext cx="6096000" cy="3429000"/>
          </a:xfrm>
          <a:ln/>
        </p:spPr>
      </p:sp>
      <p:sp>
        <p:nvSpPr>
          <p:cNvPr id="70661"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178886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D4C8967A-2408-46D2-9EE1-50FCE040D28A}" type="slidenum">
              <a:rPr lang="en-US" smtClean="0"/>
              <a:pPr/>
              <a:t>9</a:t>
            </a:fld>
            <a:endParaRPr lang="en-US" smtClean="0"/>
          </a:p>
        </p:txBody>
      </p:sp>
      <p:sp>
        <p:nvSpPr>
          <p:cNvPr id="727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6CE4655-C76C-436B-A0DC-33BB3D78DE97}" type="slidenum">
              <a:rPr lang="en-US" sz="1200">
                <a:cs typeface="Arial" charset="0"/>
              </a:rPr>
              <a:pPr algn="r"/>
              <a:t>9</a:t>
            </a:fld>
            <a:endParaRPr lang="en-US" sz="1200">
              <a:cs typeface="Arial" charset="0"/>
            </a:endParaRPr>
          </a:p>
        </p:txBody>
      </p:sp>
      <p:sp>
        <p:nvSpPr>
          <p:cNvPr id="72708" name="Rectangle 2"/>
          <p:cNvSpPr>
            <a:spLocks noGrp="1" noRot="1" noChangeAspect="1" noChangeArrowheads="1" noTextEdit="1"/>
          </p:cNvSpPr>
          <p:nvPr>
            <p:ph type="sldImg"/>
          </p:nvPr>
        </p:nvSpPr>
        <p:spPr>
          <a:xfrm>
            <a:off x="382588" y="534988"/>
            <a:ext cx="6096000" cy="3429000"/>
          </a:xfrm>
          <a:ln/>
        </p:spPr>
      </p:sp>
      <p:sp>
        <p:nvSpPr>
          <p:cNvPr id="72709"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299095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66B056A-3E6A-4A40-8A48-346CC52201AB}" type="slidenum">
              <a:rPr lang="en-US" smtClean="0"/>
              <a:pPr/>
              <a:t>10</a:t>
            </a:fld>
            <a:endParaRPr lang="en-US" smtClean="0"/>
          </a:p>
        </p:txBody>
      </p:sp>
      <p:sp>
        <p:nvSpPr>
          <p:cNvPr id="716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77388D1B-D758-4A43-A28F-99BCC5C339C5}" type="slidenum">
              <a:rPr lang="en-US" sz="1200">
                <a:cs typeface="Arial" charset="0"/>
              </a:rPr>
              <a:pPr algn="r"/>
              <a:t>10</a:t>
            </a:fld>
            <a:endParaRPr lang="en-US" sz="1200">
              <a:cs typeface="Arial" charset="0"/>
            </a:endParaRPr>
          </a:p>
        </p:txBody>
      </p:sp>
      <p:sp>
        <p:nvSpPr>
          <p:cNvPr id="71684" name="Rectangle 2"/>
          <p:cNvSpPr>
            <a:spLocks noGrp="1" noRot="1" noChangeAspect="1" noChangeArrowheads="1" noTextEdit="1"/>
          </p:cNvSpPr>
          <p:nvPr>
            <p:ph type="sldImg"/>
          </p:nvPr>
        </p:nvSpPr>
        <p:spPr>
          <a:xfrm>
            <a:off x="382588" y="534988"/>
            <a:ext cx="6096000" cy="3429000"/>
          </a:xfrm>
          <a:ln/>
        </p:spPr>
      </p:sp>
      <p:sp>
        <p:nvSpPr>
          <p:cNvPr id="71685"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r>
              <a:rPr lang="en-US" dirty="0" smtClean="0"/>
              <a:t>Thinking at the margin helps not only Jack, but all managers in the real world, who make business decisions every day by comparing marginal costs with marginal benefits. </a:t>
            </a:r>
          </a:p>
        </p:txBody>
      </p:sp>
    </p:spTree>
    <p:extLst>
      <p:ext uri="{BB962C8B-B14F-4D97-AF65-F5344CB8AC3E}">
        <p14:creationId xmlns:p14="http://schemas.microsoft.com/office/powerpoint/2010/main" val="292837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8FE21E-9D56-4016-8D7D-EA2841844348}" type="slidenum">
              <a:rPr lang="en-US" smtClean="0"/>
              <a:pPr/>
              <a:t>11</a:t>
            </a:fld>
            <a:endParaRPr lang="en-US" smtClean="0"/>
          </a:p>
        </p:txBody>
      </p:sp>
      <p:sp>
        <p:nvSpPr>
          <p:cNvPr id="747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D1FFC1D-3B83-4835-9875-94B943899523}" type="slidenum">
              <a:rPr lang="en-US" sz="1200">
                <a:cs typeface="Arial" charset="0"/>
              </a:rPr>
              <a:pPr algn="r"/>
              <a:t>11</a:t>
            </a:fld>
            <a:endParaRPr lang="en-US" sz="1200">
              <a:cs typeface="Arial" charset="0"/>
            </a:endParaRPr>
          </a:p>
        </p:txBody>
      </p:sp>
      <p:sp>
        <p:nvSpPr>
          <p:cNvPr id="74756" name="Rectangle 2"/>
          <p:cNvSpPr>
            <a:spLocks noGrp="1" noRot="1" noChangeAspect="1" noChangeArrowheads="1" noTextEdit="1"/>
          </p:cNvSpPr>
          <p:nvPr>
            <p:ph type="sldImg"/>
          </p:nvPr>
        </p:nvSpPr>
        <p:spPr>
          <a:xfrm>
            <a:off x="382588" y="534988"/>
            <a:ext cx="6096000" cy="3429000"/>
          </a:xfrm>
          <a:ln/>
        </p:spPr>
      </p:sp>
      <p:sp>
        <p:nvSpPr>
          <p:cNvPr id="74757" name="Rectangle 3"/>
          <p:cNvSpPr>
            <a:spLocks noGrp="1" noChangeArrowheads="1"/>
          </p:cNvSpPr>
          <p:nvPr>
            <p:ph type="body" idx="1"/>
          </p:nvPr>
        </p:nvSpPr>
        <p:spPr>
          <a:xfrm>
            <a:off x="685800" y="4248150"/>
            <a:ext cx="5486400" cy="4210050"/>
          </a:xfrm>
          <a:noFill/>
          <a:ln/>
        </p:spPr>
        <p:txBody>
          <a:bodyPr lIns="91432" tIns="45716" rIns="91432" bIns="45716"/>
          <a:lstStyle/>
          <a:p>
            <a:pPr eaLnBrk="1" hangingPunct="1"/>
            <a:endParaRPr lang="en-US" smtClean="0"/>
          </a:p>
        </p:txBody>
      </p:sp>
    </p:spTree>
    <p:extLst>
      <p:ext uri="{BB962C8B-B14F-4D97-AF65-F5344CB8AC3E}">
        <p14:creationId xmlns:p14="http://schemas.microsoft.com/office/powerpoint/2010/main" val="3105023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9525 h 1912"/>
              <a:gd name="T4" fmla="*/ 0 w 1588"/>
              <a:gd name="T5" fmla="*/ 9525 h 1912"/>
              <a:gd name="T6" fmla="*/ 0 w 1588"/>
              <a:gd name="T7" fmla="*/ 95250 h 1912"/>
              <a:gd name="T8" fmla="*/ 0 w 1588"/>
              <a:gd name="T9" fmla="*/ 3035300 h 1912"/>
              <a:gd name="T10" fmla="*/ 0 w 1588"/>
              <a:gd name="T11" fmla="*/ 3035300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4818"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4819"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smtClean="0"/>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smtClean="0"/>
            </a:lvl1pPr>
          </a:lstStyle>
          <a:p>
            <a:pPr>
              <a:defRPr/>
            </a:pPr>
            <a:fld id="{D50B03E5-4D6A-44DB-AA0C-DBB7E9DA349C}" type="slidenum">
              <a:rPr lang="en-US" altLang="en-US"/>
              <a:pPr>
                <a:defRPr/>
              </a:pPr>
              <a:t>‹#›</a:t>
            </a:fld>
            <a:endParaRPr lang="en-US" altLang="en-US"/>
          </a:p>
        </p:txBody>
      </p:sp>
      <p:sp>
        <p:nvSpPr>
          <p:cNvPr id="7" name="Rectangle 7"/>
          <p:cNvSpPr>
            <a:spLocks noGrp="1" noChangeArrowheads="1"/>
          </p:cNvSpPr>
          <p:nvPr>
            <p:ph type="dt" sz="quarter" idx="12"/>
          </p:nvPr>
        </p:nvSpPr>
        <p:spPr/>
        <p:txBody>
          <a:bodyPr/>
          <a:lstStyle>
            <a:lvl1pPr>
              <a:defRPr smtClean="0"/>
            </a:lvl1pPr>
          </a:lstStyle>
          <a:p>
            <a:pPr>
              <a:defRPr/>
            </a:pPr>
            <a:endParaRPr lang="en-US" altLang="en-US"/>
          </a:p>
        </p:txBody>
      </p:sp>
    </p:spTree>
    <p:extLst>
      <p:ext uri="{BB962C8B-B14F-4D97-AF65-F5344CB8AC3E}">
        <p14:creationId xmlns:p14="http://schemas.microsoft.com/office/powerpoint/2010/main" val="42666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2C3F5A2-1A45-4AA4-8AEF-45C042901E78}" type="slidenum">
              <a:rPr lang="en-US" altLang="en-US"/>
              <a:pPr>
                <a:defRPr/>
              </a:pPr>
              <a:t>‹#›</a:t>
            </a:fld>
            <a:endParaRPr lang="en-US" altLang="en-US"/>
          </a:p>
        </p:txBody>
      </p:sp>
    </p:spTree>
    <p:extLst>
      <p:ext uri="{BB962C8B-B14F-4D97-AF65-F5344CB8AC3E}">
        <p14:creationId xmlns:p14="http://schemas.microsoft.com/office/powerpoint/2010/main" val="320175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26EC64-63B2-499C-AB2D-161AD960742A}" type="slidenum">
              <a:rPr lang="en-US" altLang="en-US"/>
              <a:pPr>
                <a:defRPr/>
              </a:pPr>
              <a:t>‹#›</a:t>
            </a:fld>
            <a:endParaRPr lang="en-US" altLang="en-US"/>
          </a:p>
        </p:txBody>
      </p:sp>
    </p:spTree>
    <p:extLst>
      <p:ext uri="{BB962C8B-B14F-4D97-AF65-F5344CB8AC3E}">
        <p14:creationId xmlns:p14="http://schemas.microsoft.com/office/powerpoint/2010/main" val="971378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86050"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86051"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a:lvl1pPr>
          </a:lstStyle>
          <a:p>
            <a:fld id="{6A76049A-E46F-428D-B88E-B0711E67231C}" type="slidenum">
              <a:rPr lang="en-US" altLang="en-US"/>
              <a:pPr/>
              <a:t>‹#›</a:t>
            </a:fld>
            <a:endParaRPr lang="en-US" altLang="en-US"/>
          </a:p>
        </p:txBody>
      </p:sp>
      <p:sp>
        <p:nvSpPr>
          <p:cNvPr id="7" name="Rectangle 7"/>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49591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A70FF5D-B60B-44BA-BAC2-6CFEF4815BC5}" type="slidenum">
              <a:rPr lang="en-US" altLang="en-US"/>
              <a:pPr/>
              <a:t>‹#›</a:t>
            </a:fld>
            <a:endParaRPr lang="en-US" altLang="en-US"/>
          </a:p>
        </p:txBody>
      </p:sp>
    </p:spTree>
    <p:extLst>
      <p:ext uri="{BB962C8B-B14F-4D97-AF65-F5344CB8AC3E}">
        <p14:creationId xmlns:p14="http://schemas.microsoft.com/office/powerpoint/2010/main" val="257579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E4BFBE0-9902-454C-915B-C34BF7672349}" type="slidenum">
              <a:rPr lang="en-US" altLang="en-US"/>
              <a:pPr/>
              <a:t>‹#›</a:t>
            </a:fld>
            <a:endParaRPr lang="en-US" altLang="en-US"/>
          </a:p>
        </p:txBody>
      </p:sp>
    </p:spTree>
    <p:extLst>
      <p:ext uri="{BB962C8B-B14F-4D97-AF65-F5344CB8AC3E}">
        <p14:creationId xmlns:p14="http://schemas.microsoft.com/office/powerpoint/2010/main" val="329143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EE31614-7FB6-43D0-9315-EDCAC795E804}" type="slidenum">
              <a:rPr lang="en-US" altLang="en-US"/>
              <a:pPr/>
              <a:t>‹#›</a:t>
            </a:fld>
            <a:endParaRPr lang="en-US" altLang="en-US"/>
          </a:p>
        </p:txBody>
      </p:sp>
    </p:spTree>
    <p:extLst>
      <p:ext uri="{BB962C8B-B14F-4D97-AF65-F5344CB8AC3E}">
        <p14:creationId xmlns:p14="http://schemas.microsoft.com/office/powerpoint/2010/main" val="25018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1ABE29-3AF5-4C3A-8BCC-26357303E124}" type="slidenum">
              <a:rPr lang="en-US" altLang="en-US"/>
              <a:pPr/>
              <a:t>‹#›</a:t>
            </a:fld>
            <a:endParaRPr lang="en-US" altLang="en-US"/>
          </a:p>
        </p:txBody>
      </p:sp>
    </p:spTree>
    <p:extLst>
      <p:ext uri="{BB962C8B-B14F-4D97-AF65-F5344CB8AC3E}">
        <p14:creationId xmlns:p14="http://schemas.microsoft.com/office/powerpoint/2010/main" val="172809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0AAC2854-0E1E-4C2E-A860-CADE62D24B5E}" type="slidenum">
              <a:rPr lang="en-US" altLang="en-US"/>
              <a:pPr/>
              <a:t>‹#›</a:t>
            </a:fld>
            <a:endParaRPr lang="en-US" altLang="en-US"/>
          </a:p>
        </p:txBody>
      </p:sp>
    </p:spTree>
    <p:extLst>
      <p:ext uri="{BB962C8B-B14F-4D97-AF65-F5344CB8AC3E}">
        <p14:creationId xmlns:p14="http://schemas.microsoft.com/office/powerpoint/2010/main" val="998355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44B2C71-70CE-45F8-B6D1-504BBAD63851}" type="slidenum">
              <a:rPr lang="en-US" altLang="en-US"/>
              <a:pPr/>
              <a:t>‹#›</a:t>
            </a:fld>
            <a:endParaRPr lang="en-US" altLang="en-US"/>
          </a:p>
        </p:txBody>
      </p:sp>
    </p:spTree>
    <p:extLst>
      <p:ext uri="{BB962C8B-B14F-4D97-AF65-F5344CB8AC3E}">
        <p14:creationId xmlns:p14="http://schemas.microsoft.com/office/powerpoint/2010/main" val="4083081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9DB1A2B-7B5D-420A-9D75-F3E55B2FED79}" type="slidenum">
              <a:rPr lang="en-US" altLang="en-US"/>
              <a:pPr/>
              <a:t>‹#›</a:t>
            </a:fld>
            <a:endParaRPr lang="en-US" altLang="en-US"/>
          </a:p>
        </p:txBody>
      </p:sp>
    </p:spTree>
    <p:extLst>
      <p:ext uri="{BB962C8B-B14F-4D97-AF65-F5344CB8AC3E}">
        <p14:creationId xmlns:p14="http://schemas.microsoft.com/office/powerpoint/2010/main" val="357234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BE1F792-8464-421B-83C8-19426AC09135}" type="slidenum">
              <a:rPr lang="en-US" altLang="en-US"/>
              <a:pPr>
                <a:defRPr/>
              </a:pPr>
              <a:t>‹#›</a:t>
            </a:fld>
            <a:endParaRPr lang="en-US" altLang="en-US"/>
          </a:p>
        </p:txBody>
      </p:sp>
    </p:spTree>
    <p:extLst>
      <p:ext uri="{BB962C8B-B14F-4D97-AF65-F5344CB8AC3E}">
        <p14:creationId xmlns:p14="http://schemas.microsoft.com/office/powerpoint/2010/main" val="746523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78324A6-63F5-4520-97E8-10220442BA85}" type="slidenum">
              <a:rPr lang="en-US" altLang="en-US"/>
              <a:pPr/>
              <a:t>‹#›</a:t>
            </a:fld>
            <a:endParaRPr lang="en-US" altLang="en-US"/>
          </a:p>
        </p:txBody>
      </p:sp>
    </p:spTree>
    <p:extLst>
      <p:ext uri="{BB962C8B-B14F-4D97-AF65-F5344CB8AC3E}">
        <p14:creationId xmlns:p14="http://schemas.microsoft.com/office/powerpoint/2010/main" val="1417298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733B373-7A17-4CEC-BF58-721865ED082F}" type="slidenum">
              <a:rPr lang="en-US" altLang="en-US"/>
              <a:pPr/>
              <a:t>‹#›</a:t>
            </a:fld>
            <a:endParaRPr lang="en-US" altLang="en-US"/>
          </a:p>
        </p:txBody>
      </p:sp>
    </p:spTree>
    <p:extLst>
      <p:ext uri="{BB962C8B-B14F-4D97-AF65-F5344CB8AC3E}">
        <p14:creationId xmlns:p14="http://schemas.microsoft.com/office/powerpoint/2010/main" val="395854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93DAE0E-1689-44E7-9F4F-C88ABD1701F5}" type="slidenum">
              <a:rPr lang="en-US" altLang="en-US"/>
              <a:pPr/>
              <a:t>‹#›</a:t>
            </a:fld>
            <a:endParaRPr lang="en-US" altLang="en-US"/>
          </a:p>
        </p:txBody>
      </p:sp>
    </p:spTree>
    <p:extLst>
      <p:ext uri="{BB962C8B-B14F-4D97-AF65-F5344CB8AC3E}">
        <p14:creationId xmlns:p14="http://schemas.microsoft.com/office/powerpoint/2010/main" val="73031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870208-1705-41E5-AC95-B4FFF100B000}" type="slidenum">
              <a:rPr lang="en-US" altLang="en-US"/>
              <a:pPr>
                <a:defRPr/>
              </a:pPr>
              <a:t>‹#›</a:t>
            </a:fld>
            <a:endParaRPr lang="en-US" altLang="en-US"/>
          </a:p>
        </p:txBody>
      </p:sp>
    </p:spTree>
    <p:extLst>
      <p:ext uri="{BB962C8B-B14F-4D97-AF65-F5344CB8AC3E}">
        <p14:creationId xmlns:p14="http://schemas.microsoft.com/office/powerpoint/2010/main" val="32899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BB1472C-97DC-4B4D-8230-1F4D1DF5A331}" type="slidenum">
              <a:rPr lang="en-US" altLang="en-US"/>
              <a:pPr>
                <a:defRPr/>
              </a:pPr>
              <a:t>‹#›</a:t>
            </a:fld>
            <a:endParaRPr lang="en-US" altLang="en-US"/>
          </a:p>
        </p:txBody>
      </p:sp>
    </p:spTree>
    <p:extLst>
      <p:ext uri="{BB962C8B-B14F-4D97-AF65-F5344CB8AC3E}">
        <p14:creationId xmlns:p14="http://schemas.microsoft.com/office/powerpoint/2010/main" val="330764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0156D562-B48B-4439-AE6F-FCE5FF5633E0}" type="slidenum">
              <a:rPr lang="en-US" altLang="en-US"/>
              <a:pPr>
                <a:defRPr/>
              </a:pPr>
              <a:t>‹#›</a:t>
            </a:fld>
            <a:endParaRPr lang="en-US" altLang="en-US"/>
          </a:p>
        </p:txBody>
      </p:sp>
    </p:spTree>
    <p:extLst>
      <p:ext uri="{BB962C8B-B14F-4D97-AF65-F5344CB8AC3E}">
        <p14:creationId xmlns:p14="http://schemas.microsoft.com/office/powerpoint/2010/main" val="311026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F15BF4-D3E7-4F76-A5F6-7D54E24D4641}" type="slidenum">
              <a:rPr lang="en-US" altLang="en-US"/>
              <a:pPr>
                <a:defRPr/>
              </a:pPr>
              <a:t>‹#›</a:t>
            </a:fld>
            <a:endParaRPr lang="en-US" altLang="en-US"/>
          </a:p>
        </p:txBody>
      </p:sp>
    </p:spTree>
    <p:extLst>
      <p:ext uri="{BB962C8B-B14F-4D97-AF65-F5344CB8AC3E}">
        <p14:creationId xmlns:p14="http://schemas.microsoft.com/office/powerpoint/2010/main" val="90815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63837D2-F40F-4988-BCC3-4E1BD6087EC7}" type="slidenum">
              <a:rPr lang="en-US" altLang="en-US"/>
              <a:pPr>
                <a:defRPr/>
              </a:pPr>
              <a:t>‹#›</a:t>
            </a:fld>
            <a:endParaRPr lang="en-US" altLang="en-US"/>
          </a:p>
        </p:txBody>
      </p:sp>
    </p:spTree>
    <p:extLst>
      <p:ext uri="{BB962C8B-B14F-4D97-AF65-F5344CB8AC3E}">
        <p14:creationId xmlns:p14="http://schemas.microsoft.com/office/powerpoint/2010/main" val="305120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E967940-27F1-484C-8F46-46F1EE84B499}" type="slidenum">
              <a:rPr lang="en-US" altLang="en-US"/>
              <a:pPr>
                <a:defRPr/>
              </a:pPr>
              <a:t>‹#›</a:t>
            </a:fld>
            <a:endParaRPr lang="en-US" altLang="en-US"/>
          </a:p>
        </p:txBody>
      </p:sp>
    </p:spTree>
    <p:extLst>
      <p:ext uri="{BB962C8B-B14F-4D97-AF65-F5344CB8AC3E}">
        <p14:creationId xmlns:p14="http://schemas.microsoft.com/office/powerpoint/2010/main" val="423565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3B8768-5601-4525-BE99-B6F48CBD8A24}" type="slidenum">
              <a:rPr lang="en-US" altLang="en-US"/>
              <a:pPr>
                <a:defRPr/>
              </a:pPr>
              <a:t>‹#›</a:t>
            </a:fld>
            <a:endParaRPr lang="en-US" altLang="en-US"/>
          </a:p>
        </p:txBody>
      </p:sp>
    </p:spTree>
    <p:extLst>
      <p:ext uri="{BB962C8B-B14F-4D97-AF65-F5344CB8AC3E}">
        <p14:creationId xmlns:p14="http://schemas.microsoft.com/office/powerpoint/2010/main" val="110528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3795"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379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panose="020B0604020202020204" pitchFamily="34" charset="0"/>
              </a:defRPr>
            </a:lvl1pPr>
          </a:lstStyle>
          <a:p>
            <a:pPr>
              <a:defRPr/>
            </a:pPr>
            <a:fld id="{C2612A35-6C17-4A88-8B25-2E774F2F1E7D}" type="slidenum">
              <a:rPr lang="en-US" altLang="en-US"/>
              <a:pPr>
                <a:defRPr/>
              </a:pPr>
              <a:t>‹#›</a:t>
            </a:fld>
            <a:endParaRPr lang="en-US" altLang="en-US"/>
          </a:p>
        </p:txBody>
      </p:sp>
    </p:spTree>
    <p:extLst>
      <p:ext uri="{BB962C8B-B14F-4D97-AF65-F5344CB8AC3E}">
        <p14:creationId xmlns:p14="http://schemas.microsoft.com/office/powerpoint/2010/main" val="304432644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5027"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85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0D0B7844-F1E8-489D-8E0B-D4EDCF088E2E}" type="slidenum">
              <a:rPr lang="en-US" altLang="en-US"/>
              <a:pPr/>
              <a:t>‹#›</a:t>
            </a:fld>
            <a:endParaRPr lang="en-US" altLang="en-US"/>
          </a:p>
        </p:txBody>
      </p:sp>
    </p:spTree>
    <p:extLst>
      <p:ext uri="{BB962C8B-B14F-4D97-AF65-F5344CB8AC3E}">
        <p14:creationId xmlns:p14="http://schemas.microsoft.com/office/powerpoint/2010/main" val="3642636671"/>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hyperlink" Target="../../../../Program%20Files/TurningPoint/2003/Questions.html"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hyperlink" Target="../../../../Program%20Files/TurningPoint/2003/Question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6781800" y="2060575"/>
            <a:ext cx="3886200" cy="4953000"/>
          </a:xfrm>
        </p:spPr>
        <p:txBody>
          <a:bodyPr/>
          <a:lstStyle/>
          <a:p>
            <a:pPr algn="ctr" eaLnBrk="1" hangingPunct="1">
              <a:buFontTx/>
              <a:buNone/>
              <a:defRPr/>
            </a:pPr>
            <a:r>
              <a:rPr lang="en-IE" altLang="en-US" sz="3400" u="sng" dirty="0">
                <a:solidFill>
                  <a:schemeClr val="tx2"/>
                </a:solidFill>
                <a:latin typeface="Times New Roman" pitchFamily="18" charset="0"/>
              </a:rPr>
              <a:t>Module:</a:t>
            </a:r>
          </a:p>
          <a:p>
            <a:pPr algn="ctr" eaLnBrk="1" hangingPunct="1">
              <a:buFontTx/>
              <a:buNone/>
              <a:defRPr/>
            </a:pPr>
            <a:r>
              <a:rPr lang="en-IE" altLang="en-US" sz="3800" dirty="0" smtClean="0">
                <a:latin typeface="Times New Roman" pitchFamily="18" charset="0"/>
              </a:rPr>
              <a:t>Microeconomics</a:t>
            </a:r>
            <a:endParaRPr lang="en-IE" altLang="en-US" sz="3800" dirty="0">
              <a:latin typeface="Times New Roman" pitchFamily="18" charset="0"/>
            </a:endParaRPr>
          </a:p>
          <a:p>
            <a:pPr algn="ctr" eaLnBrk="1" hangingPunct="1">
              <a:buFontTx/>
              <a:buNone/>
              <a:defRPr/>
            </a:pPr>
            <a:endParaRPr lang="en-IE" altLang="en-US" sz="2000" dirty="0">
              <a:latin typeface="Times New Roman" pitchFamily="18" charset="0"/>
            </a:endParaRPr>
          </a:p>
          <a:p>
            <a:pPr algn="ctr" eaLnBrk="1" hangingPunct="1">
              <a:buFontTx/>
              <a:buNone/>
              <a:defRPr/>
            </a:pPr>
            <a:r>
              <a:rPr lang="en-IE" altLang="en-US" sz="3400" u="sng" dirty="0">
                <a:solidFill>
                  <a:schemeClr val="tx2"/>
                </a:solidFill>
                <a:latin typeface="Times New Roman" pitchFamily="18" charset="0"/>
              </a:rPr>
              <a:t>Lecturer:</a:t>
            </a:r>
          </a:p>
          <a:p>
            <a:pPr algn="ctr" eaLnBrk="1" hangingPunct="1">
              <a:buFontTx/>
              <a:buNone/>
              <a:defRPr/>
            </a:pPr>
            <a:r>
              <a:rPr lang="en-IE" altLang="en-US" sz="3800" dirty="0" smtClean="0">
                <a:latin typeface="Times New Roman" pitchFamily="18" charset="0"/>
              </a:rPr>
              <a:t>Dr </a:t>
            </a:r>
            <a:r>
              <a:rPr lang="en-IE" altLang="en-US" sz="3800" dirty="0">
                <a:latin typeface="Times New Roman" pitchFamily="18" charset="0"/>
              </a:rPr>
              <a:t>Stephen Weir</a:t>
            </a:r>
            <a:r>
              <a:rPr lang="en-IE" altLang="en-US" sz="4400" dirty="0"/>
              <a:t> </a:t>
            </a:r>
          </a:p>
        </p:txBody>
      </p:sp>
      <p:pic>
        <p:nvPicPr>
          <p:cNvPr id="307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
            <a:ext cx="502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55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en-US" sz="3600" dirty="0"/>
              <a:t>Why </a:t>
            </a:r>
            <a:r>
              <a:rPr lang="en-US" sz="3600" dirty="0" smtClean="0"/>
              <a:t>Is </a:t>
            </a:r>
            <a:r>
              <a:rPr lang="en-US" sz="3600" dirty="0"/>
              <a:t>MPL </a:t>
            </a:r>
            <a:r>
              <a:rPr lang="en-US" sz="3600" dirty="0" smtClean="0"/>
              <a:t>Important ?</a:t>
            </a:r>
            <a:endParaRPr lang="en-US" sz="3600" dirty="0"/>
          </a:p>
        </p:txBody>
      </p:sp>
      <p:sp>
        <p:nvSpPr>
          <p:cNvPr id="77827" name="Rectangle 3"/>
          <p:cNvSpPr>
            <a:spLocks noGrp="1" noChangeArrowheads="1"/>
          </p:cNvSpPr>
          <p:nvPr>
            <p:ph idx="1"/>
          </p:nvPr>
        </p:nvSpPr>
        <p:spPr/>
        <p:txBody>
          <a:bodyPr/>
          <a:lstStyle/>
          <a:p>
            <a:pPr eaLnBrk="1" hangingPunct="1"/>
            <a:r>
              <a:rPr lang="en-US" sz="2500" dirty="0" smtClean="0"/>
              <a:t>When the farmer </a:t>
            </a:r>
            <a:r>
              <a:rPr lang="en-US" sz="2500" dirty="0"/>
              <a:t>hires an extra worker, </a:t>
            </a:r>
          </a:p>
          <a:p>
            <a:pPr lvl="1" eaLnBrk="1" hangingPunct="1">
              <a:lnSpc>
                <a:spcPct val="105000"/>
              </a:lnSpc>
            </a:pPr>
            <a:r>
              <a:rPr lang="en-US" sz="2400" dirty="0" smtClean="0"/>
              <a:t>his costs rise by the wage he pays the worker</a:t>
            </a:r>
          </a:p>
          <a:p>
            <a:pPr lvl="1" eaLnBrk="1" hangingPunct="1">
              <a:lnSpc>
                <a:spcPct val="105000"/>
              </a:lnSpc>
            </a:pPr>
            <a:r>
              <a:rPr lang="en-US" sz="2400" dirty="0" smtClean="0"/>
              <a:t>his output rises by </a:t>
            </a:r>
            <a:r>
              <a:rPr lang="en-US" sz="2400" i="1" dirty="0" smtClean="0"/>
              <a:t>MPL</a:t>
            </a:r>
          </a:p>
          <a:p>
            <a:pPr eaLnBrk="1" hangingPunct="1"/>
            <a:r>
              <a:rPr lang="en-US" sz="2500" dirty="0"/>
              <a:t>Comparing them helps </a:t>
            </a:r>
            <a:r>
              <a:rPr lang="en-US" sz="2500" dirty="0" smtClean="0"/>
              <a:t>the farmer </a:t>
            </a:r>
            <a:r>
              <a:rPr lang="en-US" sz="2500" dirty="0"/>
              <a:t>decide whether he should hire the </a:t>
            </a:r>
            <a:r>
              <a:rPr lang="en-US" sz="2500" dirty="0" smtClean="0"/>
              <a:t>worker</a:t>
            </a:r>
            <a:r>
              <a:rPr lang="en-US" sz="2500" dirty="0"/>
              <a:t>.  </a:t>
            </a:r>
            <a:endParaRPr lang="en-US" sz="2500" dirty="0" smtClean="0"/>
          </a:p>
          <a:p>
            <a:pPr eaLnBrk="1" hangingPunct="1"/>
            <a:r>
              <a:rPr lang="en-US" sz="2500" dirty="0" smtClean="0"/>
              <a:t>The farmer must </a:t>
            </a:r>
            <a:r>
              <a:rPr lang="en-US" sz="2500" dirty="0"/>
              <a:t>pay </a:t>
            </a:r>
            <a:r>
              <a:rPr lang="en-US" sz="2500" dirty="0" smtClean="0"/>
              <a:t>€1000 </a:t>
            </a:r>
            <a:r>
              <a:rPr lang="en-US" sz="2500" dirty="0"/>
              <a:t>per month for the land, regardless of how much wheat he grows.</a:t>
            </a:r>
          </a:p>
          <a:p>
            <a:pPr eaLnBrk="1" hangingPunct="1"/>
            <a:r>
              <a:rPr lang="en-US" sz="2500" dirty="0"/>
              <a:t>The market wage for a farm worker is </a:t>
            </a:r>
            <a:r>
              <a:rPr lang="en-US" sz="2500" dirty="0" smtClean="0"/>
              <a:t>€2000 </a:t>
            </a:r>
            <a:r>
              <a:rPr lang="en-US" sz="2500" dirty="0"/>
              <a:t>per month.  </a:t>
            </a:r>
          </a:p>
          <a:p>
            <a:pPr eaLnBrk="1" hangingPunct="1"/>
            <a:r>
              <a:rPr lang="en-US" sz="2500" dirty="0"/>
              <a:t>So </a:t>
            </a:r>
            <a:r>
              <a:rPr lang="en-US" sz="2500" dirty="0" smtClean="0"/>
              <a:t>the farmer’s costs </a:t>
            </a:r>
            <a:r>
              <a:rPr lang="en-US" sz="2500" dirty="0"/>
              <a:t>are related to how much wheat he produces….</a:t>
            </a:r>
          </a:p>
          <a:p>
            <a:pPr eaLnBrk="1" hangingPunct="1"/>
            <a:endParaRPr lang="en-US" sz="2700" dirty="0"/>
          </a:p>
        </p:txBody>
      </p:sp>
    </p:spTree>
    <p:extLst>
      <p:ext uri="{BB962C8B-B14F-4D97-AF65-F5344CB8AC3E}">
        <p14:creationId xmlns:p14="http://schemas.microsoft.com/office/powerpoint/2010/main" val="31784196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left)">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wipe(left)">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wipe(left)">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wipe(left)">
                                      <p:cBhvr>
                                        <p:cTn id="22" dur="500"/>
                                        <p:tgtEl>
                                          <p:spTgt spid="778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827">
                                            <p:txEl>
                                              <p:pRg st="4" end="4"/>
                                            </p:txEl>
                                          </p:spTgt>
                                        </p:tgtEl>
                                        <p:attrNameLst>
                                          <p:attrName>style.visibility</p:attrName>
                                        </p:attrNameLst>
                                      </p:cBhvr>
                                      <p:to>
                                        <p:strVal val="visible"/>
                                      </p:to>
                                    </p:set>
                                    <p:animEffect transition="in" filter="wipe(left)">
                                      <p:cBhvr>
                                        <p:cTn id="27" dur="500"/>
                                        <p:tgtEl>
                                          <p:spTgt spid="778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827">
                                            <p:txEl>
                                              <p:pRg st="5" end="5"/>
                                            </p:txEl>
                                          </p:spTgt>
                                        </p:tgtEl>
                                        <p:attrNameLst>
                                          <p:attrName>style.visibility</p:attrName>
                                        </p:attrNameLst>
                                      </p:cBhvr>
                                      <p:to>
                                        <p:strVal val="visible"/>
                                      </p:to>
                                    </p:set>
                                    <p:animEffect transition="in" filter="wipe(left)">
                                      <p:cBhvr>
                                        <p:cTn id="32" dur="500"/>
                                        <p:tgtEl>
                                          <p:spTgt spid="778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7827">
                                            <p:txEl>
                                              <p:pRg st="6" end="6"/>
                                            </p:txEl>
                                          </p:spTgt>
                                        </p:tgtEl>
                                        <p:attrNameLst>
                                          <p:attrName>style.visibility</p:attrName>
                                        </p:attrNameLst>
                                      </p:cBhvr>
                                      <p:to>
                                        <p:strVal val="visible"/>
                                      </p:to>
                                    </p:set>
                                    <p:animEffect transition="in" filter="wipe(left)">
                                      <p:cBhvr>
                                        <p:cTn id="37" dur="500"/>
                                        <p:tgtEl>
                                          <p:spTgt spid="778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a:xfrm>
            <a:off x="609600" y="292100"/>
            <a:ext cx="10972800" cy="841375"/>
          </a:xfrm>
        </p:spPr>
        <p:txBody>
          <a:bodyPr/>
          <a:lstStyle/>
          <a:p>
            <a:pPr eaLnBrk="1" hangingPunct="1"/>
            <a:r>
              <a:rPr lang="en-US" sz="3400" dirty="0" smtClean="0"/>
              <a:t>The Farmer’s </a:t>
            </a:r>
            <a:r>
              <a:rPr lang="en-US" sz="3400" dirty="0"/>
              <a:t>Costs</a:t>
            </a:r>
          </a:p>
        </p:txBody>
      </p:sp>
      <p:grpSp>
        <p:nvGrpSpPr>
          <p:cNvPr id="2" name="Group 3"/>
          <p:cNvGrpSpPr>
            <a:grpSpLocks/>
          </p:cNvGrpSpPr>
          <p:nvPr/>
        </p:nvGrpSpPr>
        <p:grpSpPr bwMode="auto">
          <a:xfrm>
            <a:off x="7261226" y="2452689"/>
            <a:ext cx="1412875" cy="3775075"/>
            <a:chOff x="3614" y="1545"/>
            <a:chExt cx="890" cy="2378"/>
          </a:xfrm>
        </p:grpSpPr>
        <p:sp>
          <p:nvSpPr>
            <p:cNvPr id="27710" name="Rectangle 4"/>
            <p:cNvSpPr>
              <a:spLocks noChangeArrowheads="1"/>
            </p:cNvSpPr>
            <p:nvPr/>
          </p:nvSpPr>
          <p:spPr bwMode="auto">
            <a:xfrm>
              <a:off x="3614" y="3557"/>
              <a:ext cx="890"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€11,000</a:t>
              </a:r>
              <a:endParaRPr lang="en-US" sz="2400" dirty="0">
                <a:latin typeface="Arial"/>
                <a:cs typeface="Arial"/>
              </a:endParaRPr>
            </a:p>
          </p:txBody>
        </p:sp>
        <p:sp>
          <p:nvSpPr>
            <p:cNvPr id="27711" name="Rectangle 5"/>
            <p:cNvSpPr>
              <a:spLocks noChangeArrowheads="1"/>
            </p:cNvSpPr>
            <p:nvPr/>
          </p:nvSpPr>
          <p:spPr bwMode="auto">
            <a:xfrm>
              <a:off x="3614" y="3191"/>
              <a:ext cx="890"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€9,000</a:t>
              </a:r>
              <a:endParaRPr lang="en-US" sz="2400" dirty="0">
                <a:latin typeface="Arial"/>
                <a:cs typeface="Arial"/>
              </a:endParaRPr>
            </a:p>
          </p:txBody>
        </p:sp>
        <p:sp>
          <p:nvSpPr>
            <p:cNvPr id="27712" name="Rectangle 6"/>
            <p:cNvSpPr>
              <a:spLocks noChangeArrowheads="1"/>
            </p:cNvSpPr>
            <p:nvPr/>
          </p:nvSpPr>
          <p:spPr bwMode="auto">
            <a:xfrm>
              <a:off x="3614" y="2788"/>
              <a:ext cx="890"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€7,000</a:t>
              </a:r>
              <a:endParaRPr lang="en-US" sz="2400" dirty="0">
                <a:latin typeface="Arial"/>
                <a:cs typeface="Arial"/>
              </a:endParaRPr>
            </a:p>
          </p:txBody>
        </p:sp>
        <p:sp>
          <p:nvSpPr>
            <p:cNvPr id="27713" name="Rectangle 7"/>
            <p:cNvSpPr>
              <a:spLocks noChangeArrowheads="1"/>
            </p:cNvSpPr>
            <p:nvPr/>
          </p:nvSpPr>
          <p:spPr bwMode="auto">
            <a:xfrm>
              <a:off x="3614" y="2376"/>
              <a:ext cx="890" cy="41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€5,000</a:t>
              </a:r>
              <a:endParaRPr lang="en-US" sz="2400" dirty="0">
                <a:latin typeface="Arial"/>
                <a:cs typeface="Arial"/>
              </a:endParaRPr>
            </a:p>
          </p:txBody>
        </p:sp>
        <p:sp>
          <p:nvSpPr>
            <p:cNvPr id="27714" name="Rectangle 8"/>
            <p:cNvSpPr>
              <a:spLocks noChangeArrowheads="1"/>
            </p:cNvSpPr>
            <p:nvPr/>
          </p:nvSpPr>
          <p:spPr bwMode="auto">
            <a:xfrm>
              <a:off x="3614" y="1973"/>
              <a:ext cx="890"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€3,000</a:t>
              </a:r>
              <a:endParaRPr lang="en-US" sz="2400" dirty="0">
                <a:latin typeface="Arial"/>
                <a:cs typeface="Arial"/>
              </a:endParaRPr>
            </a:p>
          </p:txBody>
        </p:sp>
        <p:sp>
          <p:nvSpPr>
            <p:cNvPr id="27715" name="Rectangle 9"/>
            <p:cNvSpPr>
              <a:spLocks noChangeArrowheads="1"/>
            </p:cNvSpPr>
            <p:nvPr/>
          </p:nvSpPr>
          <p:spPr bwMode="auto">
            <a:xfrm>
              <a:off x="3614" y="1545"/>
              <a:ext cx="890" cy="428"/>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grpSp>
      <p:sp>
        <p:nvSpPr>
          <p:cNvPr id="27654" name="Rectangle 10"/>
          <p:cNvSpPr>
            <a:spLocks noChangeArrowheads="1"/>
          </p:cNvSpPr>
          <p:nvPr/>
        </p:nvSpPr>
        <p:spPr bwMode="auto">
          <a:xfrm>
            <a:off x="7261226" y="1139826"/>
            <a:ext cx="1412875"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dirty="0">
                <a:latin typeface="Arial"/>
                <a:cs typeface="Arial"/>
              </a:rPr>
              <a:t>Total </a:t>
            </a:r>
            <a:br>
              <a:rPr lang="en-US" sz="2400" dirty="0">
                <a:latin typeface="Arial"/>
                <a:cs typeface="Arial"/>
              </a:rPr>
            </a:br>
            <a:r>
              <a:rPr lang="en-US" sz="2400" dirty="0">
                <a:latin typeface="Arial"/>
                <a:cs typeface="Arial"/>
              </a:rPr>
              <a:t>cost</a:t>
            </a:r>
          </a:p>
        </p:txBody>
      </p:sp>
      <p:sp>
        <p:nvSpPr>
          <p:cNvPr id="27655" name="Rectangle 11"/>
          <p:cNvSpPr>
            <a:spLocks noChangeArrowheads="1"/>
          </p:cNvSpPr>
          <p:nvPr/>
        </p:nvSpPr>
        <p:spPr bwMode="auto">
          <a:xfrm>
            <a:off x="8674101" y="2452688"/>
            <a:ext cx="1412875" cy="6794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endParaRPr lang="en-US" sz="2400">
              <a:latin typeface="Arial"/>
              <a:cs typeface="Arial"/>
            </a:endParaRPr>
          </a:p>
        </p:txBody>
      </p:sp>
      <p:sp>
        <p:nvSpPr>
          <p:cNvPr id="27656" name="Rectangle 12"/>
          <p:cNvSpPr>
            <a:spLocks noChangeArrowheads="1"/>
          </p:cNvSpPr>
          <p:nvPr/>
        </p:nvSpPr>
        <p:spPr bwMode="auto">
          <a:xfrm>
            <a:off x="3103564" y="5646739"/>
            <a:ext cx="1354137"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3000</a:t>
            </a:r>
          </a:p>
        </p:txBody>
      </p:sp>
      <p:sp>
        <p:nvSpPr>
          <p:cNvPr id="27657" name="Rectangle 13"/>
          <p:cNvSpPr>
            <a:spLocks noChangeArrowheads="1"/>
          </p:cNvSpPr>
          <p:nvPr/>
        </p:nvSpPr>
        <p:spPr bwMode="auto">
          <a:xfrm>
            <a:off x="1857375" y="5646739"/>
            <a:ext cx="1246188" cy="581025"/>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27658" name="Rectangle 14"/>
          <p:cNvSpPr>
            <a:spLocks noChangeArrowheads="1"/>
          </p:cNvSpPr>
          <p:nvPr/>
        </p:nvSpPr>
        <p:spPr bwMode="auto">
          <a:xfrm>
            <a:off x="3103564" y="5065714"/>
            <a:ext cx="1354137"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2800</a:t>
            </a:r>
          </a:p>
        </p:txBody>
      </p:sp>
      <p:sp>
        <p:nvSpPr>
          <p:cNvPr id="27659" name="Rectangle 15"/>
          <p:cNvSpPr>
            <a:spLocks noChangeArrowheads="1"/>
          </p:cNvSpPr>
          <p:nvPr/>
        </p:nvSpPr>
        <p:spPr bwMode="auto">
          <a:xfrm>
            <a:off x="1857375" y="5065714"/>
            <a:ext cx="1246188" cy="581025"/>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27660" name="Rectangle 16"/>
          <p:cNvSpPr>
            <a:spLocks noChangeArrowheads="1"/>
          </p:cNvSpPr>
          <p:nvPr/>
        </p:nvSpPr>
        <p:spPr bwMode="auto">
          <a:xfrm>
            <a:off x="3103564" y="4425951"/>
            <a:ext cx="1354137" cy="63976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2400</a:t>
            </a:r>
          </a:p>
        </p:txBody>
      </p:sp>
      <p:sp>
        <p:nvSpPr>
          <p:cNvPr id="27661" name="Rectangle 17"/>
          <p:cNvSpPr>
            <a:spLocks noChangeArrowheads="1"/>
          </p:cNvSpPr>
          <p:nvPr/>
        </p:nvSpPr>
        <p:spPr bwMode="auto">
          <a:xfrm>
            <a:off x="1857375" y="4425951"/>
            <a:ext cx="1246188" cy="63976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27662" name="Rectangle 18"/>
          <p:cNvSpPr>
            <a:spLocks noChangeArrowheads="1"/>
          </p:cNvSpPr>
          <p:nvPr/>
        </p:nvSpPr>
        <p:spPr bwMode="auto">
          <a:xfrm>
            <a:off x="3103564" y="3771900"/>
            <a:ext cx="1354137" cy="6540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1800</a:t>
            </a:r>
          </a:p>
        </p:txBody>
      </p:sp>
      <p:sp>
        <p:nvSpPr>
          <p:cNvPr id="27663" name="Rectangle 19"/>
          <p:cNvSpPr>
            <a:spLocks noChangeArrowheads="1"/>
          </p:cNvSpPr>
          <p:nvPr/>
        </p:nvSpPr>
        <p:spPr bwMode="auto">
          <a:xfrm>
            <a:off x="1857375" y="3771900"/>
            <a:ext cx="1246188" cy="654050"/>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27664" name="Rectangle 20"/>
          <p:cNvSpPr>
            <a:spLocks noChangeArrowheads="1"/>
          </p:cNvSpPr>
          <p:nvPr/>
        </p:nvSpPr>
        <p:spPr bwMode="auto">
          <a:xfrm>
            <a:off x="3103564" y="3132138"/>
            <a:ext cx="1354137" cy="63976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7665" name="Rectangle 21"/>
          <p:cNvSpPr>
            <a:spLocks noChangeArrowheads="1"/>
          </p:cNvSpPr>
          <p:nvPr/>
        </p:nvSpPr>
        <p:spPr bwMode="auto">
          <a:xfrm>
            <a:off x="1857375" y="3132138"/>
            <a:ext cx="1246188" cy="639762"/>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1</a:t>
            </a:r>
          </a:p>
        </p:txBody>
      </p:sp>
      <p:grpSp>
        <p:nvGrpSpPr>
          <p:cNvPr id="3" name="Group 22"/>
          <p:cNvGrpSpPr>
            <a:grpSpLocks/>
          </p:cNvGrpSpPr>
          <p:nvPr/>
        </p:nvGrpSpPr>
        <p:grpSpPr bwMode="auto">
          <a:xfrm>
            <a:off x="5870575" y="2452689"/>
            <a:ext cx="1390650" cy="3775075"/>
            <a:chOff x="2738" y="1545"/>
            <a:chExt cx="876" cy="2378"/>
          </a:xfrm>
        </p:grpSpPr>
        <p:sp>
          <p:nvSpPr>
            <p:cNvPr id="27704" name="Rectangle 23"/>
            <p:cNvSpPr>
              <a:spLocks noChangeArrowheads="1"/>
            </p:cNvSpPr>
            <p:nvPr/>
          </p:nvSpPr>
          <p:spPr bwMode="auto">
            <a:xfrm>
              <a:off x="2738" y="3557"/>
              <a:ext cx="876"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€10,000</a:t>
              </a:r>
              <a:endParaRPr lang="en-US" sz="2400" dirty="0">
                <a:latin typeface="Arial"/>
                <a:cs typeface="Arial"/>
              </a:endParaRPr>
            </a:p>
          </p:txBody>
        </p:sp>
        <p:sp>
          <p:nvSpPr>
            <p:cNvPr id="27705" name="Rectangle 24"/>
            <p:cNvSpPr>
              <a:spLocks noChangeArrowheads="1"/>
            </p:cNvSpPr>
            <p:nvPr/>
          </p:nvSpPr>
          <p:spPr bwMode="auto">
            <a:xfrm>
              <a:off x="2738" y="3191"/>
              <a:ext cx="876"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€8,000</a:t>
              </a:r>
              <a:endParaRPr lang="en-US" sz="2400" dirty="0">
                <a:latin typeface="Arial"/>
                <a:cs typeface="Arial"/>
              </a:endParaRPr>
            </a:p>
          </p:txBody>
        </p:sp>
        <p:sp>
          <p:nvSpPr>
            <p:cNvPr id="27706" name="Rectangle 25"/>
            <p:cNvSpPr>
              <a:spLocks noChangeArrowheads="1"/>
            </p:cNvSpPr>
            <p:nvPr/>
          </p:nvSpPr>
          <p:spPr bwMode="auto">
            <a:xfrm>
              <a:off x="2738" y="2788"/>
              <a:ext cx="876"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€6,000</a:t>
              </a:r>
              <a:endParaRPr lang="en-US" sz="2400" dirty="0">
                <a:latin typeface="Arial"/>
                <a:cs typeface="Arial"/>
              </a:endParaRPr>
            </a:p>
          </p:txBody>
        </p:sp>
        <p:sp>
          <p:nvSpPr>
            <p:cNvPr id="27707" name="Rectangle 26"/>
            <p:cNvSpPr>
              <a:spLocks noChangeArrowheads="1"/>
            </p:cNvSpPr>
            <p:nvPr/>
          </p:nvSpPr>
          <p:spPr bwMode="auto">
            <a:xfrm>
              <a:off x="2738" y="2376"/>
              <a:ext cx="876" cy="41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€4,000</a:t>
              </a:r>
              <a:endParaRPr lang="en-US" sz="2400" dirty="0">
                <a:latin typeface="Arial"/>
                <a:cs typeface="Arial"/>
              </a:endParaRPr>
            </a:p>
          </p:txBody>
        </p:sp>
        <p:sp>
          <p:nvSpPr>
            <p:cNvPr id="27708" name="Rectangle 27"/>
            <p:cNvSpPr>
              <a:spLocks noChangeArrowheads="1"/>
            </p:cNvSpPr>
            <p:nvPr/>
          </p:nvSpPr>
          <p:spPr bwMode="auto">
            <a:xfrm>
              <a:off x="2738" y="1973"/>
              <a:ext cx="876"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€2,000</a:t>
              </a:r>
              <a:endParaRPr lang="en-US" sz="2400" dirty="0">
                <a:latin typeface="Arial"/>
                <a:cs typeface="Arial"/>
              </a:endParaRPr>
            </a:p>
          </p:txBody>
        </p:sp>
        <p:sp>
          <p:nvSpPr>
            <p:cNvPr id="27709" name="Rectangle 28"/>
            <p:cNvSpPr>
              <a:spLocks noChangeArrowheads="1"/>
            </p:cNvSpPr>
            <p:nvPr/>
          </p:nvSpPr>
          <p:spPr bwMode="auto">
            <a:xfrm>
              <a:off x="2738" y="1545"/>
              <a:ext cx="876" cy="428"/>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€0</a:t>
              </a:r>
              <a:endParaRPr lang="en-US" sz="2400" dirty="0">
                <a:latin typeface="Arial"/>
                <a:cs typeface="Arial"/>
              </a:endParaRPr>
            </a:p>
          </p:txBody>
        </p:sp>
      </p:grpSp>
      <p:grpSp>
        <p:nvGrpSpPr>
          <p:cNvPr id="4" name="Group 29"/>
          <p:cNvGrpSpPr>
            <a:grpSpLocks/>
          </p:cNvGrpSpPr>
          <p:nvPr/>
        </p:nvGrpSpPr>
        <p:grpSpPr bwMode="auto">
          <a:xfrm>
            <a:off x="4457701" y="2452689"/>
            <a:ext cx="1412875" cy="3775075"/>
            <a:chOff x="1848" y="1545"/>
            <a:chExt cx="890" cy="2378"/>
          </a:xfrm>
        </p:grpSpPr>
        <p:sp>
          <p:nvSpPr>
            <p:cNvPr id="27698" name="Rectangle 30"/>
            <p:cNvSpPr>
              <a:spLocks noChangeArrowheads="1"/>
            </p:cNvSpPr>
            <p:nvPr/>
          </p:nvSpPr>
          <p:spPr bwMode="auto">
            <a:xfrm>
              <a:off x="1848" y="3557"/>
              <a:ext cx="890"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27699" name="Rectangle 31"/>
            <p:cNvSpPr>
              <a:spLocks noChangeArrowheads="1"/>
            </p:cNvSpPr>
            <p:nvPr/>
          </p:nvSpPr>
          <p:spPr bwMode="auto">
            <a:xfrm>
              <a:off x="1848" y="3191"/>
              <a:ext cx="890"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27700" name="Rectangle 32"/>
            <p:cNvSpPr>
              <a:spLocks noChangeArrowheads="1"/>
            </p:cNvSpPr>
            <p:nvPr/>
          </p:nvSpPr>
          <p:spPr bwMode="auto">
            <a:xfrm>
              <a:off x="1848" y="2788"/>
              <a:ext cx="890"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27701" name="Rectangle 33"/>
            <p:cNvSpPr>
              <a:spLocks noChangeArrowheads="1"/>
            </p:cNvSpPr>
            <p:nvPr/>
          </p:nvSpPr>
          <p:spPr bwMode="auto">
            <a:xfrm>
              <a:off x="1848" y="2376"/>
              <a:ext cx="890" cy="41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27702" name="Rectangle 34"/>
            <p:cNvSpPr>
              <a:spLocks noChangeArrowheads="1"/>
            </p:cNvSpPr>
            <p:nvPr/>
          </p:nvSpPr>
          <p:spPr bwMode="auto">
            <a:xfrm>
              <a:off x="1848" y="1973"/>
              <a:ext cx="890"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sp>
          <p:nvSpPr>
            <p:cNvPr id="27703" name="Rectangle 35"/>
            <p:cNvSpPr>
              <a:spLocks noChangeArrowheads="1"/>
            </p:cNvSpPr>
            <p:nvPr/>
          </p:nvSpPr>
          <p:spPr bwMode="auto">
            <a:xfrm>
              <a:off x="1848" y="1545"/>
              <a:ext cx="890" cy="428"/>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a:t>
              </a:r>
              <a:r>
                <a:rPr lang="en-US" sz="2400" dirty="0" smtClean="0">
                  <a:latin typeface="Arial"/>
                  <a:cs typeface="Arial"/>
                </a:rPr>
                <a:t>1,000</a:t>
              </a:r>
              <a:endParaRPr lang="en-US" sz="2400" dirty="0">
                <a:latin typeface="Arial"/>
                <a:cs typeface="Arial"/>
              </a:endParaRPr>
            </a:p>
          </p:txBody>
        </p:sp>
      </p:grpSp>
      <p:sp>
        <p:nvSpPr>
          <p:cNvPr id="27668" name="Rectangle 36"/>
          <p:cNvSpPr>
            <a:spLocks noChangeArrowheads="1"/>
          </p:cNvSpPr>
          <p:nvPr/>
        </p:nvSpPr>
        <p:spPr bwMode="auto">
          <a:xfrm>
            <a:off x="3103564" y="2452688"/>
            <a:ext cx="1354137" cy="6794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7669" name="Rectangle 37"/>
          <p:cNvSpPr>
            <a:spLocks noChangeArrowheads="1"/>
          </p:cNvSpPr>
          <p:nvPr/>
        </p:nvSpPr>
        <p:spPr bwMode="auto">
          <a:xfrm>
            <a:off x="1857375" y="2452688"/>
            <a:ext cx="1246188" cy="679450"/>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7670" name="Rectangle 38"/>
          <p:cNvSpPr>
            <a:spLocks noChangeArrowheads="1"/>
          </p:cNvSpPr>
          <p:nvPr/>
        </p:nvSpPr>
        <p:spPr bwMode="auto">
          <a:xfrm>
            <a:off x="5870575" y="1139826"/>
            <a:ext cx="1390650"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dirty="0">
                <a:latin typeface="Arial"/>
                <a:cs typeface="Arial"/>
              </a:rPr>
              <a:t>Cost of labor</a:t>
            </a:r>
          </a:p>
        </p:txBody>
      </p:sp>
      <p:sp>
        <p:nvSpPr>
          <p:cNvPr id="27671" name="Rectangle 39"/>
          <p:cNvSpPr>
            <a:spLocks noChangeArrowheads="1"/>
          </p:cNvSpPr>
          <p:nvPr/>
        </p:nvSpPr>
        <p:spPr bwMode="auto">
          <a:xfrm>
            <a:off x="4457701" y="1139826"/>
            <a:ext cx="1412875"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dirty="0">
                <a:latin typeface="Arial"/>
                <a:cs typeface="Arial"/>
              </a:rPr>
              <a:t>Cost of land</a:t>
            </a:r>
          </a:p>
        </p:txBody>
      </p:sp>
      <p:sp>
        <p:nvSpPr>
          <p:cNvPr id="27672" name="Rectangle 40"/>
          <p:cNvSpPr>
            <a:spLocks noChangeArrowheads="1"/>
          </p:cNvSpPr>
          <p:nvPr/>
        </p:nvSpPr>
        <p:spPr bwMode="auto">
          <a:xfrm>
            <a:off x="3103564" y="1139826"/>
            <a:ext cx="1354137"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r>
            <a:br>
              <a:rPr lang="en-US" sz="2400">
                <a:latin typeface="Arial"/>
                <a:cs typeface="Arial"/>
              </a:rPr>
            </a:br>
            <a:r>
              <a:rPr lang="en-US" sz="2400">
                <a:latin typeface="Arial"/>
                <a:cs typeface="Arial"/>
              </a:rPr>
              <a:t>(bushels </a:t>
            </a:r>
            <a:br>
              <a:rPr lang="en-US" sz="2400">
                <a:latin typeface="Arial"/>
                <a:cs typeface="Arial"/>
              </a:rPr>
            </a:br>
            <a:r>
              <a:rPr lang="en-US" sz="2400">
                <a:latin typeface="Arial"/>
                <a:cs typeface="Arial"/>
              </a:rPr>
              <a:t>of wheat)</a:t>
            </a:r>
          </a:p>
        </p:txBody>
      </p:sp>
      <p:sp>
        <p:nvSpPr>
          <p:cNvPr id="27673" name="Rectangle 41"/>
          <p:cNvSpPr>
            <a:spLocks noChangeArrowheads="1"/>
          </p:cNvSpPr>
          <p:nvPr/>
        </p:nvSpPr>
        <p:spPr bwMode="auto">
          <a:xfrm>
            <a:off x="1857375" y="1139826"/>
            <a:ext cx="1246188"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L</a:t>
            </a:r>
            <a:r>
              <a:rPr lang="en-US" sz="2400">
                <a:latin typeface="Arial"/>
                <a:cs typeface="Arial"/>
              </a:rPr>
              <a:t/>
            </a:r>
            <a:br>
              <a:rPr lang="en-US" sz="2400">
                <a:latin typeface="Arial"/>
                <a:cs typeface="Arial"/>
              </a:rPr>
            </a:br>
            <a:r>
              <a:rPr lang="en-US" sz="2400">
                <a:latin typeface="Arial"/>
                <a:cs typeface="Arial"/>
              </a:rPr>
              <a:t>(no. of workers)</a:t>
            </a:r>
          </a:p>
        </p:txBody>
      </p:sp>
      <p:sp>
        <p:nvSpPr>
          <p:cNvPr id="27674" name="Line 42"/>
          <p:cNvSpPr>
            <a:spLocks noChangeShapeType="1"/>
          </p:cNvSpPr>
          <p:nvPr/>
        </p:nvSpPr>
        <p:spPr bwMode="auto">
          <a:xfrm>
            <a:off x="1857375" y="1139825"/>
            <a:ext cx="1246188" cy="0"/>
          </a:xfrm>
          <a:prstGeom prst="line">
            <a:avLst/>
          </a:prstGeom>
          <a:noFill/>
          <a:ln w="28575" cap="sq">
            <a:noFill/>
            <a:round/>
            <a:headEnd/>
            <a:tailEnd/>
          </a:ln>
        </p:spPr>
        <p:txBody>
          <a:bodyPr/>
          <a:lstStyle/>
          <a:p>
            <a:endParaRPr lang="en-US">
              <a:latin typeface="Arial"/>
              <a:cs typeface="Arial"/>
            </a:endParaRPr>
          </a:p>
        </p:txBody>
      </p:sp>
      <p:sp>
        <p:nvSpPr>
          <p:cNvPr id="27675" name="Line 43"/>
          <p:cNvSpPr>
            <a:spLocks noChangeShapeType="1"/>
          </p:cNvSpPr>
          <p:nvPr/>
        </p:nvSpPr>
        <p:spPr bwMode="auto">
          <a:xfrm>
            <a:off x="1857375" y="6227763"/>
            <a:ext cx="1246188" cy="0"/>
          </a:xfrm>
          <a:prstGeom prst="line">
            <a:avLst/>
          </a:prstGeom>
          <a:noFill/>
          <a:ln w="28575" cap="sq">
            <a:noFill/>
            <a:round/>
            <a:headEnd/>
            <a:tailEnd/>
          </a:ln>
        </p:spPr>
        <p:txBody>
          <a:bodyPr/>
          <a:lstStyle/>
          <a:p>
            <a:endParaRPr lang="en-US">
              <a:latin typeface="Arial"/>
              <a:cs typeface="Arial"/>
            </a:endParaRPr>
          </a:p>
        </p:txBody>
      </p:sp>
      <p:sp>
        <p:nvSpPr>
          <p:cNvPr id="27676" name="Line 44"/>
          <p:cNvSpPr>
            <a:spLocks noChangeShapeType="1"/>
          </p:cNvSpPr>
          <p:nvPr/>
        </p:nvSpPr>
        <p:spPr bwMode="auto">
          <a:xfrm>
            <a:off x="1857375" y="1139826"/>
            <a:ext cx="0" cy="1312863"/>
          </a:xfrm>
          <a:prstGeom prst="line">
            <a:avLst/>
          </a:prstGeom>
          <a:noFill/>
          <a:ln w="28575" cap="sq">
            <a:noFill/>
            <a:round/>
            <a:headEnd/>
            <a:tailEnd/>
          </a:ln>
        </p:spPr>
        <p:txBody>
          <a:bodyPr/>
          <a:lstStyle/>
          <a:p>
            <a:endParaRPr lang="en-US">
              <a:latin typeface="Arial"/>
              <a:cs typeface="Arial"/>
            </a:endParaRPr>
          </a:p>
        </p:txBody>
      </p:sp>
      <p:sp>
        <p:nvSpPr>
          <p:cNvPr id="27677" name="Line 45"/>
          <p:cNvSpPr>
            <a:spLocks noChangeShapeType="1"/>
          </p:cNvSpPr>
          <p:nvPr/>
        </p:nvSpPr>
        <p:spPr bwMode="auto">
          <a:xfrm>
            <a:off x="10086975" y="1139826"/>
            <a:ext cx="0" cy="1312863"/>
          </a:xfrm>
          <a:prstGeom prst="line">
            <a:avLst/>
          </a:prstGeom>
          <a:noFill/>
          <a:ln w="28575" cap="sq">
            <a:noFill/>
            <a:round/>
            <a:headEnd/>
            <a:tailEnd/>
          </a:ln>
        </p:spPr>
        <p:txBody>
          <a:bodyPr/>
          <a:lstStyle/>
          <a:p>
            <a:endParaRPr lang="en-US">
              <a:latin typeface="Arial"/>
              <a:cs typeface="Arial"/>
            </a:endParaRPr>
          </a:p>
        </p:txBody>
      </p:sp>
      <p:sp>
        <p:nvSpPr>
          <p:cNvPr id="27678" name="Line 46"/>
          <p:cNvSpPr>
            <a:spLocks noChangeShapeType="1"/>
          </p:cNvSpPr>
          <p:nvPr/>
        </p:nvSpPr>
        <p:spPr bwMode="auto">
          <a:xfrm>
            <a:off x="3103563" y="1139825"/>
            <a:ext cx="2767012" cy="0"/>
          </a:xfrm>
          <a:prstGeom prst="line">
            <a:avLst/>
          </a:prstGeom>
          <a:noFill/>
          <a:ln w="28575" cap="sq">
            <a:noFill/>
            <a:round/>
            <a:headEnd/>
            <a:tailEnd/>
          </a:ln>
        </p:spPr>
        <p:txBody>
          <a:bodyPr/>
          <a:lstStyle/>
          <a:p>
            <a:endParaRPr lang="en-US">
              <a:latin typeface="Arial"/>
              <a:cs typeface="Arial"/>
            </a:endParaRPr>
          </a:p>
        </p:txBody>
      </p:sp>
      <p:sp>
        <p:nvSpPr>
          <p:cNvPr id="27679" name="Line 47"/>
          <p:cNvSpPr>
            <a:spLocks noChangeShapeType="1"/>
          </p:cNvSpPr>
          <p:nvPr/>
        </p:nvSpPr>
        <p:spPr bwMode="auto">
          <a:xfrm>
            <a:off x="1857375" y="2452688"/>
            <a:ext cx="0" cy="679450"/>
          </a:xfrm>
          <a:prstGeom prst="line">
            <a:avLst/>
          </a:prstGeom>
          <a:noFill/>
          <a:ln w="28575" cap="sq">
            <a:noFill/>
            <a:round/>
            <a:headEnd/>
            <a:tailEnd/>
          </a:ln>
        </p:spPr>
        <p:txBody>
          <a:bodyPr/>
          <a:lstStyle/>
          <a:p>
            <a:endParaRPr lang="en-US">
              <a:latin typeface="Arial"/>
              <a:cs typeface="Arial"/>
            </a:endParaRPr>
          </a:p>
        </p:txBody>
      </p:sp>
      <p:sp>
        <p:nvSpPr>
          <p:cNvPr id="27680" name="Line 48"/>
          <p:cNvSpPr>
            <a:spLocks noChangeShapeType="1"/>
          </p:cNvSpPr>
          <p:nvPr/>
        </p:nvSpPr>
        <p:spPr bwMode="auto">
          <a:xfrm>
            <a:off x="5870575" y="1139825"/>
            <a:ext cx="1390650" cy="0"/>
          </a:xfrm>
          <a:prstGeom prst="line">
            <a:avLst/>
          </a:prstGeom>
          <a:noFill/>
          <a:ln w="28575" cap="sq">
            <a:noFill/>
            <a:round/>
            <a:headEnd/>
            <a:tailEnd/>
          </a:ln>
        </p:spPr>
        <p:txBody>
          <a:bodyPr/>
          <a:lstStyle/>
          <a:p>
            <a:endParaRPr lang="en-US">
              <a:latin typeface="Arial"/>
              <a:cs typeface="Arial"/>
            </a:endParaRPr>
          </a:p>
        </p:txBody>
      </p:sp>
      <p:sp>
        <p:nvSpPr>
          <p:cNvPr id="27681" name="Line 49"/>
          <p:cNvSpPr>
            <a:spLocks noChangeShapeType="1"/>
          </p:cNvSpPr>
          <p:nvPr/>
        </p:nvSpPr>
        <p:spPr bwMode="auto">
          <a:xfrm>
            <a:off x="7261225" y="1139825"/>
            <a:ext cx="2825750" cy="0"/>
          </a:xfrm>
          <a:prstGeom prst="line">
            <a:avLst/>
          </a:prstGeom>
          <a:noFill/>
          <a:ln w="28575" cap="sq">
            <a:noFill/>
            <a:round/>
            <a:headEnd/>
            <a:tailEnd/>
          </a:ln>
        </p:spPr>
        <p:txBody>
          <a:bodyPr/>
          <a:lstStyle/>
          <a:p>
            <a:endParaRPr lang="en-US">
              <a:latin typeface="Arial"/>
              <a:cs typeface="Arial"/>
            </a:endParaRPr>
          </a:p>
        </p:txBody>
      </p:sp>
      <p:sp>
        <p:nvSpPr>
          <p:cNvPr id="27682" name="Line 50"/>
          <p:cNvSpPr>
            <a:spLocks noChangeShapeType="1"/>
          </p:cNvSpPr>
          <p:nvPr/>
        </p:nvSpPr>
        <p:spPr bwMode="auto">
          <a:xfrm>
            <a:off x="10086975" y="2452688"/>
            <a:ext cx="0" cy="679450"/>
          </a:xfrm>
          <a:prstGeom prst="line">
            <a:avLst/>
          </a:prstGeom>
          <a:noFill/>
          <a:ln w="28575" cap="sq">
            <a:noFill/>
            <a:round/>
            <a:headEnd/>
            <a:tailEnd/>
          </a:ln>
        </p:spPr>
        <p:txBody>
          <a:bodyPr/>
          <a:lstStyle/>
          <a:p>
            <a:endParaRPr lang="en-US">
              <a:latin typeface="Arial"/>
              <a:cs typeface="Arial"/>
            </a:endParaRPr>
          </a:p>
        </p:txBody>
      </p:sp>
      <p:sp>
        <p:nvSpPr>
          <p:cNvPr id="27683" name="Line 51"/>
          <p:cNvSpPr>
            <a:spLocks noChangeShapeType="1"/>
          </p:cNvSpPr>
          <p:nvPr/>
        </p:nvSpPr>
        <p:spPr bwMode="auto">
          <a:xfrm>
            <a:off x="1857375" y="3132138"/>
            <a:ext cx="0" cy="639762"/>
          </a:xfrm>
          <a:prstGeom prst="line">
            <a:avLst/>
          </a:prstGeom>
          <a:noFill/>
          <a:ln w="28575" cap="sq">
            <a:noFill/>
            <a:round/>
            <a:headEnd/>
            <a:tailEnd/>
          </a:ln>
        </p:spPr>
        <p:txBody>
          <a:bodyPr/>
          <a:lstStyle/>
          <a:p>
            <a:endParaRPr lang="en-US">
              <a:latin typeface="Arial"/>
              <a:cs typeface="Arial"/>
            </a:endParaRPr>
          </a:p>
        </p:txBody>
      </p:sp>
      <p:sp>
        <p:nvSpPr>
          <p:cNvPr id="27684" name="Line 52"/>
          <p:cNvSpPr>
            <a:spLocks noChangeShapeType="1"/>
          </p:cNvSpPr>
          <p:nvPr/>
        </p:nvSpPr>
        <p:spPr bwMode="auto">
          <a:xfrm>
            <a:off x="10086975" y="3132138"/>
            <a:ext cx="0" cy="639762"/>
          </a:xfrm>
          <a:prstGeom prst="line">
            <a:avLst/>
          </a:prstGeom>
          <a:noFill/>
          <a:ln w="28575" cap="sq">
            <a:noFill/>
            <a:round/>
            <a:headEnd/>
            <a:tailEnd/>
          </a:ln>
        </p:spPr>
        <p:txBody>
          <a:bodyPr/>
          <a:lstStyle/>
          <a:p>
            <a:endParaRPr lang="en-US">
              <a:latin typeface="Arial"/>
              <a:cs typeface="Arial"/>
            </a:endParaRPr>
          </a:p>
        </p:txBody>
      </p:sp>
      <p:sp>
        <p:nvSpPr>
          <p:cNvPr id="27685" name="Line 53"/>
          <p:cNvSpPr>
            <a:spLocks noChangeShapeType="1"/>
          </p:cNvSpPr>
          <p:nvPr/>
        </p:nvSpPr>
        <p:spPr bwMode="auto">
          <a:xfrm>
            <a:off x="1857375" y="3771900"/>
            <a:ext cx="0" cy="654050"/>
          </a:xfrm>
          <a:prstGeom prst="line">
            <a:avLst/>
          </a:prstGeom>
          <a:noFill/>
          <a:ln w="28575" cap="sq">
            <a:noFill/>
            <a:round/>
            <a:headEnd/>
            <a:tailEnd/>
          </a:ln>
        </p:spPr>
        <p:txBody>
          <a:bodyPr/>
          <a:lstStyle/>
          <a:p>
            <a:endParaRPr lang="en-US">
              <a:latin typeface="Arial"/>
              <a:cs typeface="Arial"/>
            </a:endParaRPr>
          </a:p>
        </p:txBody>
      </p:sp>
      <p:sp>
        <p:nvSpPr>
          <p:cNvPr id="27686" name="Line 54"/>
          <p:cNvSpPr>
            <a:spLocks noChangeShapeType="1"/>
          </p:cNvSpPr>
          <p:nvPr/>
        </p:nvSpPr>
        <p:spPr bwMode="auto">
          <a:xfrm>
            <a:off x="10086975" y="3771900"/>
            <a:ext cx="0" cy="654050"/>
          </a:xfrm>
          <a:prstGeom prst="line">
            <a:avLst/>
          </a:prstGeom>
          <a:noFill/>
          <a:ln w="28575" cap="sq">
            <a:noFill/>
            <a:round/>
            <a:headEnd/>
            <a:tailEnd/>
          </a:ln>
        </p:spPr>
        <p:txBody>
          <a:bodyPr/>
          <a:lstStyle/>
          <a:p>
            <a:endParaRPr lang="en-US">
              <a:latin typeface="Arial"/>
              <a:cs typeface="Arial"/>
            </a:endParaRPr>
          </a:p>
        </p:txBody>
      </p:sp>
      <p:sp>
        <p:nvSpPr>
          <p:cNvPr id="27687" name="Line 55"/>
          <p:cNvSpPr>
            <a:spLocks noChangeShapeType="1"/>
          </p:cNvSpPr>
          <p:nvPr/>
        </p:nvSpPr>
        <p:spPr bwMode="auto">
          <a:xfrm>
            <a:off x="1857375" y="4425951"/>
            <a:ext cx="0" cy="639763"/>
          </a:xfrm>
          <a:prstGeom prst="line">
            <a:avLst/>
          </a:prstGeom>
          <a:noFill/>
          <a:ln w="28575" cap="sq">
            <a:noFill/>
            <a:round/>
            <a:headEnd/>
            <a:tailEnd/>
          </a:ln>
        </p:spPr>
        <p:txBody>
          <a:bodyPr/>
          <a:lstStyle/>
          <a:p>
            <a:endParaRPr lang="en-US">
              <a:latin typeface="Arial"/>
              <a:cs typeface="Arial"/>
            </a:endParaRPr>
          </a:p>
        </p:txBody>
      </p:sp>
      <p:sp>
        <p:nvSpPr>
          <p:cNvPr id="27688" name="Line 56"/>
          <p:cNvSpPr>
            <a:spLocks noChangeShapeType="1"/>
          </p:cNvSpPr>
          <p:nvPr/>
        </p:nvSpPr>
        <p:spPr bwMode="auto">
          <a:xfrm>
            <a:off x="10086975" y="4425951"/>
            <a:ext cx="0" cy="639763"/>
          </a:xfrm>
          <a:prstGeom prst="line">
            <a:avLst/>
          </a:prstGeom>
          <a:noFill/>
          <a:ln w="28575" cap="sq">
            <a:noFill/>
            <a:round/>
            <a:headEnd/>
            <a:tailEnd/>
          </a:ln>
        </p:spPr>
        <p:txBody>
          <a:bodyPr/>
          <a:lstStyle/>
          <a:p>
            <a:endParaRPr lang="en-US">
              <a:latin typeface="Arial"/>
              <a:cs typeface="Arial"/>
            </a:endParaRPr>
          </a:p>
        </p:txBody>
      </p:sp>
      <p:sp>
        <p:nvSpPr>
          <p:cNvPr id="27689" name="Line 57"/>
          <p:cNvSpPr>
            <a:spLocks noChangeShapeType="1"/>
          </p:cNvSpPr>
          <p:nvPr/>
        </p:nvSpPr>
        <p:spPr bwMode="auto">
          <a:xfrm>
            <a:off x="1857375" y="5065714"/>
            <a:ext cx="0" cy="581025"/>
          </a:xfrm>
          <a:prstGeom prst="line">
            <a:avLst/>
          </a:prstGeom>
          <a:noFill/>
          <a:ln w="28575" cap="sq">
            <a:noFill/>
            <a:round/>
            <a:headEnd/>
            <a:tailEnd/>
          </a:ln>
        </p:spPr>
        <p:txBody>
          <a:bodyPr/>
          <a:lstStyle/>
          <a:p>
            <a:endParaRPr lang="en-US">
              <a:latin typeface="Arial"/>
              <a:cs typeface="Arial"/>
            </a:endParaRPr>
          </a:p>
        </p:txBody>
      </p:sp>
      <p:sp>
        <p:nvSpPr>
          <p:cNvPr id="27690" name="Line 58"/>
          <p:cNvSpPr>
            <a:spLocks noChangeShapeType="1"/>
          </p:cNvSpPr>
          <p:nvPr/>
        </p:nvSpPr>
        <p:spPr bwMode="auto">
          <a:xfrm>
            <a:off x="10086975" y="5065714"/>
            <a:ext cx="0" cy="581025"/>
          </a:xfrm>
          <a:prstGeom prst="line">
            <a:avLst/>
          </a:prstGeom>
          <a:noFill/>
          <a:ln w="28575" cap="sq">
            <a:noFill/>
            <a:round/>
            <a:headEnd/>
            <a:tailEnd/>
          </a:ln>
        </p:spPr>
        <p:txBody>
          <a:bodyPr/>
          <a:lstStyle/>
          <a:p>
            <a:endParaRPr lang="en-US">
              <a:latin typeface="Arial"/>
              <a:cs typeface="Arial"/>
            </a:endParaRPr>
          </a:p>
        </p:txBody>
      </p:sp>
      <p:sp>
        <p:nvSpPr>
          <p:cNvPr id="27691" name="Line 59"/>
          <p:cNvSpPr>
            <a:spLocks noChangeShapeType="1"/>
          </p:cNvSpPr>
          <p:nvPr/>
        </p:nvSpPr>
        <p:spPr bwMode="auto">
          <a:xfrm>
            <a:off x="1857375" y="5646739"/>
            <a:ext cx="0" cy="581025"/>
          </a:xfrm>
          <a:prstGeom prst="line">
            <a:avLst/>
          </a:prstGeom>
          <a:noFill/>
          <a:ln w="28575" cap="sq">
            <a:noFill/>
            <a:round/>
            <a:headEnd/>
            <a:tailEnd/>
          </a:ln>
        </p:spPr>
        <p:txBody>
          <a:bodyPr/>
          <a:lstStyle/>
          <a:p>
            <a:endParaRPr lang="en-US">
              <a:latin typeface="Arial"/>
              <a:cs typeface="Arial"/>
            </a:endParaRPr>
          </a:p>
        </p:txBody>
      </p:sp>
      <p:sp>
        <p:nvSpPr>
          <p:cNvPr id="27692" name="Line 60"/>
          <p:cNvSpPr>
            <a:spLocks noChangeShapeType="1"/>
          </p:cNvSpPr>
          <p:nvPr/>
        </p:nvSpPr>
        <p:spPr bwMode="auto">
          <a:xfrm>
            <a:off x="10086975" y="5646739"/>
            <a:ext cx="0" cy="581025"/>
          </a:xfrm>
          <a:prstGeom prst="line">
            <a:avLst/>
          </a:prstGeom>
          <a:noFill/>
          <a:ln w="28575" cap="sq">
            <a:noFill/>
            <a:round/>
            <a:headEnd/>
            <a:tailEnd/>
          </a:ln>
        </p:spPr>
        <p:txBody>
          <a:bodyPr/>
          <a:lstStyle/>
          <a:p>
            <a:endParaRPr lang="en-US">
              <a:latin typeface="Arial"/>
              <a:cs typeface="Arial"/>
            </a:endParaRPr>
          </a:p>
        </p:txBody>
      </p:sp>
      <p:sp>
        <p:nvSpPr>
          <p:cNvPr id="27693" name="Line 61"/>
          <p:cNvSpPr>
            <a:spLocks noChangeShapeType="1"/>
          </p:cNvSpPr>
          <p:nvPr/>
        </p:nvSpPr>
        <p:spPr bwMode="auto">
          <a:xfrm>
            <a:off x="3103563" y="6227763"/>
            <a:ext cx="2767012" cy="0"/>
          </a:xfrm>
          <a:prstGeom prst="line">
            <a:avLst/>
          </a:prstGeom>
          <a:noFill/>
          <a:ln w="28575" cap="sq">
            <a:noFill/>
            <a:round/>
            <a:headEnd/>
            <a:tailEnd/>
          </a:ln>
        </p:spPr>
        <p:txBody>
          <a:bodyPr/>
          <a:lstStyle/>
          <a:p>
            <a:endParaRPr lang="en-US">
              <a:latin typeface="Arial"/>
              <a:cs typeface="Arial"/>
            </a:endParaRPr>
          </a:p>
        </p:txBody>
      </p:sp>
      <p:sp>
        <p:nvSpPr>
          <p:cNvPr id="27694" name="Line 62"/>
          <p:cNvSpPr>
            <a:spLocks noChangeShapeType="1"/>
          </p:cNvSpPr>
          <p:nvPr/>
        </p:nvSpPr>
        <p:spPr bwMode="auto">
          <a:xfrm>
            <a:off x="5870575" y="6227763"/>
            <a:ext cx="1390650" cy="0"/>
          </a:xfrm>
          <a:prstGeom prst="line">
            <a:avLst/>
          </a:prstGeom>
          <a:noFill/>
          <a:ln w="28575" cap="sq">
            <a:noFill/>
            <a:round/>
            <a:headEnd/>
            <a:tailEnd/>
          </a:ln>
        </p:spPr>
        <p:txBody>
          <a:bodyPr/>
          <a:lstStyle/>
          <a:p>
            <a:endParaRPr lang="en-US">
              <a:latin typeface="Arial"/>
              <a:cs typeface="Arial"/>
            </a:endParaRPr>
          </a:p>
        </p:txBody>
      </p:sp>
      <p:sp>
        <p:nvSpPr>
          <p:cNvPr id="27695" name="Line 63"/>
          <p:cNvSpPr>
            <a:spLocks noChangeShapeType="1"/>
          </p:cNvSpPr>
          <p:nvPr/>
        </p:nvSpPr>
        <p:spPr bwMode="auto">
          <a:xfrm>
            <a:off x="7261225" y="6227763"/>
            <a:ext cx="2825750" cy="0"/>
          </a:xfrm>
          <a:prstGeom prst="line">
            <a:avLst/>
          </a:prstGeom>
          <a:noFill/>
          <a:ln w="28575" cap="sq">
            <a:noFill/>
            <a:round/>
            <a:headEnd/>
            <a:tailEnd/>
          </a:ln>
        </p:spPr>
        <p:txBody>
          <a:bodyPr/>
          <a:lstStyle/>
          <a:p>
            <a:endParaRPr lang="en-US">
              <a:latin typeface="Arial"/>
              <a:cs typeface="Arial"/>
            </a:endParaRPr>
          </a:p>
        </p:txBody>
      </p:sp>
      <p:sp>
        <p:nvSpPr>
          <p:cNvPr id="27696" name="Line 64"/>
          <p:cNvSpPr>
            <a:spLocks noChangeShapeType="1"/>
          </p:cNvSpPr>
          <p:nvPr/>
        </p:nvSpPr>
        <p:spPr bwMode="auto">
          <a:xfrm>
            <a:off x="1857375" y="2452688"/>
            <a:ext cx="82296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27697"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21370574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31" name="Object 35"/>
          <p:cNvGraphicFramePr>
            <a:graphicFrameLocks noChangeAspect="1"/>
          </p:cNvGraphicFramePr>
          <p:nvPr>
            <p:extLst>
              <p:ext uri="{D42A27DB-BD31-4B8C-83A1-F6EECF244321}">
                <p14:modId xmlns:p14="http://schemas.microsoft.com/office/powerpoint/2010/main" val="1562370619"/>
              </p:ext>
            </p:extLst>
          </p:nvPr>
        </p:nvGraphicFramePr>
        <p:xfrm>
          <a:off x="4789488" y="962025"/>
          <a:ext cx="5784850" cy="5583238"/>
        </p:xfrm>
        <a:graphic>
          <a:graphicData uri="http://schemas.openxmlformats.org/presentationml/2006/ole">
            <mc:AlternateContent xmlns:mc="http://schemas.openxmlformats.org/markup-compatibility/2006">
              <mc:Choice xmlns:v="urn:schemas-microsoft-com:vml" Requires="v">
                <p:oleObj spid="_x0000_s30728" name="Worksheet" r:id="rId4" imgW="4181497" imgH="4038454" progId="Excel.Sheet.8">
                  <p:embed/>
                </p:oleObj>
              </mc:Choice>
              <mc:Fallback>
                <p:oleObj name="Worksheet" r:id="rId4" imgW="4181497" imgH="4038454" progId="Excel.Sheet.8">
                  <p:embed/>
                  <p:pic>
                    <p:nvPicPr>
                      <p:cNvPr id="80931" name="Object 35"/>
                      <p:cNvPicPr>
                        <a:picLocks noChangeAspect="1" noChangeArrowheads="1"/>
                      </p:cNvPicPr>
                      <p:nvPr/>
                    </p:nvPicPr>
                    <p:blipFill>
                      <a:blip r:embed="rId5"/>
                      <a:srcRect/>
                      <a:stretch>
                        <a:fillRect/>
                      </a:stretch>
                    </p:blipFill>
                    <p:spPr bwMode="auto">
                      <a:xfrm>
                        <a:off x="4789488" y="962025"/>
                        <a:ext cx="5784850" cy="558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Rectangle 2"/>
          <p:cNvSpPr>
            <a:spLocks noGrp="1" noChangeArrowheads="1"/>
          </p:cNvSpPr>
          <p:nvPr>
            <p:ph type="title" idx="4294967295"/>
          </p:nvPr>
        </p:nvSpPr>
        <p:spPr>
          <a:xfrm>
            <a:off x="1286256" y="300039"/>
            <a:ext cx="9144000" cy="649287"/>
          </a:xfrm>
        </p:spPr>
        <p:txBody>
          <a:bodyPr>
            <a:normAutofit/>
          </a:bodyPr>
          <a:lstStyle/>
          <a:p>
            <a:pPr algn="ctr" eaLnBrk="1" hangingPunct="1"/>
            <a:r>
              <a:rPr lang="en-US" sz="3200" b="1" dirty="0"/>
              <a:t>EXAMPLE 1</a:t>
            </a:r>
            <a:r>
              <a:rPr lang="en-US" sz="3200" smtClean="0"/>
              <a:t>: The </a:t>
            </a:r>
            <a:r>
              <a:rPr lang="en-US" sz="3400" smtClean="0"/>
              <a:t>Farmer </a:t>
            </a:r>
            <a:r>
              <a:rPr lang="en-US" sz="3400" dirty="0"/>
              <a:t>Total Cost Curve</a:t>
            </a:r>
          </a:p>
        </p:txBody>
      </p:sp>
      <p:graphicFrame>
        <p:nvGraphicFramePr>
          <p:cNvPr id="80899" name="Group 3"/>
          <p:cNvGraphicFramePr>
            <a:graphicFrameLocks noGrp="1"/>
          </p:cNvGraphicFramePr>
          <p:nvPr>
            <p:ph sz="half" idx="4294967295"/>
          </p:nvPr>
        </p:nvGraphicFramePr>
        <p:xfrm>
          <a:off x="1857375" y="1139826"/>
          <a:ext cx="2730500" cy="5087939"/>
        </p:xfrm>
        <a:graphic>
          <a:graphicData uri="http://schemas.openxmlformats.org/drawingml/2006/table">
            <a:tbl>
              <a:tblPr/>
              <a:tblGrid>
                <a:gridCol w="1328738">
                  <a:extLst>
                    <a:ext uri="{9D8B030D-6E8A-4147-A177-3AD203B41FA5}">
                      <a16:colId xmlns:a16="http://schemas.microsoft.com/office/drawing/2014/main" val="20000"/>
                    </a:ext>
                  </a:extLst>
                </a:gridCol>
                <a:gridCol w="1401762">
                  <a:extLst>
                    <a:ext uri="{9D8B030D-6E8A-4147-A177-3AD203B41FA5}">
                      <a16:colId xmlns:a16="http://schemas.microsoft.com/office/drawing/2014/main" val="20001"/>
                    </a:ext>
                  </a:extLst>
                </a:gridCol>
              </a:tblGrid>
              <a:tr h="131286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dirty="0" smtClean="0">
                          <a:ln>
                            <a:noFill/>
                          </a:ln>
                          <a:solidFill>
                            <a:schemeClr val="tx1"/>
                          </a:solidFill>
                          <a:effectLst/>
                          <a:latin typeface="Arial" charset="0"/>
                        </a:rPr>
                        <a:t>Q</a:t>
                      </a:r>
                      <a:r>
                        <a:rPr kumimoji="0" lang="en-US" sz="2400" b="0" i="0" u="none" strike="noStrike" cap="none" normalizeH="0" baseline="0" dirty="0" smtClean="0">
                          <a:ln>
                            <a:noFill/>
                          </a:ln>
                          <a:solidFill>
                            <a:schemeClr val="tx1"/>
                          </a:solidFill>
                          <a:effectLst/>
                          <a:latin typeface="Arial" charset="0"/>
                        </a:rPr>
                        <a:t> (bushels </a:t>
                      </a:r>
                      <a:br>
                        <a:rPr kumimoji="0" lang="en-US" sz="2400" b="0" i="0" u="none" strike="noStrike" cap="none" normalizeH="0" baseline="0" dirty="0" smtClean="0">
                          <a:ln>
                            <a:noFill/>
                          </a:ln>
                          <a:solidFill>
                            <a:schemeClr val="tx1"/>
                          </a:solidFill>
                          <a:effectLst/>
                          <a:latin typeface="Arial" charset="0"/>
                        </a:rPr>
                      </a:br>
                      <a:r>
                        <a:rPr kumimoji="0" lang="en-US" sz="2400" b="0" i="0" u="none" strike="noStrike" cap="none" normalizeH="0" baseline="0" dirty="0" smtClean="0">
                          <a:ln>
                            <a:noFill/>
                          </a:ln>
                          <a:solidFill>
                            <a:schemeClr val="tx1"/>
                          </a:solidFill>
                          <a:effectLst/>
                          <a:latin typeface="Arial" charset="0"/>
                        </a:rPr>
                        <a:t>of wheat)</a:t>
                      </a:r>
                    </a:p>
                  </a:txBody>
                  <a:tcPr marL="0" marR="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Total </a:t>
                      </a:r>
                      <a:br>
                        <a:rPr kumimoji="0" lang="en-US" sz="2400" b="0" i="0" u="none" strike="noStrike" cap="none" normalizeH="0" baseline="0" smtClean="0">
                          <a:ln>
                            <a:noFill/>
                          </a:ln>
                          <a:solidFill>
                            <a:schemeClr val="tx1"/>
                          </a:solidFill>
                          <a:effectLst/>
                          <a:latin typeface="Arial" charset="0"/>
                        </a:rPr>
                      </a:br>
                      <a:r>
                        <a:rPr kumimoji="0" lang="en-US" sz="2400" b="0" i="0" u="none" strike="noStrike" cap="none" normalizeH="0" baseline="0" smtClean="0">
                          <a:ln>
                            <a:noFill/>
                          </a:ln>
                          <a:solidFill>
                            <a:schemeClr val="tx1"/>
                          </a:solidFill>
                          <a:effectLst/>
                          <a:latin typeface="Arial" charset="0"/>
                        </a:rPr>
                        <a:t>Cost</a:t>
                      </a:r>
                    </a:p>
                  </a:txBody>
                  <a:tcPr marL="0" marR="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4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a:t>
                      </a:r>
                    </a:p>
                  </a:txBody>
                  <a:tcPr marL="0" marR="2286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€1,000</a:t>
                      </a:r>
                    </a:p>
                  </a:txBody>
                  <a:tcPr marL="0" marR="18288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397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1000</a:t>
                      </a:r>
                    </a:p>
                  </a:txBody>
                  <a:tcPr marL="0" marR="228600"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€3,000</a:t>
                      </a:r>
                    </a:p>
                  </a:txBody>
                  <a:tcPr marL="0" marR="18288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540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1800</a:t>
                      </a:r>
                    </a:p>
                  </a:txBody>
                  <a:tcPr marL="0" marR="228600"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€5,000</a:t>
                      </a:r>
                    </a:p>
                  </a:txBody>
                  <a:tcPr marL="0" marR="18288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397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2400</a:t>
                      </a:r>
                    </a:p>
                  </a:txBody>
                  <a:tcPr marL="0" marR="228600"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€7,000</a:t>
                      </a:r>
                    </a:p>
                  </a:txBody>
                  <a:tcPr marL="0" marR="18288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81025">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2800</a:t>
                      </a:r>
                    </a:p>
                  </a:txBody>
                  <a:tcPr marL="0" marR="228600"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€9,000</a:t>
                      </a:r>
                    </a:p>
                  </a:txBody>
                  <a:tcPr marL="0" marR="18288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81025">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3000</a:t>
                      </a:r>
                    </a:p>
                  </a:txBody>
                  <a:tcPr marL="0" marR="228600"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€11,000</a:t>
                      </a:r>
                    </a:p>
                  </a:txBody>
                  <a:tcPr marL="0" marR="18288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070841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931"/>
                                        </p:tgtEl>
                                        <p:attrNameLst>
                                          <p:attrName>style.visibility</p:attrName>
                                        </p:attrNameLst>
                                      </p:cBhvr>
                                      <p:to>
                                        <p:strVal val="visible"/>
                                      </p:to>
                                    </p:set>
                                    <p:animEffect transition="in" filter="fade">
                                      <p:cBhvr>
                                        <p:cTn id="7" dur="500"/>
                                        <p:tgtEl>
                                          <p:spTgt spid="8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09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Cost</a:t>
            </a:r>
            <a:endParaRPr lang="en-IE" dirty="0"/>
          </a:p>
        </p:txBody>
      </p:sp>
      <p:sp>
        <p:nvSpPr>
          <p:cNvPr id="3" name="Content Placeholder 2"/>
          <p:cNvSpPr>
            <a:spLocks noGrp="1"/>
          </p:cNvSpPr>
          <p:nvPr>
            <p:ph idx="1"/>
          </p:nvPr>
        </p:nvSpPr>
        <p:spPr/>
        <p:txBody>
          <a:bodyPr/>
          <a:lstStyle/>
          <a:p>
            <a:r>
              <a:rPr lang="en-US" b="1" dirty="0">
                <a:solidFill>
                  <a:srgbClr val="CC0000"/>
                </a:solidFill>
              </a:rPr>
              <a:t>Marginal Cost</a:t>
            </a:r>
            <a:r>
              <a:rPr lang="en-US" dirty="0"/>
              <a:t> (</a:t>
            </a:r>
            <a:r>
              <a:rPr lang="en-US" i="1" dirty="0"/>
              <a:t>MC</a:t>
            </a:r>
            <a:r>
              <a:rPr lang="en-US" dirty="0"/>
              <a:t>) </a:t>
            </a:r>
            <a:r>
              <a:rPr lang="en-US" dirty="0" smtClean="0"/>
              <a:t>is </a:t>
            </a:r>
            <a:r>
              <a:rPr lang="en-US" dirty="0"/>
              <a:t>the increase in Total Cost </a:t>
            </a:r>
            <a:r>
              <a:rPr lang="en-US" dirty="0" smtClean="0"/>
              <a:t>from producing </a:t>
            </a:r>
            <a:r>
              <a:rPr lang="en-US" dirty="0"/>
              <a:t>one more unit: </a:t>
            </a:r>
          </a:p>
          <a:p>
            <a:endParaRPr lang="en-IE" dirty="0"/>
          </a:p>
        </p:txBody>
      </p:sp>
    </p:spTree>
    <p:extLst>
      <p:ext uri="{BB962C8B-B14F-4D97-AF65-F5344CB8AC3E}">
        <p14:creationId xmlns:p14="http://schemas.microsoft.com/office/powerpoint/2010/main" val="26534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idx="4294967295"/>
          </p:nvPr>
        </p:nvSpPr>
        <p:spPr>
          <a:xfrm>
            <a:off x="609600" y="292100"/>
            <a:ext cx="10972800" cy="887412"/>
          </a:xfrm>
        </p:spPr>
        <p:txBody>
          <a:bodyPr/>
          <a:lstStyle/>
          <a:p>
            <a:pPr eaLnBrk="1" hangingPunct="1"/>
            <a:r>
              <a:rPr lang="en-US" sz="3400" dirty="0" smtClean="0"/>
              <a:t>Total &amp; </a:t>
            </a:r>
            <a:r>
              <a:rPr lang="en-US" sz="3400" dirty="0"/>
              <a:t>Marginal Cost</a:t>
            </a:r>
          </a:p>
        </p:txBody>
      </p:sp>
      <p:sp>
        <p:nvSpPr>
          <p:cNvPr id="82947" name="Rectangle 3"/>
          <p:cNvSpPr>
            <a:spLocks noChangeArrowheads="1"/>
          </p:cNvSpPr>
          <p:nvPr/>
        </p:nvSpPr>
        <p:spPr bwMode="auto">
          <a:xfrm>
            <a:off x="8275639" y="5302251"/>
            <a:ext cx="1412875" cy="581025"/>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82948" name="Rectangle 4"/>
          <p:cNvSpPr>
            <a:spLocks noChangeArrowheads="1"/>
          </p:cNvSpPr>
          <p:nvPr/>
        </p:nvSpPr>
        <p:spPr bwMode="auto">
          <a:xfrm>
            <a:off x="8275639" y="4721226"/>
            <a:ext cx="1412875" cy="581025"/>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€5.00</a:t>
            </a:r>
            <a:endParaRPr lang="en-US" sz="2400" dirty="0">
              <a:latin typeface="Arial"/>
              <a:cs typeface="Arial"/>
            </a:endParaRPr>
          </a:p>
        </p:txBody>
      </p:sp>
      <p:sp>
        <p:nvSpPr>
          <p:cNvPr id="82949" name="Rectangle 5"/>
          <p:cNvSpPr>
            <a:spLocks noChangeArrowheads="1"/>
          </p:cNvSpPr>
          <p:nvPr/>
        </p:nvSpPr>
        <p:spPr bwMode="auto">
          <a:xfrm>
            <a:off x="8275639" y="4081463"/>
            <a:ext cx="1412875" cy="63976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€3.33</a:t>
            </a:r>
            <a:endParaRPr lang="en-US" sz="2400" dirty="0">
              <a:latin typeface="Arial"/>
              <a:cs typeface="Arial"/>
            </a:endParaRPr>
          </a:p>
        </p:txBody>
      </p:sp>
      <p:sp>
        <p:nvSpPr>
          <p:cNvPr id="82950" name="Rectangle 6"/>
          <p:cNvSpPr>
            <a:spLocks noChangeArrowheads="1"/>
          </p:cNvSpPr>
          <p:nvPr/>
        </p:nvSpPr>
        <p:spPr bwMode="auto">
          <a:xfrm>
            <a:off x="8275639" y="3427413"/>
            <a:ext cx="1412875" cy="6540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€2.50</a:t>
            </a:r>
            <a:endParaRPr lang="en-US" sz="2400" dirty="0">
              <a:latin typeface="Arial"/>
              <a:cs typeface="Arial"/>
            </a:endParaRPr>
          </a:p>
        </p:txBody>
      </p:sp>
      <p:sp>
        <p:nvSpPr>
          <p:cNvPr id="82951" name="Rectangle 7"/>
          <p:cNvSpPr>
            <a:spLocks noChangeArrowheads="1"/>
          </p:cNvSpPr>
          <p:nvPr/>
        </p:nvSpPr>
        <p:spPr bwMode="auto">
          <a:xfrm>
            <a:off x="8275639" y="2787651"/>
            <a:ext cx="1412875" cy="63976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€2.00</a:t>
            </a:r>
            <a:endParaRPr lang="en-US" sz="2400" dirty="0">
              <a:latin typeface="Arial"/>
              <a:cs typeface="Arial"/>
            </a:endParaRPr>
          </a:p>
        </p:txBody>
      </p:sp>
      <p:sp>
        <p:nvSpPr>
          <p:cNvPr id="29706" name="Rectangle 8"/>
          <p:cNvSpPr>
            <a:spLocks noChangeArrowheads="1"/>
          </p:cNvSpPr>
          <p:nvPr/>
        </p:nvSpPr>
        <p:spPr bwMode="auto">
          <a:xfrm>
            <a:off x="4530726" y="2441575"/>
            <a:ext cx="1412875" cy="6794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endParaRPr lang="en-US" sz="2400">
              <a:latin typeface="Arial"/>
              <a:cs typeface="Arial"/>
            </a:endParaRPr>
          </a:p>
        </p:txBody>
      </p:sp>
      <p:sp>
        <p:nvSpPr>
          <p:cNvPr id="29707" name="Rectangle 9"/>
          <p:cNvSpPr>
            <a:spLocks noChangeArrowheads="1"/>
          </p:cNvSpPr>
          <p:nvPr/>
        </p:nvSpPr>
        <p:spPr bwMode="auto">
          <a:xfrm>
            <a:off x="8509001" y="1128713"/>
            <a:ext cx="1412875" cy="1312862"/>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Marginal Cost (</a:t>
            </a:r>
            <a:r>
              <a:rPr lang="en-US" sz="2400" i="1">
                <a:latin typeface="Arial"/>
                <a:cs typeface="Arial"/>
              </a:rPr>
              <a:t>MC</a:t>
            </a:r>
            <a:r>
              <a:rPr lang="en-US" sz="2400">
                <a:latin typeface="Arial"/>
                <a:cs typeface="Arial"/>
              </a:rPr>
              <a:t>)</a:t>
            </a:r>
          </a:p>
        </p:txBody>
      </p:sp>
      <p:grpSp>
        <p:nvGrpSpPr>
          <p:cNvPr id="2" name="Group 10"/>
          <p:cNvGrpSpPr>
            <a:grpSpLocks/>
          </p:cNvGrpSpPr>
          <p:nvPr/>
        </p:nvGrpSpPr>
        <p:grpSpPr bwMode="auto">
          <a:xfrm>
            <a:off x="3265489" y="1128714"/>
            <a:ext cx="2587625" cy="5087937"/>
            <a:chOff x="264" y="711"/>
            <a:chExt cx="1630" cy="3205"/>
          </a:xfrm>
        </p:grpSpPr>
        <p:sp>
          <p:nvSpPr>
            <p:cNvPr id="29750" name="Rectangle 11"/>
            <p:cNvSpPr>
              <a:spLocks noChangeArrowheads="1"/>
            </p:cNvSpPr>
            <p:nvPr/>
          </p:nvSpPr>
          <p:spPr bwMode="auto">
            <a:xfrm>
              <a:off x="1071" y="3550"/>
              <a:ext cx="823"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€11,000</a:t>
              </a:r>
              <a:endParaRPr lang="en-US" sz="2400" dirty="0">
                <a:latin typeface="Arial"/>
                <a:cs typeface="Arial"/>
              </a:endParaRPr>
            </a:p>
          </p:txBody>
        </p:sp>
        <p:sp>
          <p:nvSpPr>
            <p:cNvPr id="29751" name="Rectangle 12"/>
            <p:cNvSpPr>
              <a:spLocks noChangeArrowheads="1"/>
            </p:cNvSpPr>
            <p:nvPr/>
          </p:nvSpPr>
          <p:spPr bwMode="auto">
            <a:xfrm>
              <a:off x="1071" y="3184"/>
              <a:ext cx="823"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€9,000</a:t>
              </a:r>
              <a:endParaRPr lang="en-US" sz="2400" dirty="0">
                <a:latin typeface="Arial"/>
                <a:cs typeface="Arial"/>
              </a:endParaRPr>
            </a:p>
          </p:txBody>
        </p:sp>
        <p:sp>
          <p:nvSpPr>
            <p:cNvPr id="29752" name="Rectangle 13"/>
            <p:cNvSpPr>
              <a:spLocks noChangeArrowheads="1"/>
            </p:cNvSpPr>
            <p:nvPr/>
          </p:nvSpPr>
          <p:spPr bwMode="auto">
            <a:xfrm>
              <a:off x="1071" y="2781"/>
              <a:ext cx="823"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€7,000</a:t>
              </a:r>
              <a:endParaRPr lang="en-US" sz="2400" dirty="0">
                <a:latin typeface="Arial"/>
                <a:cs typeface="Arial"/>
              </a:endParaRPr>
            </a:p>
          </p:txBody>
        </p:sp>
        <p:sp>
          <p:nvSpPr>
            <p:cNvPr id="29753" name="Rectangle 14"/>
            <p:cNvSpPr>
              <a:spLocks noChangeArrowheads="1"/>
            </p:cNvSpPr>
            <p:nvPr/>
          </p:nvSpPr>
          <p:spPr bwMode="auto">
            <a:xfrm>
              <a:off x="1071" y="2369"/>
              <a:ext cx="823" cy="41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€5,000</a:t>
              </a:r>
              <a:endParaRPr lang="en-US" sz="2400" dirty="0">
                <a:latin typeface="Arial"/>
                <a:cs typeface="Arial"/>
              </a:endParaRPr>
            </a:p>
          </p:txBody>
        </p:sp>
        <p:sp>
          <p:nvSpPr>
            <p:cNvPr id="29754" name="Rectangle 15"/>
            <p:cNvSpPr>
              <a:spLocks noChangeArrowheads="1"/>
            </p:cNvSpPr>
            <p:nvPr/>
          </p:nvSpPr>
          <p:spPr bwMode="auto">
            <a:xfrm>
              <a:off x="1071" y="1966"/>
              <a:ext cx="823"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€3,000</a:t>
              </a:r>
              <a:endParaRPr lang="en-US" sz="2400" dirty="0">
                <a:latin typeface="Arial"/>
                <a:cs typeface="Arial"/>
              </a:endParaRPr>
            </a:p>
          </p:txBody>
        </p:sp>
        <p:sp>
          <p:nvSpPr>
            <p:cNvPr id="29755" name="Rectangle 16"/>
            <p:cNvSpPr>
              <a:spLocks noChangeArrowheads="1"/>
            </p:cNvSpPr>
            <p:nvPr/>
          </p:nvSpPr>
          <p:spPr bwMode="auto">
            <a:xfrm>
              <a:off x="1071" y="1538"/>
              <a:ext cx="823" cy="428"/>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€1,000</a:t>
              </a:r>
              <a:endParaRPr lang="en-US" sz="2400" dirty="0">
                <a:latin typeface="Arial"/>
                <a:cs typeface="Arial"/>
              </a:endParaRPr>
            </a:p>
          </p:txBody>
        </p:sp>
        <p:sp>
          <p:nvSpPr>
            <p:cNvPr id="29756" name="Rectangle 17"/>
            <p:cNvSpPr>
              <a:spLocks noChangeArrowheads="1"/>
            </p:cNvSpPr>
            <p:nvPr/>
          </p:nvSpPr>
          <p:spPr bwMode="auto">
            <a:xfrm>
              <a:off x="1071" y="711"/>
              <a:ext cx="823"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dirty="0">
                  <a:latin typeface="Arial"/>
                  <a:cs typeface="Arial"/>
                </a:rPr>
                <a:t>Total </a:t>
              </a:r>
              <a:br>
                <a:rPr lang="en-US" sz="2400" dirty="0">
                  <a:latin typeface="Arial"/>
                  <a:cs typeface="Arial"/>
                </a:rPr>
              </a:br>
              <a:r>
                <a:rPr lang="en-US" sz="2400" dirty="0">
                  <a:latin typeface="Arial"/>
                  <a:cs typeface="Arial"/>
                </a:rPr>
                <a:t>Cost</a:t>
              </a:r>
            </a:p>
          </p:txBody>
        </p:sp>
        <p:sp>
          <p:nvSpPr>
            <p:cNvPr id="29757" name="Rectangle 18"/>
            <p:cNvSpPr>
              <a:spLocks noChangeArrowheads="1"/>
            </p:cNvSpPr>
            <p:nvPr/>
          </p:nvSpPr>
          <p:spPr bwMode="auto">
            <a:xfrm>
              <a:off x="264" y="3550"/>
              <a:ext cx="807"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3000</a:t>
              </a:r>
            </a:p>
          </p:txBody>
        </p:sp>
        <p:sp>
          <p:nvSpPr>
            <p:cNvPr id="29758" name="Rectangle 19"/>
            <p:cNvSpPr>
              <a:spLocks noChangeArrowheads="1"/>
            </p:cNvSpPr>
            <p:nvPr/>
          </p:nvSpPr>
          <p:spPr bwMode="auto">
            <a:xfrm>
              <a:off x="264" y="3184"/>
              <a:ext cx="807"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2800</a:t>
              </a:r>
            </a:p>
          </p:txBody>
        </p:sp>
        <p:sp>
          <p:nvSpPr>
            <p:cNvPr id="29759" name="Rectangle 20"/>
            <p:cNvSpPr>
              <a:spLocks noChangeArrowheads="1"/>
            </p:cNvSpPr>
            <p:nvPr/>
          </p:nvSpPr>
          <p:spPr bwMode="auto">
            <a:xfrm>
              <a:off x="264" y="2781"/>
              <a:ext cx="807"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2400</a:t>
              </a:r>
            </a:p>
          </p:txBody>
        </p:sp>
        <p:sp>
          <p:nvSpPr>
            <p:cNvPr id="29760" name="Rectangle 21"/>
            <p:cNvSpPr>
              <a:spLocks noChangeArrowheads="1"/>
            </p:cNvSpPr>
            <p:nvPr/>
          </p:nvSpPr>
          <p:spPr bwMode="auto">
            <a:xfrm>
              <a:off x="264" y="2369"/>
              <a:ext cx="807" cy="41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1800</a:t>
              </a:r>
            </a:p>
          </p:txBody>
        </p:sp>
        <p:sp>
          <p:nvSpPr>
            <p:cNvPr id="29761" name="Rectangle 22"/>
            <p:cNvSpPr>
              <a:spLocks noChangeArrowheads="1"/>
            </p:cNvSpPr>
            <p:nvPr/>
          </p:nvSpPr>
          <p:spPr bwMode="auto">
            <a:xfrm>
              <a:off x="264" y="1966"/>
              <a:ext cx="807"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9762" name="Rectangle 23"/>
            <p:cNvSpPr>
              <a:spLocks noChangeArrowheads="1"/>
            </p:cNvSpPr>
            <p:nvPr/>
          </p:nvSpPr>
          <p:spPr bwMode="auto">
            <a:xfrm>
              <a:off x="264" y="1538"/>
              <a:ext cx="807" cy="428"/>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9763" name="Rectangle 24"/>
            <p:cNvSpPr>
              <a:spLocks noChangeArrowheads="1"/>
            </p:cNvSpPr>
            <p:nvPr/>
          </p:nvSpPr>
          <p:spPr bwMode="auto">
            <a:xfrm>
              <a:off x="264" y="711"/>
              <a:ext cx="807"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r>
              <a:br>
                <a:rPr lang="en-US" sz="2400">
                  <a:latin typeface="Arial"/>
                  <a:cs typeface="Arial"/>
                </a:rPr>
              </a:br>
              <a:r>
                <a:rPr lang="en-US" sz="2400">
                  <a:latin typeface="Arial"/>
                  <a:cs typeface="Arial"/>
                </a:rPr>
                <a:t>(bushels </a:t>
              </a:r>
              <a:br>
                <a:rPr lang="en-US" sz="2400">
                  <a:latin typeface="Arial"/>
                  <a:cs typeface="Arial"/>
                </a:rPr>
              </a:br>
              <a:r>
                <a:rPr lang="en-US" sz="2400">
                  <a:latin typeface="Arial"/>
                  <a:cs typeface="Arial"/>
                </a:rPr>
                <a:t>of wheat)</a:t>
              </a:r>
            </a:p>
          </p:txBody>
        </p:sp>
      </p:grpSp>
      <p:sp>
        <p:nvSpPr>
          <p:cNvPr id="29709" name="Line 25"/>
          <p:cNvSpPr>
            <a:spLocks noChangeShapeType="1"/>
          </p:cNvSpPr>
          <p:nvPr/>
        </p:nvSpPr>
        <p:spPr bwMode="auto">
          <a:xfrm>
            <a:off x="1943100" y="1128713"/>
            <a:ext cx="0" cy="1312862"/>
          </a:xfrm>
          <a:prstGeom prst="line">
            <a:avLst/>
          </a:prstGeom>
          <a:noFill/>
          <a:ln w="28575" cap="sq">
            <a:noFill/>
            <a:round/>
            <a:headEnd/>
            <a:tailEnd/>
          </a:ln>
        </p:spPr>
        <p:txBody>
          <a:bodyPr/>
          <a:lstStyle/>
          <a:p>
            <a:endParaRPr lang="en-US">
              <a:latin typeface="Arial"/>
              <a:cs typeface="Arial"/>
            </a:endParaRPr>
          </a:p>
        </p:txBody>
      </p:sp>
      <p:sp>
        <p:nvSpPr>
          <p:cNvPr id="29710" name="Line 26"/>
          <p:cNvSpPr>
            <a:spLocks noChangeShapeType="1"/>
          </p:cNvSpPr>
          <p:nvPr/>
        </p:nvSpPr>
        <p:spPr bwMode="auto">
          <a:xfrm>
            <a:off x="5943600" y="1128713"/>
            <a:ext cx="0" cy="1312862"/>
          </a:xfrm>
          <a:prstGeom prst="line">
            <a:avLst/>
          </a:prstGeom>
          <a:noFill/>
          <a:ln w="28575" cap="sq">
            <a:noFill/>
            <a:round/>
            <a:headEnd/>
            <a:tailEnd/>
          </a:ln>
        </p:spPr>
        <p:txBody>
          <a:bodyPr/>
          <a:lstStyle/>
          <a:p>
            <a:endParaRPr lang="en-US">
              <a:latin typeface="Arial"/>
              <a:cs typeface="Arial"/>
            </a:endParaRPr>
          </a:p>
        </p:txBody>
      </p:sp>
      <p:sp>
        <p:nvSpPr>
          <p:cNvPr id="29711" name="Line 27"/>
          <p:cNvSpPr>
            <a:spLocks noChangeShapeType="1"/>
          </p:cNvSpPr>
          <p:nvPr/>
        </p:nvSpPr>
        <p:spPr bwMode="auto">
          <a:xfrm>
            <a:off x="1943100" y="1128713"/>
            <a:ext cx="4000500" cy="0"/>
          </a:xfrm>
          <a:prstGeom prst="line">
            <a:avLst/>
          </a:prstGeom>
          <a:noFill/>
          <a:ln w="28575" cap="sq">
            <a:noFill/>
            <a:round/>
            <a:headEnd/>
            <a:tailEnd/>
          </a:ln>
        </p:spPr>
        <p:txBody>
          <a:bodyPr/>
          <a:lstStyle/>
          <a:p>
            <a:endParaRPr lang="en-US">
              <a:latin typeface="Arial"/>
              <a:cs typeface="Arial"/>
            </a:endParaRPr>
          </a:p>
        </p:txBody>
      </p:sp>
      <p:sp>
        <p:nvSpPr>
          <p:cNvPr id="29712" name="Line 28"/>
          <p:cNvSpPr>
            <a:spLocks noChangeShapeType="1"/>
          </p:cNvSpPr>
          <p:nvPr/>
        </p:nvSpPr>
        <p:spPr bwMode="auto">
          <a:xfrm>
            <a:off x="1943100" y="2441575"/>
            <a:ext cx="0" cy="679450"/>
          </a:xfrm>
          <a:prstGeom prst="line">
            <a:avLst/>
          </a:prstGeom>
          <a:noFill/>
          <a:ln w="28575" cap="sq">
            <a:noFill/>
            <a:round/>
            <a:headEnd/>
            <a:tailEnd/>
          </a:ln>
        </p:spPr>
        <p:txBody>
          <a:bodyPr/>
          <a:lstStyle/>
          <a:p>
            <a:endParaRPr lang="en-US">
              <a:latin typeface="Arial"/>
              <a:cs typeface="Arial"/>
            </a:endParaRPr>
          </a:p>
        </p:txBody>
      </p:sp>
      <p:sp>
        <p:nvSpPr>
          <p:cNvPr id="29713" name="Line 29"/>
          <p:cNvSpPr>
            <a:spLocks noChangeShapeType="1"/>
          </p:cNvSpPr>
          <p:nvPr/>
        </p:nvSpPr>
        <p:spPr bwMode="auto">
          <a:xfrm>
            <a:off x="5943600" y="2441575"/>
            <a:ext cx="0" cy="679450"/>
          </a:xfrm>
          <a:prstGeom prst="line">
            <a:avLst/>
          </a:prstGeom>
          <a:noFill/>
          <a:ln w="28575" cap="sq">
            <a:noFill/>
            <a:round/>
            <a:headEnd/>
            <a:tailEnd/>
          </a:ln>
        </p:spPr>
        <p:txBody>
          <a:bodyPr/>
          <a:lstStyle/>
          <a:p>
            <a:endParaRPr lang="en-US">
              <a:latin typeface="Arial"/>
              <a:cs typeface="Arial"/>
            </a:endParaRPr>
          </a:p>
        </p:txBody>
      </p:sp>
      <p:sp>
        <p:nvSpPr>
          <p:cNvPr id="29714" name="Line 30"/>
          <p:cNvSpPr>
            <a:spLocks noChangeShapeType="1"/>
          </p:cNvSpPr>
          <p:nvPr/>
        </p:nvSpPr>
        <p:spPr bwMode="auto">
          <a:xfrm>
            <a:off x="1943100" y="3121026"/>
            <a:ext cx="0" cy="639763"/>
          </a:xfrm>
          <a:prstGeom prst="line">
            <a:avLst/>
          </a:prstGeom>
          <a:noFill/>
          <a:ln w="28575" cap="sq">
            <a:noFill/>
            <a:round/>
            <a:headEnd/>
            <a:tailEnd/>
          </a:ln>
        </p:spPr>
        <p:txBody>
          <a:bodyPr/>
          <a:lstStyle/>
          <a:p>
            <a:endParaRPr lang="en-US">
              <a:latin typeface="Arial"/>
              <a:cs typeface="Arial"/>
            </a:endParaRPr>
          </a:p>
        </p:txBody>
      </p:sp>
      <p:sp>
        <p:nvSpPr>
          <p:cNvPr id="29715" name="Line 31"/>
          <p:cNvSpPr>
            <a:spLocks noChangeShapeType="1"/>
          </p:cNvSpPr>
          <p:nvPr/>
        </p:nvSpPr>
        <p:spPr bwMode="auto">
          <a:xfrm>
            <a:off x="5943600" y="3121026"/>
            <a:ext cx="0" cy="639763"/>
          </a:xfrm>
          <a:prstGeom prst="line">
            <a:avLst/>
          </a:prstGeom>
          <a:noFill/>
          <a:ln w="28575" cap="sq">
            <a:noFill/>
            <a:round/>
            <a:headEnd/>
            <a:tailEnd/>
          </a:ln>
        </p:spPr>
        <p:txBody>
          <a:bodyPr/>
          <a:lstStyle/>
          <a:p>
            <a:endParaRPr lang="en-US">
              <a:latin typeface="Arial"/>
              <a:cs typeface="Arial"/>
            </a:endParaRPr>
          </a:p>
        </p:txBody>
      </p:sp>
      <p:sp>
        <p:nvSpPr>
          <p:cNvPr id="29716" name="Line 32"/>
          <p:cNvSpPr>
            <a:spLocks noChangeShapeType="1"/>
          </p:cNvSpPr>
          <p:nvPr/>
        </p:nvSpPr>
        <p:spPr bwMode="auto">
          <a:xfrm>
            <a:off x="1943100" y="3760788"/>
            <a:ext cx="0" cy="654050"/>
          </a:xfrm>
          <a:prstGeom prst="line">
            <a:avLst/>
          </a:prstGeom>
          <a:noFill/>
          <a:ln w="28575" cap="sq">
            <a:noFill/>
            <a:round/>
            <a:headEnd/>
            <a:tailEnd/>
          </a:ln>
        </p:spPr>
        <p:txBody>
          <a:bodyPr/>
          <a:lstStyle/>
          <a:p>
            <a:endParaRPr lang="en-US">
              <a:latin typeface="Arial"/>
              <a:cs typeface="Arial"/>
            </a:endParaRPr>
          </a:p>
        </p:txBody>
      </p:sp>
      <p:sp>
        <p:nvSpPr>
          <p:cNvPr id="29717" name="Line 33"/>
          <p:cNvSpPr>
            <a:spLocks noChangeShapeType="1"/>
          </p:cNvSpPr>
          <p:nvPr/>
        </p:nvSpPr>
        <p:spPr bwMode="auto">
          <a:xfrm>
            <a:off x="5943600" y="3760788"/>
            <a:ext cx="0" cy="654050"/>
          </a:xfrm>
          <a:prstGeom prst="line">
            <a:avLst/>
          </a:prstGeom>
          <a:noFill/>
          <a:ln w="28575" cap="sq">
            <a:noFill/>
            <a:round/>
            <a:headEnd/>
            <a:tailEnd/>
          </a:ln>
        </p:spPr>
        <p:txBody>
          <a:bodyPr/>
          <a:lstStyle/>
          <a:p>
            <a:endParaRPr lang="en-US">
              <a:latin typeface="Arial"/>
              <a:cs typeface="Arial"/>
            </a:endParaRPr>
          </a:p>
        </p:txBody>
      </p:sp>
      <p:sp>
        <p:nvSpPr>
          <p:cNvPr id="29718" name="Line 34"/>
          <p:cNvSpPr>
            <a:spLocks noChangeShapeType="1"/>
          </p:cNvSpPr>
          <p:nvPr/>
        </p:nvSpPr>
        <p:spPr bwMode="auto">
          <a:xfrm>
            <a:off x="1943100" y="4414838"/>
            <a:ext cx="0" cy="639762"/>
          </a:xfrm>
          <a:prstGeom prst="line">
            <a:avLst/>
          </a:prstGeom>
          <a:noFill/>
          <a:ln w="28575" cap="sq">
            <a:noFill/>
            <a:round/>
            <a:headEnd/>
            <a:tailEnd/>
          </a:ln>
        </p:spPr>
        <p:txBody>
          <a:bodyPr/>
          <a:lstStyle/>
          <a:p>
            <a:endParaRPr lang="en-US">
              <a:latin typeface="Arial"/>
              <a:cs typeface="Arial"/>
            </a:endParaRPr>
          </a:p>
        </p:txBody>
      </p:sp>
      <p:sp>
        <p:nvSpPr>
          <p:cNvPr id="29719" name="Line 35"/>
          <p:cNvSpPr>
            <a:spLocks noChangeShapeType="1"/>
          </p:cNvSpPr>
          <p:nvPr/>
        </p:nvSpPr>
        <p:spPr bwMode="auto">
          <a:xfrm>
            <a:off x="5943600" y="4414838"/>
            <a:ext cx="0" cy="639762"/>
          </a:xfrm>
          <a:prstGeom prst="line">
            <a:avLst/>
          </a:prstGeom>
          <a:noFill/>
          <a:ln w="28575" cap="sq">
            <a:noFill/>
            <a:round/>
            <a:headEnd/>
            <a:tailEnd/>
          </a:ln>
        </p:spPr>
        <p:txBody>
          <a:bodyPr/>
          <a:lstStyle/>
          <a:p>
            <a:endParaRPr lang="en-US">
              <a:latin typeface="Arial"/>
              <a:cs typeface="Arial"/>
            </a:endParaRPr>
          </a:p>
        </p:txBody>
      </p:sp>
      <p:sp>
        <p:nvSpPr>
          <p:cNvPr id="29720" name="Line 36"/>
          <p:cNvSpPr>
            <a:spLocks noChangeShapeType="1"/>
          </p:cNvSpPr>
          <p:nvPr/>
        </p:nvSpPr>
        <p:spPr bwMode="auto">
          <a:xfrm>
            <a:off x="1943100" y="5054601"/>
            <a:ext cx="0" cy="581025"/>
          </a:xfrm>
          <a:prstGeom prst="line">
            <a:avLst/>
          </a:prstGeom>
          <a:noFill/>
          <a:ln w="28575" cap="sq">
            <a:noFill/>
            <a:round/>
            <a:headEnd/>
            <a:tailEnd/>
          </a:ln>
        </p:spPr>
        <p:txBody>
          <a:bodyPr/>
          <a:lstStyle/>
          <a:p>
            <a:endParaRPr lang="en-US">
              <a:latin typeface="Arial"/>
              <a:cs typeface="Arial"/>
            </a:endParaRPr>
          </a:p>
        </p:txBody>
      </p:sp>
      <p:sp>
        <p:nvSpPr>
          <p:cNvPr id="29721" name="Line 37"/>
          <p:cNvSpPr>
            <a:spLocks noChangeShapeType="1"/>
          </p:cNvSpPr>
          <p:nvPr/>
        </p:nvSpPr>
        <p:spPr bwMode="auto">
          <a:xfrm>
            <a:off x="5943600" y="5054601"/>
            <a:ext cx="0" cy="581025"/>
          </a:xfrm>
          <a:prstGeom prst="line">
            <a:avLst/>
          </a:prstGeom>
          <a:noFill/>
          <a:ln w="28575" cap="sq">
            <a:noFill/>
            <a:round/>
            <a:headEnd/>
            <a:tailEnd/>
          </a:ln>
        </p:spPr>
        <p:txBody>
          <a:bodyPr/>
          <a:lstStyle/>
          <a:p>
            <a:endParaRPr lang="en-US">
              <a:latin typeface="Arial"/>
              <a:cs typeface="Arial"/>
            </a:endParaRPr>
          </a:p>
        </p:txBody>
      </p:sp>
      <p:sp>
        <p:nvSpPr>
          <p:cNvPr id="29722" name="Line 38"/>
          <p:cNvSpPr>
            <a:spLocks noChangeShapeType="1"/>
          </p:cNvSpPr>
          <p:nvPr/>
        </p:nvSpPr>
        <p:spPr bwMode="auto">
          <a:xfrm>
            <a:off x="5943600" y="5635626"/>
            <a:ext cx="0" cy="581025"/>
          </a:xfrm>
          <a:prstGeom prst="line">
            <a:avLst/>
          </a:prstGeom>
          <a:noFill/>
          <a:ln w="28575" cap="sq">
            <a:noFill/>
            <a:round/>
            <a:headEnd/>
            <a:tailEnd/>
          </a:ln>
        </p:spPr>
        <p:txBody>
          <a:bodyPr/>
          <a:lstStyle/>
          <a:p>
            <a:endParaRPr lang="en-US">
              <a:latin typeface="Arial"/>
              <a:cs typeface="Arial"/>
            </a:endParaRPr>
          </a:p>
        </p:txBody>
      </p:sp>
      <p:sp>
        <p:nvSpPr>
          <p:cNvPr id="29723" name="Line 39"/>
          <p:cNvSpPr>
            <a:spLocks noChangeShapeType="1"/>
          </p:cNvSpPr>
          <p:nvPr/>
        </p:nvSpPr>
        <p:spPr bwMode="auto">
          <a:xfrm>
            <a:off x="1943100" y="6216650"/>
            <a:ext cx="4000500" cy="0"/>
          </a:xfrm>
          <a:prstGeom prst="line">
            <a:avLst/>
          </a:prstGeom>
          <a:noFill/>
          <a:ln w="28575" cap="sq">
            <a:noFill/>
            <a:round/>
            <a:headEnd/>
            <a:tailEnd/>
          </a:ln>
        </p:spPr>
        <p:txBody>
          <a:bodyPr/>
          <a:lstStyle/>
          <a:p>
            <a:endParaRPr lang="en-US">
              <a:latin typeface="Arial"/>
              <a:cs typeface="Arial"/>
            </a:endParaRPr>
          </a:p>
        </p:txBody>
      </p:sp>
      <p:sp>
        <p:nvSpPr>
          <p:cNvPr id="29724" name="Line 70"/>
          <p:cNvSpPr>
            <a:spLocks noChangeShapeType="1"/>
          </p:cNvSpPr>
          <p:nvPr/>
        </p:nvSpPr>
        <p:spPr bwMode="auto">
          <a:xfrm>
            <a:off x="3198814" y="2470150"/>
            <a:ext cx="6708775" cy="0"/>
          </a:xfrm>
          <a:prstGeom prst="line">
            <a:avLst/>
          </a:prstGeom>
          <a:noFill/>
          <a:ln w="9525">
            <a:solidFill>
              <a:schemeClr val="tx1"/>
            </a:solidFill>
            <a:round/>
            <a:headEnd/>
            <a:tailEnd/>
          </a:ln>
        </p:spPr>
        <p:txBody>
          <a:bodyPr/>
          <a:lstStyle/>
          <a:p>
            <a:endParaRPr lang="en-US">
              <a:latin typeface="Arial"/>
              <a:cs typeface="Arial"/>
            </a:endParaRPr>
          </a:p>
        </p:txBody>
      </p:sp>
      <p:grpSp>
        <p:nvGrpSpPr>
          <p:cNvPr id="3" name="Group 89"/>
          <p:cNvGrpSpPr>
            <a:grpSpLocks/>
          </p:cNvGrpSpPr>
          <p:nvPr/>
        </p:nvGrpSpPr>
        <p:grpSpPr bwMode="auto">
          <a:xfrm>
            <a:off x="1651000" y="2779714"/>
            <a:ext cx="6364288" cy="668337"/>
            <a:chOff x="80" y="1751"/>
            <a:chExt cx="4009" cy="421"/>
          </a:xfrm>
        </p:grpSpPr>
        <p:sp>
          <p:nvSpPr>
            <p:cNvPr id="29746" name="Arc 41"/>
            <p:cNvSpPr>
              <a:spLocks/>
            </p:cNvSpPr>
            <p:nvPr/>
          </p:nvSpPr>
          <p:spPr bwMode="auto">
            <a:xfrm flipH="1">
              <a:off x="1102" y="1765"/>
              <a:ext cx="205" cy="407"/>
            </a:xfrm>
            <a:custGeom>
              <a:avLst/>
              <a:gdLst>
                <a:gd name="T0" fmla="*/ 0 w 24604"/>
                <a:gd name="T1" fmla="*/ 0 h 43200"/>
                <a:gd name="T2" fmla="*/ 0 w 24604"/>
                <a:gd name="T3" fmla="*/ 0 h 43200"/>
                <a:gd name="T4" fmla="*/ 0 w 24604"/>
                <a:gd name="T5" fmla="*/ 0 h 43200"/>
                <a:gd name="T6" fmla="*/ 0 60000 65536"/>
                <a:gd name="T7" fmla="*/ 0 60000 65536"/>
                <a:gd name="T8" fmla="*/ 0 60000 65536"/>
                <a:gd name="T9" fmla="*/ 0 w 24604"/>
                <a:gd name="T10" fmla="*/ 0 h 43200"/>
                <a:gd name="T11" fmla="*/ 24604 w 24604"/>
                <a:gd name="T12" fmla="*/ 43200 h 43200"/>
              </a:gdLst>
              <a:ahLst/>
              <a:cxnLst>
                <a:cxn ang="T6">
                  <a:pos x="T0" y="T1"/>
                </a:cxn>
                <a:cxn ang="T7">
                  <a:pos x="T2" y="T3"/>
                </a:cxn>
                <a:cxn ang="T8">
                  <a:pos x="T4" y="T5"/>
                </a:cxn>
              </a:cxnLst>
              <a:rect l="T9" t="T10" r="T11" b="T12"/>
              <a:pathLst>
                <a:path w="24604" h="43200" fill="none"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path>
                <a:path w="24604" h="43200" stroke="0"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lnTo>
                    <a:pt x="300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47" name="Arc 44"/>
            <p:cNvSpPr>
              <a:spLocks/>
            </p:cNvSpPr>
            <p:nvPr/>
          </p:nvSpPr>
          <p:spPr bwMode="auto">
            <a:xfrm>
              <a:off x="2649" y="1751"/>
              <a:ext cx="201" cy="407"/>
            </a:xfrm>
            <a:custGeom>
              <a:avLst/>
              <a:gdLst>
                <a:gd name="T0" fmla="*/ 0 w 24854"/>
                <a:gd name="T1" fmla="*/ 0 h 43200"/>
                <a:gd name="T2" fmla="*/ 0 w 24854"/>
                <a:gd name="T3" fmla="*/ 0 h 43200"/>
                <a:gd name="T4" fmla="*/ 0 w 24854"/>
                <a:gd name="T5" fmla="*/ 0 h 43200"/>
                <a:gd name="T6" fmla="*/ 0 60000 65536"/>
                <a:gd name="T7" fmla="*/ 0 60000 65536"/>
                <a:gd name="T8" fmla="*/ 0 60000 65536"/>
                <a:gd name="T9" fmla="*/ 0 w 24854"/>
                <a:gd name="T10" fmla="*/ 0 h 43200"/>
                <a:gd name="T11" fmla="*/ 24854 w 24854"/>
                <a:gd name="T12" fmla="*/ 43200 h 43200"/>
              </a:gdLst>
              <a:ahLst/>
              <a:cxnLst>
                <a:cxn ang="T6">
                  <a:pos x="T0" y="T1"/>
                </a:cxn>
                <a:cxn ang="T7">
                  <a:pos x="T2" y="T3"/>
                </a:cxn>
                <a:cxn ang="T8">
                  <a:pos x="T4" y="T5"/>
                </a:cxn>
              </a:cxnLst>
              <a:rect l="T9" t="T10" r="T11" b="T12"/>
              <a:pathLst>
                <a:path w="24854" h="43200" fill="none" extrusionOk="0">
                  <a:moveTo>
                    <a:pt x="3338" y="0"/>
                  </a:moveTo>
                  <a:cubicBezTo>
                    <a:pt x="15235" y="46"/>
                    <a:pt x="24854" y="9703"/>
                    <a:pt x="24854" y="21600"/>
                  </a:cubicBezTo>
                  <a:cubicBezTo>
                    <a:pt x="24854" y="33529"/>
                    <a:pt x="15183" y="43200"/>
                    <a:pt x="3254" y="43200"/>
                  </a:cubicBezTo>
                  <a:cubicBezTo>
                    <a:pt x="2164" y="43200"/>
                    <a:pt x="1076" y="43117"/>
                    <a:pt x="-1" y="42953"/>
                  </a:cubicBezTo>
                </a:path>
                <a:path w="24854" h="43200" stroke="0" extrusionOk="0">
                  <a:moveTo>
                    <a:pt x="3338" y="0"/>
                  </a:moveTo>
                  <a:cubicBezTo>
                    <a:pt x="15235" y="46"/>
                    <a:pt x="24854" y="9703"/>
                    <a:pt x="24854" y="21600"/>
                  </a:cubicBezTo>
                  <a:cubicBezTo>
                    <a:pt x="24854" y="33529"/>
                    <a:pt x="15183" y="43200"/>
                    <a:pt x="3254" y="43200"/>
                  </a:cubicBezTo>
                  <a:cubicBezTo>
                    <a:pt x="2164" y="43200"/>
                    <a:pt x="1076" y="43117"/>
                    <a:pt x="-1" y="42953"/>
                  </a:cubicBezTo>
                  <a:lnTo>
                    <a:pt x="325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48" name="Rectangle 78"/>
            <p:cNvSpPr>
              <a:spLocks noChangeArrowheads="1"/>
            </p:cNvSpPr>
            <p:nvPr/>
          </p:nvSpPr>
          <p:spPr bwMode="auto">
            <a:xfrm>
              <a:off x="80" y="1821"/>
              <a:ext cx="1008" cy="279"/>
            </a:xfrm>
            <a:prstGeom prst="rect">
              <a:avLst/>
            </a:prstGeom>
            <a:noFill/>
            <a:ln w="9525">
              <a:noFill/>
              <a:miter lim="800000"/>
              <a:headEnd/>
              <a:tailEnd/>
            </a:ln>
          </p:spPr>
          <p:txBody>
            <a:bodyPr>
              <a:spAutoFit/>
            </a:bodyPr>
            <a:lstStyle/>
            <a:p>
              <a:pPr algn="r"/>
              <a:r>
                <a:rPr lang="en-US" sz="2300" b="1">
                  <a:latin typeface="Arial"/>
                  <a:cs typeface="Arial"/>
                </a:rPr>
                <a:t>∆</a:t>
              </a:r>
              <a:r>
                <a:rPr lang="en-US" sz="2300" b="1" i="1">
                  <a:latin typeface="Arial"/>
                  <a:cs typeface="Arial"/>
                </a:rPr>
                <a:t>Q</a:t>
              </a:r>
              <a:r>
                <a:rPr lang="en-US" sz="2300">
                  <a:latin typeface="Arial"/>
                  <a:cs typeface="Arial"/>
                </a:rPr>
                <a:t> = 1000</a:t>
              </a:r>
            </a:p>
          </p:txBody>
        </p:sp>
        <p:sp>
          <p:nvSpPr>
            <p:cNvPr id="29749" name="Rectangle 83"/>
            <p:cNvSpPr>
              <a:spLocks noChangeArrowheads="1"/>
            </p:cNvSpPr>
            <p:nvPr/>
          </p:nvSpPr>
          <p:spPr bwMode="auto">
            <a:xfrm>
              <a:off x="2867" y="1820"/>
              <a:ext cx="1222" cy="279"/>
            </a:xfrm>
            <a:prstGeom prst="rect">
              <a:avLst/>
            </a:prstGeom>
            <a:noFill/>
            <a:ln w="9525">
              <a:noFill/>
              <a:miter lim="800000"/>
              <a:headEnd/>
              <a:tailEnd/>
            </a:ln>
          </p:spPr>
          <p:txBody>
            <a:bodyPr>
              <a:spAutoFit/>
            </a:bodyPr>
            <a:lstStyle/>
            <a:p>
              <a:r>
                <a:rPr lang="en-US" sz="2300" b="1" dirty="0">
                  <a:latin typeface="Arial"/>
                  <a:cs typeface="Arial"/>
                </a:rPr>
                <a:t>∆TC</a:t>
              </a:r>
              <a:r>
                <a:rPr lang="en-US" sz="2300" dirty="0">
                  <a:latin typeface="Arial"/>
                  <a:cs typeface="Arial"/>
                </a:rPr>
                <a:t> = </a:t>
              </a:r>
              <a:r>
                <a:rPr lang="en-US" sz="2300" dirty="0" smtClean="0">
                  <a:latin typeface="Arial"/>
                  <a:cs typeface="Arial"/>
                </a:rPr>
                <a:t>€2000</a:t>
              </a:r>
              <a:endParaRPr lang="en-US" sz="2300" dirty="0">
                <a:latin typeface="Arial"/>
                <a:cs typeface="Arial"/>
              </a:endParaRPr>
            </a:p>
          </p:txBody>
        </p:sp>
      </p:grpSp>
      <p:grpSp>
        <p:nvGrpSpPr>
          <p:cNvPr id="4" name="Group 90"/>
          <p:cNvGrpSpPr>
            <a:grpSpLocks/>
          </p:cNvGrpSpPr>
          <p:nvPr/>
        </p:nvGrpSpPr>
        <p:grpSpPr bwMode="auto">
          <a:xfrm>
            <a:off x="1776413" y="3429000"/>
            <a:ext cx="6240462" cy="668338"/>
            <a:chOff x="159" y="2160"/>
            <a:chExt cx="3931" cy="421"/>
          </a:xfrm>
        </p:grpSpPr>
        <p:sp>
          <p:nvSpPr>
            <p:cNvPr id="29742" name="Arc 48"/>
            <p:cNvSpPr>
              <a:spLocks/>
            </p:cNvSpPr>
            <p:nvPr/>
          </p:nvSpPr>
          <p:spPr bwMode="auto">
            <a:xfrm>
              <a:off x="2649" y="2160"/>
              <a:ext cx="201" cy="407"/>
            </a:xfrm>
            <a:custGeom>
              <a:avLst/>
              <a:gdLst>
                <a:gd name="T0" fmla="*/ 0 w 24854"/>
                <a:gd name="T1" fmla="*/ 0 h 43200"/>
                <a:gd name="T2" fmla="*/ 0 w 24854"/>
                <a:gd name="T3" fmla="*/ 0 h 43200"/>
                <a:gd name="T4" fmla="*/ 0 w 24854"/>
                <a:gd name="T5" fmla="*/ 0 h 43200"/>
                <a:gd name="T6" fmla="*/ 0 60000 65536"/>
                <a:gd name="T7" fmla="*/ 0 60000 65536"/>
                <a:gd name="T8" fmla="*/ 0 60000 65536"/>
                <a:gd name="T9" fmla="*/ 0 w 24854"/>
                <a:gd name="T10" fmla="*/ 0 h 43200"/>
                <a:gd name="T11" fmla="*/ 24854 w 24854"/>
                <a:gd name="T12" fmla="*/ 43200 h 43200"/>
              </a:gdLst>
              <a:ahLst/>
              <a:cxnLst>
                <a:cxn ang="T6">
                  <a:pos x="T0" y="T1"/>
                </a:cxn>
                <a:cxn ang="T7">
                  <a:pos x="T2" y="T3"/>
                </a:cxn>
                <a:cxn ang="T8">
                  <a:pos x="T4" y="T5"/>
                </a:cxn>
              </a:cxnLst>
              <a:rect l="T9" t="T10" r="T11" b="T12"/>
              <a:pathLst>
                <a:path w="24854" h="43200" fill="none" extrusionOk="0">
                  <a:moveTo>
                    <a:pt x="3338" y="0"/>
                  </a:moveTo>
                  <a:cubicBezTo>
                    <a:pt x="15235" y="46"/>
                    <a:pt x="24854" y="9703"/>
                    <a:pt x="24854" y="21600"/>
                  </a:cubicBezTo>
                  <a:cubicBezTo>
                    <a:pt x="24854" y="33529"/>
                    <a:pt x="15183" y="43200"/>
                    <a:pt x="3254" y="43200"/>
                  </a:cubicBezTo>
                  <a:cubicBezTo>
                    <a:pt x="2164" y="43200"/>
                    <a:pt x="1076" y="43117"/>
                    <a:pt x="-1" y="42953"/>
                  </a:cubicBezTo>
                </a:path>
                <a:path w="24854" h="43200" stroke="0" extrusionOk="0">
                  <a:moveTo>
                    <a:pt x="3338" y="0"/>
                  </a:moveTo>
                  <a:cubicBezTo>
                    <a:pt x="15235" y="46"/>
                    <a:pt x="24854" y="9703"/>
                    <a:pt x="24854" y="21600"/>
                  </a:cubicBezTo>
                  <a:cubicBezTo>
                    <a:pt x="24854" y="33529"/>
                    <a:pt x="15183" y="43200"/>
                    <a:pt x="3254" y="43200"/>
                  </a:cubicBezTo>
                  <a:cubicBezTo>
                    <a:pt x="2164" y="43200"/>
                    <a:pt x="1076" y="43117"/>
                    <a:pt x="-1" y="42953"/>
                  </a:cubicBezTo>
                  <a:lnTo>
                    <a:pt x="325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43" name="Arc 51"/>
            <p:cNvSpPr>
              <a:spLocks/>
            </p:cNvSpPr>
            <p:nvPr/>
          </p:nvSpPr>
          <p:spPr bwMode="auto">
            <a:xfrm flipH="1">
              <a:off x="1102" y="2174"/>
              <a:ext cx="205" cy="407"/>
            </a:xfrm>
            <a:custGeom>
              <a:avLst/>
              <a:gdLst>
                <a:gd name="T0" fmla="*/ 0 w 24604"/>
                <a:gd name="T1" fmla="*/ 0 h 43200"/>
                <a:gd name="T2" fmla="*/ 0 w 24604"/>
                <a:gd name="T3" fmla="*/ 0 h 43200"/>
                <a:gd name="T4" fmla="*/ 0 w 24604"/>
                <a:gd name="T5" fmla="*/ 0 h 43200"/>
                <a:gd name="T6" fmla="*/ 0 60000 65536"/>
                <a:gd name="T7" fmla="*/ 0 60000 65536"/>
                <a:gd name="T8" fmla="*/ 0 60000 65536"/>
                <a:gd name="T9" fmla="*/ 0 w 24604"/>
                <a:gd name="T10" fmla="*/ 0 h 43200"/>
                <a:gd name="T11" fmla="*/ 24604 w 24604"/>
                <a:gd name="T12" fmla="*/ 43200 h 43200"/>
              </a:gdLst>
              <a:ahLst/>
              <a:cxnLst>
                <a:cxn ang="T6">
                  <a:pos x="T0" y="T1"/>
                </a:cxn>
                <a:cxn ang="T7">
                  <a:pos x="T2" y="T3"/>
                </a:cxn>
                <a:cxn ang="T8">
                  <a:pos x="T4" y="T5"/>
                </a:cxn>
              </a:cxnLst>
              <a:rect l="T9" t="T10" r="T11" b="T12"/>
              <a:pathLst>
                <a:path w="24604" h="43200" fill="none"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path>
                <a:path w="24604" h="43200" stroke="0"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lnTo>
                    <a:pt x="300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44" name="Rectangle 79"/>
            <p:cNvSpPr>
              <a:spLocks noChangeArrowheads="1"/>
            </p:cNvSpPr>
            <p:nvPr/>
          </p:nvSpPr>
          <p:spPr bwMode="auto">
            <a:xfrm>
              <a:off x="159" y="2230"/>
              <a:ext cx="928" cy="279"/>
            </a:xfrm>
            <a:prstGeom prst="rect">
              <a:avLst/>
            </a:prstGeom>
            <a:noFill/>
            <a:ln w="9525">
              <a:noFill/>
              <a:miter lim="800000"/>
              <a:headEnd/>
              <a:tailEnd/>
            </a:ln>
          </p:spPr>
          <p:txBody>
            <a:bodyPr>
              <a:spAutoFit/>
            </a:bodyPr>
            <a:lstStyle/>
            <a:p>
              <a:pPr algn="r"/>
              <a:r>
                <a:rPr lang="en-US" sz="2300" b="1">
                  <a:latin typeface="Arial"/>
                  <a:cs typeface="Arial"/>
                </a:rPr>
                <a:t>∆</a:t>
              </a:r>
              <a:r>
                <a:rPr lang="en-US" sz="2300" b="1" i="1">
                  <a:latin typeface="Arial"/>
                  <a:cs typeface="Arial"/>
                </a:rPr>
                <a:t>Q</a:t>
              </a:r>
              <a:r>
                <a:rPr lang="en-US" sz="2300">
                  <a:latin typeface="Arial"/>
                  <a:cs typeface="Arial"/>
                </a:rPr>
                <a:t> = 800</a:t>
              </a:r>
            </a:p>
          </p:txBody>
        </p:sp>
        <p:sp>
          <p:nvSpPr>
            <p:cNvPr id="29745" name="Rectangle 85"/>
            <p:cNvSpPr>
              <a:spLocks noChangeArrowheads="1"/>
            </p:cNvSpPr>
            <p:nvPr/>
          </p:nvSpPr>
          <p:spPr bwMode="auto">
            <a:xfrm>
              <a:off x="2868" y="2227"/>
              <a:ext cx="1222" cy="279"/>
            </a:xfrm>
            <a:prstGeom prst="rect">
              <a:avLst/>
            </a:prstGeom>
            <a:noFill/>
            <a:ln w="9525">
              <a:noFill/>
              <a:miter lim="800000"/>
              <a:headEnd/>
              <a:tailEnd/>
            </a:ln>
          </p:spPr>
          <p:txBody>
            <a:bodyPr>
              <a:spAutoFit/>
            </a:bodyPr>
            <a:lstStyle/>
            <a:p>
              <a:r>
                <a:rPr lang="en-US" sz="2300" b="1" dirty="0">
                  <a:latin typeface="Arial"/>
                  <a:cs typeface="Arial"/>
                </a:rPr>
                <a:t>∆TC</a:t>
              </a:r>
              <a:r>
                <a:rPr lang="en-US" sz="2300" dirty="0">
                  <a:latin typeface="Arial"/>
                  <a:cs typeface="Arial"/>
                </a:rPr>
                <a:t> = </a:t>
              </a:r>
              <a:r>
                <a:rPr lang="en-US" sz="2300" dirty="0" smtClean="0">
                  <a:latin typeface="Arial"/>
                  <a:cs typeface="Arial"/>
                </a:rPr>
                <a:t>€2000</a:t>
              </a:r>
              <a:endParaRPr lang="en-US" sz="2300" dirty="0">
                <a:latin typeface="Arial"/>
                <a:cs typeface="Arial"/>
              </a:endParaRPr>
            </a:p>
          </p:txBody>
        </p:sp>
      </p:grpSp>
      <p:grpSp>
        <p:nvGrpSpPr>
          <p:cNvPr id="5" name="Group 91"/>
          <p:cNvGrpSpPr>
            <a:grpSpLocks/>
          </p:cNvGrpSpPr>
          <p:nvPr/>
        </p:nvGrpSpPr>
        <p:grpSpPr bwMode="auto">
          <a:xfrm>
            <a:off x="1817689" y="4067175"/>
            <a:ext cx="6200775" cy="668338"/>
            <a:chOff x="185" y="2562"/>
            <a:chExt cx="3906" cy="421"/>
          </a:xfrm>
        </p:grpSpPr>
        <p:sp>
          <p:nvSpPr>
            <p:cNvPr id="29738" name="Arc 65"/>
            <p:cNvSpPr>
              <a:spLocks/>
            </p:cNvSpPr>
            <p:nvPr/>
          </p:nvSpPr>
          <p:spPr bwMode="auto">
            <a:xfrm flipH="1">
              <a:off x="1105" y="2576"/>
              <a:ext cx="205" cy="407"/>
            </a:xfrm>
            <a:custGeom>
              <a:avLst/>
              <a:gdLst>
                <a:gd name="T0" fmla="*/ 0 w 24604"/>
                <a:gd name="T1" fmla="*/ 0 h 43200"/>
                <a:gd name="T2" fmla="*/ 0 w 24604"/>
                <a:gd name="T3" fmla="*/ 0 h 43200"/>
                <a:gd name="T4" fmla="*/ 0 w 24604"/>
                <a:gd name="T5" fmla="*/ 0 h 43200"/>
                <a:gd name="T6" fmla="*/ 0 60000 65536"/>
                <a:gd name="T7" fmla="*/ 0 60000 65536"/>
                <a:gd name="T8" fmla="*/ 0 60000 65536"/>
                <a:gd name="T9" fmla="*/ 0 w 24604"/>
                <a:gd name="T10" fmla="*/ 0 h 43200"/>
                <a:gd name="T11" fmla="*/ 24604 w 24604"/>
                <a:gd name="T12" fmla="*/ 43200 h 43200"/>
              </a:gdLst>
              <a:ahLst/>
              <a:cxnLst>
                <a:cxn ang="T6">
                  <a:pos x="T0" y="T1"/>
                </a:cxn>
                <a:cxn ang="T7">
                  <a:pos x="T2" y="T3"/>
                </a:cxn>
                <a:cxn ang="T8">
                  <a:pos x="T4" y="T5"/>
                </a:cxn>
              </a:cxnLst>
              <a:rect l="T9" t="T10" r="T11" b="T12"/>
              <a:pathLst>
                <a:path w="24604" h="43200" fill="none"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path>
                <a:path w="24604" h="43200" stroke="0"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lnTo>
                    <a:pt x="300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39" name="Arc 68"/>
            <p:cNvSpPr>
              <a:spLocks/>
            </p:cNvSpPr>
            <p:nvPr/>
          </p:nvSpPr>
          <p:spPr bwMode="auto">
            <a:xfrm>
              <a:off x="2652" y="2562"/>
              <a:ext cx="201" cy="407"/>
            </a:xfrm>
            <a:custGeom>
              <a:avLst/>
              <a:gdLst>
                <a:gd name="T0" fmla="*/ 0 w 24854"/>
                <a:gd name="T1" fmla="*/ 0 h 43200"/>
                <a:gd name="T2" fmla="*/ 0 w 24854"/>
                <a:gd name="T3" fmla="*/ 0 h 43200"/>
                <a:gd name="T4" fmla="*/ 0 w 24854"/>
                <a:gd name="T5" fmla="*/ 0 h 43200"/>
                <a:gd name="T6" fmla="*/ 0 60000 65536"/>
                <a:gd name="T7" fmla="*/ 0 60000 65536"/>
                <a:gd name="T8" fmla="*/ 0 60000 65536"/>
                <a:gd name="T9" fmla="*/ 0 w 24854"/>
                <a:gd name="T10" fmla="*/ 0 h 43200"/>
                <a:gd name="T11" fmla="*/ 24854 w 24854"/>
                <a:gd name="T12" fmla="*/ 43200 h 43200"/>
              </a:gdLst>
              <a:ahLst/>
              <a:cxnLst>
                <a:cxn ang="T6">
                  <a:pos x="T0" y="T1"/>
                </a:cxn>
                <a:cxn ang="T7">
                  <a:pos x="T2" y="T3"/>
                </a:cxn>
                <a:cxn ang="T8">
                  <a:pos x="T4" y="T5"/>
                </a:cxn>
              </a:cxnLst>
              <a:rect l="T9" t="T10" r="T11" b="T12"/>
              <a:pathLst>
                <a:path w="24854" h="43200" fill="none" extrusionOk="0">
                  <a:moveTo>
                    <a:pt x="3338" y="0"/>
                  </a:moveTo>
                  <a:cubicBezTo>
                    <a:pt x="15235" y="46"/>
                    <a:pt x="24854" y="9703"/>
                    <a:pt x="24854" y="21600"/>
                  </a:cubicBezTo>
                  <a:cubicBezTo>
                    <a:pt x="24854" y="33529"/>
                    <a:pt x="15183" y="43200"/>
                    <a:pt x="3254" y="43200"/>
                  </a:cubicBezTo>
                  <a:cubicBezTo>
                    <a:pt x="2164" y="43200"/>
                    <a:pt x="1076" y="43117"/>
                    <a:pt x="-1" y="42953"/>
                  </a:cubicBezTo>
                </a:path>
                <a:path w="24854" h="43200" stroke="0" extrusionOk="0">
                  <a:moveTo>
                    <a:pt x="3338" y="0"/>
                  </a:moveTo>
                  <a:cubicBezTo>
                    <a:pt x="15235" y="46"/>
                    <a:pt x="24854" y="9703"/>
                    <a:pt x="24854" y="21600"/>
                  </a:cubicBezTo>
                  <a:cubicBezTo>
                    <a:pt x="24854" y="33529"/>
                    <a:pt x="15183" y="43200"/>
                    <a:pt x="3254" y="43200"/>
                  </a:cubicBezTo>
                  <a:cubicBezTo>
                    <a:pt x="2164" y="43200"/>
                    <a:pt x="1076" y="43117"/>
                    <a:pt x="-1" y="42953"/>
                  </a:cubicBezTo>
                  <a:lnTo>
                    <a:pt x="325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40" name="Rectangle 80"/>
            <p:cNvSpPr>
              <a:spLocks noChangeArrowheads="1"/>
            </p:cNvSpPr>
            <p:nvPr/>
          </p:nvSpPr>
          <p:spPr bwMode="auto">
            <a:xfrm>
              <a:off x="185" y="2631"/>
              <a:ext cx="901" cy="279"/>
            </a:xfrm>
            <a:prstGeom prst="rect">
              <a:avLst/>
            </a:prstGeom>
            <a:noFill/>
            <a:ln w="9525">
              <a:noFill/>
              <a:miter lim="800000"/>
              <a:headEnd/>
              <a:tailEnd/>
            </a:ln>
          </p:spPr>
          <p:txBody>
            <a:bodyPr>
              <a:spAutoFit/>
            </a:bodyPr>
            <a:lstStyle/>
            <a:p>
              <a:pPr algn="r"/>
              <a:r>
                <a:rPr lang="en-US" sz="2300" b="1">
                  <a:latin typeface="Arial"/>
                  <a:cs typeface="Arial"/>
                </a:rPr>
                <a:t>∆</a:t>
              </a:r>
              <a:r>
                <a:rPr lang="en-US" sz="2300" b="1" i="1">
                  <a:latin typeface="Arial"/>
                  <a:cs typeface="Arial"/>
                </a:rPr>
                <a:t>Q</a:t>
              </a:r>
              <a:r>
                <a:rPr lang="en-US" sz="2300">
                  <a:latin typeface="Arial"/>
                  <a:cs typeface="Arial"/>
                </a:rPr>
                <a:t> = 600</a:t>
              </a:r>
            </a:p>
          </p:txBody>
        </p:sp>
        <p:sp>
          <p:nvSpPr>
            <p:cNvPr id="29741" name="Rectangle 86"/>
            <p:cNvSpPr>
              <a:spLocks noChangeArrowheads="1"/>
            </p:cNvSpPr>
            <p:nvPr/>
          </p:nvSpPr>
          <p:spPr bwMode="auto">
            <a:xfrm>
              <a:off x="2869" y="2629"/>
              <a:ext cx="1222" cy="279"/>
            </a:xfrm>
            <a:prstGeom prst="rect">
              <a:avLst/>
            </a:prstGeom>
            <a:noFill/>
            <a:ln w="9525">
              <a:noFill/>
              <a:miter lim="800000"/>
              <a:headEnd/>
              <a:tailEnd/>
            </a:ln>
          </p:spPr>
          <p:txBody>
            <a:bodyPr>
              <a:spAutoFit/>
            </a:bodyPr>
            <a:lstStyle/>
            <a:p>
              <a:r>
                <a:rPr lang="en-US" sz="2300" b="1" dirty="0">
                  <a:latin typeface="Arial"/>
                  <a:cs typeface="Arial"/>
                </a:rPr>
                <a:t>∆TC</a:t>
              </a:r>
              <a:r>
                <a:rPr lang="en-US" sz="2300" dirty="0">
                  <a:latin typeface="Arial"/>
                  <a:cs typeface="Arial"/>
                </a:rPr>
                <a:t> = </a:t>
              </a:r>
              <a:r>
                <a:rPr lang="en-US" sz="2300" dirty="0" smtClean="0">
                  <a:latin typeface="Arial"/>
                  <a:cs typeface="Arial"/>
                </a:rPr>
                <a:t>€2000</a:t>
              </a:r>
              <a:endParaRPr lang="en-US" sz="2300" dirty="0">
                <a:latin typeface="Arial"/>
                <a:cs typeface="Arial"/>
              </a:endParaRPr>
            </a:p>
          </p:txBody>
        </p:sp>
      </p:grpSp>
      <p:grpSp>
        <p:nvGrpSpPr>
          <p:cNvPr id="6" name="Group 92"/>
          <p:cNvGrpSpPr>
            <a:grpSpLocks/>
          </p:cNvGrpSpPr>
          <p:nvPr/>
        </p:nvGrpSpPr>
        <p:grpSpPr bwMode="auto">
          <a:xfrm>
            <a:off x="1831975" y="4703764"/>
            <a:ext cx="6172200" cy="668337"/>
            <a:chOff x="194" y="2963"/>
            <a:chExt cx="3888" cy="421"/>
          </a:xfrm>
        </p:grpSpPr>
        <p:sp>
          <p:nvSpPr>
            <p:cNvPr id="29734" name="Arc 53"/>
            <p:cNvSpPr>
              <a:spLocks/>
            </p:cNvSpPr>
            <p:nvPr/>
          </p:nvSpPr>
          <p:spPr bwMode="auto">
            <a:xfrm flipH="1">
              <a:off x="1098" y="2977"/>
              <a:ext cx="205" cy="407"/>
            </a:xfrm>
            <a:custGeom>
              <a:avLst/>
              <a:gdLst>
                <a:gd name="T0" fmla="*/ 0 w 24604"/>
                <a:gd name="T1" fmla="*/ 0 h 43200"/>
                <a:gd name="T2" fmla="*/ 0 w 24604"/>
                <a:gd name="T3" fmla="*/ 0 h 43200"/>
                <a:gd name="T4" fmla="*/ 0 w 24604"/>
                <a:gd name="T5" fmla="*/ 0 h 43200"/>
                <a:gd name="T6" fmla="*/ 0 60000 65536"/>
                <a:gd name="T7" fmla="*/ 0 60000 65536"/>
                <a:gd name="T8" fmla="*/ 0 60000 65536"/>
                <a:gd name="T9" fmla="*/ 0 w 24604"/>
                <a:gd name="T10" fmla="*/ 0 h 43200"/>
                <a:gd name="T11" fmla="*/ 24604 w 24604"/>
                <a:gd name="T12" fmla="*/ 43200 h 43200"/>
              </a:gdLst>
              <a:ahLst/>
              <a:cxnLst>
                <a:cxn ang="T6">
                  <a:pos x="T0" y="T1"/>
                </a:cxn>
                <a:cxn ang="T7">
                  <a:pos x="T2" y="T3"/>
                </a:cxn>
                <a:cxn ang="T8">
                  <a:pos x="T4" y="T5"/>
                </a:cxn>
              </a:cxnLst>
              <a:rect l="T9" t="T10" r="T11" b="T12"/>
              <a:pathLst>
                <a:path w="24604" h="43200" fill="none"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path>
                <a:path w="24604" h="43200" stroke="0"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lnTo>
                    <a:pt x="300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35" name="Arc 56"/>
            <p:cNvSpPr>
              <a:spLocks/>
            </p:cNvSpPr>
            <p:nvPr/>
          </p:nvSpPr>
          <p:spPr bwMode="auto">
            <a:xfrm>
              <a:off x="2645" y="2963"/>
              <a:ext cx="201" cy="407"/>
            </a:xfrm>
            <a:custGeom>
              <a:avLst/>
              <a:gdLst>
                <a:gd name="T0" fmla="*/ 0 w 24854"/>
                <a:gd name="T1" fmla="*/ 0 h 43200"/>
                <a:gd name="T2" fmla="*/ 0 w 24854"/>
                <a:gd name="T3" fmla="*/ 0 h 43200"/>
                <a:gd name="T4" fmla="*/ 0 w 24854"/>
                <a:gd name="T5" fmla="*/ 0 h 43200"/>
                <a:gd name="T6" fmla="*/ 0 60000 65536"/>
                <a:gd name="T7" fmla="*/ 0 60000 65536"/>
                <a:gd name="T8" fmla="*/ 0 60000 65536"/>
                <a:gd name="T9" fmla="*/ 0 w 24854"/>
                <a:gd name="T10" fmla="*/ 0 h 43200"/>
                <a:gd name="T11" fmla="*/ 24854 w 24854"/>
                <a:gd name="T12" fmla="*/ 43200 h 43200"/>
              </a:gdLst>
              <a:ahLst/>
              <a:cxnLst>
                <a:cxn ang="T6">
                  <a:pos x="T0" y="T1"/>
                </a:cxn>
                <a:cxn ang="T7">
                  <a:pos x="T2" y="T3"/>
                </a:cxn>
                <a:cxn ang="T8">
                  <a:pos x="T4" y="T5"/>
                </a:cxn>
              </a:cxnLst>
              <a:rect l="T9" t="T10" r="T11" b="T12"/>
              <a:pathLst>
                <a:path w="24854" h="43200" fill="none" extrusionOk="0">
                  <a:moveTo>
                    <a:pt x="3338" y="0"/>
                  </a:moveTo>
                  <a:cubicBezTo>
                    <a:pt x="15235" y="46"/>
                    <a:pt x="24854" y="9703"/>
                    <a:pt x="24854" y="21600"/>
                  </a:cubicBezTo>
                  <a:cubicBezTo>
                    <a:pt x="24854" y="33529"/>
                    <a:pt x="15183" y="43200"/>
                    <a:pt x="3254" y="43200"/>
                  </a:cubicBezTo>
                  <a:cubicBezTo>
                    <a:pt x="2164" y="43200"/>
                    <a:pt x="1076" y="43117"/>
                    <a:pt x="-1" y="42953"/>
                  </a:cubicBezTo>
                </a:path>
                <a:path w="24854" h="43200" stroke="0" extrusionOk="0">
                  <a:moveTo>
                    <a:pt x="3338" y="0"/>
                  </a:moveTo>
                  <a:cubicBezTo>
                    <a:pt x="15235" y="46"/>
                    <a:pt x="24854" y="9703"/>
                    <a:pt x="24854" y="21600"/>
                  </a:cubicBezTo>
                  <a:cubicBezTo>
                    <a:pt x="24854" y="33529"/>
                    <a:pt x="15183" y="43200"/>
                    <a:pt x="3254" y="43200"/>
                  </a:cubicBezTo>
                  <a:cubicBezTo>
                    <a:pt x="2164" y="43200"/>
                    <a:pt x="1076" y="43117"/>
                    <a:pt x="-1" y="42953"/>
                  </a:cubicBezTo>
                  <a:lnTo>
                    <a:pt x="325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36" name="Rectangle 81"/>
            <p:cNvSpPr>
              <a:spLocks noChangeArrowheads="1"/>
            </p:cNvSpPr>
            <p:nvPr/>
          </p:nvSpPr>
          <p:spPr bwMode="auto">
            <a:xfrm>
              <a:off x="194" y="3032"/>
              <a:ext cx="887" cy="279"/>
            </a:xfrm>
            <a:prstGeom prst="rect">
              <a:avLst/>
            </a:prstGeom>
            <a:noFill/>
            <a:ln w="9525">
              <a:noFill/>
              <a:miter lim="800000"/>
              <a:headEnd/>
              <a:tailEnd/>
            </a:ln>
          </p:spPr>
          <p:txBody>
            <a:bodyPr>
              <a:spAutoFit/>
            </a:bodyPr>
            <a:lstStyle/>
            <a:p>
              <a:pPr algn="r"/>
              <a:r>
                <a:rPr lang="en-US" sz="2300" b="1">
                  <a:latin typeface="Arial"/>
                  <a:cs typeface="Arial"/>
                </a:rPr>
                <a:t>∆</a:t>
              </a:r>
              <a:r>
                <a:rPr lang="en-US" sz="2300" b="1" i="1">
                  <a:latin typeface="Arial"/>
                  <a:cs typeface="Arial"/>
                </a:rPr>
                <a:t>Q</a:t>
              </a:r>
              <a:r>
                <a:rPr lang="en-US" sz="2300">
                  <a:latin typeface="Arial"/>
                  <a:cs typeface="Arial"/>
                </a:rPr>
                <a:t> = 400</a:t>
              </a:r>
            </a:p>
          </p:txBody>
        </p:sp>
        <p:sp>
          <p:nvSpPr>
            <p:cNvPr id="29737" name="Rectangle 87"/>
            <p:cNvSpPr>
              <a:spLocks noChangeArrowheads="1"/>
            </p:cNvSpPr>
            <p:nvPr/>
          </p:nvSpPr>
          <p:spPr bwMode="auto">
            <a:xfrm>
              <a:off x="2860" y="3028"/>
              <a:ext cx="1222" cy="279"/>
            </a:xfrm>
            <a:prstGeom prst="rect">
              <a:avLst/>
            </a:prstGeom>
            <a:noFill/>
            <a:ln w="9525">
              <a:noFill/>
              <a:miter lim="800000"/>
              <a:headEnd/>
              <a:tailEnd/>
            </a:ln>
          </p:spPr>
          <p:txBody>
            <a:bodyPr>
              <a:spAutoFit/>
            </a:bodyPr>
            <a:lstStyle/>
            <a:p>
              <a:r>
                <a:rPr lang="en-US" sz="2300" b="1" dirty="0">
                  <a:latin typeface="Arial"/>
                  <a:cs typeface="Arial"/>
                </a:rPr>
                <a:t>∆TC</a:t>
              </a:r>
              <a:r>
                <a:rPr lang="en-US" sz="2300" dirty="0">
                  <a:latin typeface="Arial"/>
                  <a:cs typeface="Arial"/>
                </a:rPr>
                <a:t> = </a:t>
              </a:r>
              <a:r>
                <a:rPr lang="en-US" sz="2300" dirty="0" smtClean="0">
                  <a:latin typeface="Arial"/>
                  <a:cs typeface="Arial"/>
                </a:rPr>
                <a:t>€2000</a:t>
              </a:r>
              <a:endParaRPr lang="en-US" sz="2300" dirty="0">
                <a:latin typeface="Arial"/>
                <a:cs typeface="Arial"/>
              </a:endParaRPr>
            </a:p>
          </p:txBody>
        </p:sp>
      </p:grpSp>
      <p:grpSp>
        <p:nvGrpSpPr>
          <p:cNvPr id="7" name="Group 93"/>
          <p:cNvGrpSpPr>
            <a:grpSpLocks/>
          </p:cNvGrpSpPr>
          <p:nvPr/>
        </p:nvGrpSpPr>
        <p:grpSpPr bwMode="auto">
          <a:xfrm>
            <a:off x="1831975" y="5310189"/>
            <a:ext cx="6186488" cy="668337"/>
            <a:chOff x="194" y="3345"/>
            <a:chExt cx="3897" cy="421"/>
          </a:xfrm>
        </p:grpSpPr>
        <p:sp>
          <p:nvSpPr>
            <p:cNvPr id="29730" name="Arc 59"/>
            <p:cNvSpPr>
              <a:spLocks/>
            </p:cNvSpPr>
            <p:nvPr/>
          </p:nvSpPr>
          <p:spPr bwMode="auto">
            <a:xfrm flipH="1">
              <a:off x="1105" y="3359"/>
              <a:ext cx="205" cy="407"/>
            </a:xfrm>
            <a:custGeom>
              <a:avLst/>
              <a:gdLst>
                <a:gd name="T0" fmla="*/ 0 w 24604"/>
                <a:gd name="T1" fmla="*/ 0 h 43200"/>
                <a:gd name="T2" fmla="*/ 0 w 24604"/>
                <a:gd name="T3" fmla="*/ 0 h 43200"/>
                <a:gd name="T4" fmla="*/ 0 w 24604"/>
                <a:gd name="T5" fmla="*/ 0 h 43200"/>
                <a:gd name="T6" fmla="*/ 0 60000 65536"/>
                <a:gd name="T7" fmla="*/ 0 60000 65536"/>
                <a:gd name="T8" fmla="*/ 0 60000 65536"/>
                <a:gd name="T9" fmla="*/ 0 w 24604"/>
                <a:gd name="T10" fmla="*/ 0 h 43200"/>
                <a:gd name="T11" fmla="*/ 24604 w 24604"/>
                <a:gd name="T12" fmla="*/ 43200 h 43200"/>
              </a:gdLst>
              <a:ahLst/>
              <a:cxnLst>
                <a:cxn ang="T6">
                  <a:pos x="T0" y="T1"/>
                </a:cxn>
                <a:cxn ang="T7">
                  <a:pos x="T2" y="T3"/>
                </a:cxn>
                <a:cxn ang="T8">
                  <a:pos x="T4" y="T5"/>
                </a:cxn>
              </a:cxnLst>
              <a:rect l="T9" t="T10" r="T11" b="T12"/>
              <a:pathLst>
                <a:path w="24604" h="43200" fill="none"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path>
                <a:path w="24604" h="43200" stroke="0" extrusionOk="0">
                  <a:moveTo>
                    <a:pt x="1377" y="61"/>
                  </a:moveTo>
                  <a:cubicBezTo>
                    <a:pt x="1918" y="20"/>
                    <a:pt x="2461" y="-1"/>
                    <a:pt x="3004" y="0"/>
                  </a:cubicBezTo>
                  <a:cubicBezTo>
                    <a:pt x="14933" y="0"/>
                    <a:pt x="24604" y="9670"/>
                    <a:pt x="24604" y="21600"/>
                  </a:cubicBezTo>
                  <a:cubicBezTo>
                    <a:pt x="24604" y="33529"/>
                    <a:pt x="14933" y="43200"/>
                    <a:pt x="3004" y="43200"/>
                  </a:cubicBezTo>
                  <a:cubicBezTo>
                    <a:pt x="1998" y="43200"/>
                    <a:pt x="995" y="43129"/>
                    <a:pt x="-1" y="42990"/>
                  </a:cubicBezTo>
                  <a:lnTo>
                    <a:pt x="300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31" name="Arc 62"/>
            <p:cNvSpPr>
              <a:spLocks/>
            </p:cNvSpPr>
            <p:nvPr/>
          </p:nvSpPr>
          <p:spPr bwMode="auto">
            <a:xfrm>
              <a:off x="2652" y="3345"/>
              <a:ext cx="201" cy="407"/>
            </a:xfrm>
            <a:custGeom>
              <a:avLst/>
              <a:gdLst>
                <a:gd name="T0" fmla="*/ 0 w 24854"/>
                <a:gd name="T1" fmla="*/ 0 h 43200"/>
                <a:gd name="T2" fmla="*/ 0 w 24854"/>
                <a:gd name="T3" fmla="*/ 0 h 43200"/>
                <a:gd name="T4" fmla="*/ 0 w 24854"/>
                <a:gd name="T5" fmla="*/ 0 h 43200"/>
                <a:gd name="T6" fmla="*/ 0 60000 65536"/>
                <a:gd name="T7" fmla="*/ 0 60000 65536"/>
                <a:gd name="T8" fmla="*/ 0 60000 65536"/>
                <a:gd name="T9" fmla="*/ 0 w 24854"/>
                <a:gd name="T10" fmla="*/ 0 h 43200"/>
                <a:gd name="T11" fmla="*/ 24854 w 24854"/>
                <a:gd name="T12" fmla="*/ 43200 h 43200"/>
              </a:gdLst>
              <a:ahLst/>
              <a:cxnLst>
                <a:cxn ang="T6">
                  <a:pos x="T0" y="T1"/>
                </a:cxn>
                <a:cxn ang="T7">
                  <a:pos x="T2" y="T3"/>
                </a:cxn>
                <a:cxn ang="T8">
                  <a:pos x="T4" y="T5"/>
                </a:cxn>
              </a:cxnLst>
              <a:rect l="T9" t="T10" r="T11" b="T12"/>
              <a:pathLst>
                <a:path w="24854" h="43200" fill="none" extrusionOk="0">
                  <a:moveTo>
                    <a:pt x="3338" y="0"/>
                  </a:moveTo>
                  <a:cubicBezTo>
                    <a:pt x="15235" y="46"/>
                    <a:pt x="24854" y="9703"/>
                    <a:pt x="24854" y="21600"/>
                  </a:cubicBezTo>
                  <a:cubicBezTo>
                    <a:pt x="24854" y="33529"/>
                    <a:pt x="15183" y="43200"/>
                    <a:pt x="3254" y="43200"/>
                  </a:cubicBezTo>
                  <a:cubicBezTo>
                    <a:pt x="2164" y="43200"/>
                    <a:pt x="1076" y="43117"/>
                    <a:pt x="-1" y="42953"/>
                  </a:cubicBezTo>
                </a:path>
                <a:path w="24854" h="43200" stroke="0" extrusionOk="0">
                  <a:moveTo>
                    <a:pt x="3338" y="0"/>
                  </a:moveTo>
                  <a:cubicBezTo>
                    <a:pt x="15235" y="46"/>
                    <a:pt x="24854" y="9703"/>
                    <a:pt x="24854" y="21600"/>
                  </a:cubicBezTo>
                  <a:cubicBezTo>
                    <a:pt x="24854" y="33529"/>
                    <a:pt x="15183" y="43200"/>
                    <a:pt x="3254" y="43200"/>
                  </a:cubicBezTo>
                  <a:cubicBezTo>
                    <a:pt x="2164" y="43200"/>
                    <a:pt x="1076" y="43117"/>
                    <a:pt x="-1" y="42953"/>
                  </a:cubicBezTo>
                  <a:lnTo>
                    <a:pt x="3254" y="21600"/>
                  </a:lnTo>
                  <a:close/>
                </a:path>
              </a:pathLst>
            </a:custGeom>
            <a:noFill/>
            <a:ln w="28575">
              <a:solidFill>
                <a:srgbClr val="FF5050"/>
              </a:solidFill>
              <a:round/>
              <a:headEnd/>
              <a:tailEnd type="triangle" w="lg" len="med"/>
            </a:ln>
          </p:spPr>
          <p:txBody>
            <a:bodyPr wrap="none" anchor="ctr"/>
            <a:lstStyle/>
            <a:p>
              <a:endParaRPr lang="en-US">
                <a:latin typeface="Arial"/>
                <a:cs typeface="Arial"/>
              </a:endParaRPr>
            </a:p>
          </p:txBody>
        </p:sp>
        <p:sp>
          <p:nvSpPr>
            <p:cNvPr id="29732" name="Rectangle 82"/>
            <p:cNvSpPr>
              <a:spLocks noChangeArrowheads="1"/>
            </p:cNvSpPr>
            <p:nvPr/>
          </p:nvSpPr>
          <p:spPr bwMode="auto">
            <a:xfrm>
              <a:off x="194" y="3421"/>
              <a:ext cx="894" cy="279"/>
            </a:xfrm>
            <a:prstGeom prst="rect">
              <a:avLst/>
            </a:prstGeom>
            <a:noFill/>
            <a:ln w="9525">
              <a:noFill/>
              <a:miter lim="800000"/>
              <a:headEnd/>
              <a:tailEnd/>
            </a:ln>
          </p:spPr>
          <p:txBody>
            <a:bodyPr>
              <a:spAutoFit/>
            </a:bodyPr>
            <a:lstStyle/>
            <a:p>
              <a:pPr algn="r"/>
              <a:r>
                <a:rPr lang="en-US" sz="2300" b="1">
                  <a:latin typeface="Arial"/>
                  <a:cs typeface="Arial"/>
                </a:rPr>
                <a:t>∆</a:t>
              </a:r>
              <a:r>
                <a:rPr lang="en-US" sz="2300" b="1" i="1">
                  <a:latin typeface="Arial"/>
                  <a:cs typeface="Arial"/>
                </a:rPr>
                <a:t>Q</a:t>
              </a:r>
              <a:r>
                <a:rPr lang="en-US" sz="2300">
                  <a:latin typeface="Arial"/>
                  <a:cs typeface="Arial"/>
                </a:rPr>
                <a:t> = 200</a:t>
              </a:r>
            </a:p>
          </p:txBody>
        </p:sp>
        <p:sp>
          <p:nvSpPr>
            <p:cNvPr id="29733" name="Rectangle 88"/>
            <p:cNvSpPr>
              <a:spLocks noChangeArrowheads="1"/>
            </p:cNvSpPr>
            <p:nvPr/>
          </p:nvSpPr>
          <p:spPr bwMode="auto">
            <a:xfrm>
              <a:off x="2869" y="3411"/>
              <a:ext cx="1222" cy="279"/>
            </a:xfrm>
            <a:prstGeom prst="rect">
              <a:avLst/>
            </a:prstGeom>
            <a:noFill/>
            <a:ln w="9525">
              <a:noFill/>
              <a:miter lim="800000"/>
              <a:headEnd/>
              <a:tailEnd/>
            </a:ln>
          </p:spPr>
          <p:txBody>
            <a:bodyPr>
              <a:spAutoFit/>
            </a:bodyPr>
            <a:lstStyle/>
            <a:p>
              <a:r>
                <a:rPr lang="en-US" sz="2300" b="1" dirty="0">
                  <a:latin typeface="Arial"/>
                  <a:cs typeface="Arial"/>
                </a:rPr>
                <a:t>∆TC</a:t>
              </a:r>
              <a:r>
                <a:rPr lang="en-US" sz="2300" dirty="0">
                  <a:latin typeface="Arial"/>
                  <a:cs typeface="Arial"/>
                </a:rPr>
                <a:t> = </a:t>
              </a:r>
              <a:r>
                <a:rPr lang="en-US" sz="2300" dirty="0" smtClean="0">
                  <a:latin typeface="Arial"/>
                  <a:cs typeface="Arial"/>
                </a:rPr>
                <a:t>€2000</a:t>
              </a:r>
              <a:endParaRPr lang="en-US" sz="2300" dirty="0">
                <a:latin typeface="Arial"/>
                <a:cs typeface="Arial"/>
              </a:endParaRPr>
            </a:p>
          </p:txBody>
        </p:sp>
      </p:grpSp>
    </p:spTree>
    <p:extLst>
      <p:ext uri="{BB962C8B-B14F-4D97-AF65-F5344CB8AC3E}">
        <p14:creationId xmlns:p14="http://schemas.microsoft.com/office/powerpoint/2010/main" val="5265001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951"/>
                                        </p:tgtEl>
                                        <p:attrNameLst>
                                          <p:attrName>style.visibility</p:attrName>
                                        </p:attrNameLst>
                                      </p:cBhvr>
                                      <p:to>
                                        <p:strVal val="visible"/>
                                      </p:to>
                                    </p:set>
                                    <p:animEffect transition="in" filter="wipe(left)">
                                      <p:cBhvr>
                                        <p:cTn id="11" dur="500"/>
                                        <p:tgtEl>
                                          <p:spTgt spid="8295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8" presetClass="entr" presetSubtype="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Right)">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2950"/>
                                        </p:tgtEl>
                                        <p:attrNameLst>
                                          <p:attrName>style.visibility</p:attrName>
                                        </p:attrNameLst>
                                      </p:cBhvr>
                                      <p:to>
                                        <p:strVal val="visible"/>
                                      </p:to>
                                    </p:set>
                                    <p:animEffect transition="in" filter="wipe(left)">
                                      <p:cBhvr>
                                        <p:cTn id="24" dur="500"/>
                                        <p:tgtEl>
                                          <p:spTgt spid="829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strips(downRight)">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82949"/>
                                        </p:tgtEl>
                                        <p:attrNameLst>
                                          <p:attrName>style.visibility</p:attrName>
                                        </p:attrNameLst>
                                      </p:cBhvr>
                                      <p:to>
                                        <p:strVal val="visible"/>
                                      </p:to>
                                    </p:set>
                                    <p:animEffect transition="in" filter="wipe(left)">
                                      <p:cBhvr>
                                        <p:cTn id="37" dur="500"/>
                                        <p:tgtEl>
                                          <p:spTgt spid="829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par>
                          <p:cTn id="43" fill="hold">
                            <p:stCondLst>
                              <p:cond delay="500"/>
                            </p:stCondLst>
                            <p:childTnLst>
                              <p:par>
                                <p:cTn id="44" presetID="18" presetClass="entr" presetSubtype="6"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trips(downRight)">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82948"/>
                                        </p:tgtEl>
                                        <p:attrNameLst>
                                          <p:attrName>style.visibility</p:attrName>
                                        </p:attrNameLst>
                                      </p:cBhvr>
                                      <p:to>
                                        <p:strVal val="visible"/>
                                      </p:to>
                                    </p:set>
                                    <p:animEffect transition="in" filter="wipe(left)">
                                      <p:cBhvr>
                                        <p:cTn id="50" dur="500"/>
                                        <p:tgtEl>
                                          <p:spTgt spid="829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6"/>
                                        </p:tgtEl>
                                      </p:cBhvr>
                                    </p:animEffect>
                                    <p:set>
                                      <p:cBhvr>
                                        <p:cTn id="55" dur="1" fill="hold">
                                          <p:stCondLst>
                                            <p:cond delay="499"/>
                                          </p:stCondLst>
                                        </p:cTn>
                                        <p:tgtEl>
                                          <p:spTgt spid="6"/>
                                        </p:tgtEl>
                                        <p:attrNameLst>
                                          <p:attrName>style.visibility</p:attrName>
                                        </p:attrNameLst>
                                      </p:cBhvr>
                                      <p:to>
                                        <p:strVal val="hidden"/>
                                      </p:to>
                                    </p:set>
                                  </p:childTnLst>
                                </p:cTn>
                              </p:par>
                            </p:childTnLst>
                          </p:cTn>
                        </p:par>
                        <p:par>
                          <p:cTn id="56" fill="hold">
                            <p:stCondLst>
                              <p:cond delay="500"/>
                            </p:stCondLst>
                            <p:childTnLst>
                              <p:par>
                                <p:cTn id="57" presetID="18" presetClass="entr" presetSubtype="6"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strips(downRight)">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82947"/>
                                        </p:tgtEl>
                                        <p:attrNameLst>
                                          <p:attrName>style.visibility</p:attrName>
                                        </p:attrNameLst>
                                      </p:cBhvr>
                                      <p:to>
                                        <p:strVal val="visible"/>
                                      </p:to>
                                    </p:set>
                                    <p:animEffect transition="in" filter="wipe(left)">
                                      <p:cBhvr>
                                        <p:cTn id="63" dur="500"/>
                                        <p:tgtEl>
                                          <p:spTgt spid="829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82948" grpId="0"/>
      <p:bldP spid="82949" grpId="0"/>
      <p:bldP spid="82950" grpId="0"/>
      <p:bldP spid="829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6453188" y="1627188"/>
            <a:ext cx="3302000" cy="1344612"/>
          </a:xfrm>
          <a:prstGeom prst="rect">
            <a:avLst/>
          </a:prstGeom>
          <a:noFill/>
          <a:ln w="9525">
            <a:noFill/>
            <a:miter lim="800000"/>
            <a:headEnd/>
            <a:tailEnd/>
          </a:ln>
        </p:spPr>
        <p:txBody>
          <a:bodyPr>
            <a:spAutoFit/>
          </a:bodyPr>
          <a:lstStyle/>
          <a:p>
            <a:pPr>
              <a:lnSpc>
                <a:spcPct val="105000"/>
              </a:lnSpc>
              <a:spcBef>
                <a:spcPct val="50000"/>
              </a:spcBef>
            </a:pPr>
            <a:r>
              <a:rPr lang="en-US" sz="2600" b="1">
                <a:latin typeface="Arial"/>
                <a:cs typeface="Arial"/>
              </a:rPr>
              <a:t>MC</a:t>
            </a:r>
            <a:r>
              <a:rPr lang="en-US" sz="2600">
                <a:latin typeface="Arial"/>
                <a:cs typeface="Arial"/>
              </a:rPr>
              <a:t> usually rises </a:t>
            </a:r>
            <a:br>
              <a:rPr lang="en-US" sz="2600">
                <a:latin typeface="Arial"/>
                <a:cs typeface="Arial"/>
              </a:rPr>
            </a:br>
            <a:r>
              <a:rPr lang="en-US" sz="2600">
                <a:latin typeface="Arial"/>
                <a:cs typeface="Arial"/>
              </a:rPr>
              <a:t>as </a:t>
            </a:r>
            <a:r>
              <a:rPr lang="en-US" sz="2600" b="1" i="1">
                <a:latin typeface="Arial"/>
                <a:cs typeface="Arial"/>
              </a:rPr>
              <a:t>Q</a:t>
            </a:r>
            <a:r>
              <a:rPr lang="en-US" sz="2600">
                <a:latin typeface="Arial"/>
                <a:cs typeface="Arial"/>
              </a:rPr>
              <a:t> rises, </a:t>
            </a:r>
            <a:br>
              <a:rPr lang="en-US" sz="2600">
                <a:latin typeface="Arial"/>
                <a:cs typeface="Arial"/>
              </a:rPr>
            </a:br>
            <a:r>
              <a:rPr lang="en-US" sz="2600">
                <a:latin typeface="Arial"/>
                <a:cs typeface="Arial"/>
              </a:rPr>
              <a:t>as in this example.</a:t>
            </a:r>
          </a:p>
        </p:txBody>
      </p:sp>
      <p:sp>
        <p:nvSpPr>
          <p:cNvPr id="2054" name="Rectangle 4"/>
          <p:cNvSpPr>
            <a:spLocks noGrp="1" noChangeArrowheads="1"/>
          </p:cNvSpPr>
          <p:nvPr>
            <p:ph type="title" idx="4294967295"/>
          </p:nvPr>
        </p:nvSpPr>
        <p:spPr>
          <a:xfrm>
            <a:off x="594360" y="185739"/>
            <a:ext cx="9616440" cy="649287"/>
          </a:xfrm>
        </p:spPr>
        <p:txBody>
          <a:bodyPr/>
          <a:lstStyle/>
          <a:p>
            <a:pPr eaLnBrk="1" hangingPunct="1"/>
            <a:r>
              <a:rPr lang="en-US" sz="3400" dirty="0" smtClean="0"/>
              <a:t>The </a:t>
            </a:r>
            <a:r>
              <a:rPr lang="en-US" sz="3400" dirty="0"/>
              <a:t>Marginal Cost Curve</a:t>
            </a:r>
          </a:p>
        </p:txBody>
      </p:sp>
      <p:sp>
        <p:nvSpPr>
          <p:cNvPr id="2055" name="Rectangle 5"/>
          <p:cNvSpPr>
            <a:spLocks noChangeArrowheads="1"/>
          </p:cNvSpPr>
          <p:nvPr/>
        </p:nvSpPr>
        <p:spPr bwMode="auto">
          <a:xfrm>
            <a:off x="3135313" y="5635626"/>
            <a:ext cx="1244600" cy="581025"/>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€11,000</a:t>
            </a:r>
            <a:endParaRPr lang="en-US" sz="2300" dirty="0">
              <a:latin typeface="Arial"/>
              <a:cs typeface="Arial"/>
            </a:endParaRPr>
          </a:p>
        </p:txBody>
      </p:sp>
      <p:sp>
        <p:nvSpPr>
          <p:cNvPr id="2056" name="Rectangle 6"/>
          <p:cNvSpPr>
            <a:spLocks noChangeArrowheads="1"/>
          </p:cNvSpPr>
          <p:nvPr/>
        </p:nvSpPr>
        <p:spPr bwMode="auto">
          <a:xfrm>
            <a:off x="3135313" y="5054601"/>
            <a:ext cx="1244600" cy="581025"/>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€9,000</a:t>
            </a:r>
            <a:endParaRPr lang="en-US" sz="2300" dirty="0">
              <a:latin typeface="Arial"/>
              <a:cs typeface="Arial"/>
            </a:endParaRPr>
          </a:p>
        </p:txBody>
      </p:sp>
      <p:sp>
        <p:nvSpPr>
          <p:cNvPr id="2057" name="Rectangle 7"/>
          <p:cNvSpPr>
            <a:spLocks noChangeArrowheads="1"/>
          </p:cNvSpPr>
          <p:nvPr/>
        </p:nvSpPr>
        <p:spPr bwMode="auto">
          <a:xfrm>
            <a:off x="3135313" y="4414838"/>
            <a:ext cx="1244600" cy="63976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€7,000</a:t>
            </a:r>
            <a:endParaRPr lang="en-US" sz="2300" dirty="0">
              <a:latin typeface="Arial"/>
              <a:cs typeface="Arial"/>
            </a:endParaRPr>
          </a:p>
        </p:txBody>
      </p:sp>
      <p:sp>
        <p:nvSpPr>
          <p:cNvPr id="2058" name="Rectangle 8"/>
          <p:cNvSpPr>
            <a:spLocks noChangeArrowheads="1"/>
          </p:cNvSpPr>
          <p:nvPr/>
        </p:nvSpPr>
        <p:spPr bwMode="auto">
          <a:xfrm>
            <a:off x="3135313" y="3760788"/>
            <a:ext cx="1244600" cy="6540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€5,000</a:t>
            </a:r>
            <a:endParaRPr lang="en-US" sz="2300" dirty="0">
              <a:latin typeface="Arial"/>
              <a:cs typeface="Arial"/>
            </a:endParaRPr>
          </a:p>
        </p:txBody>
      </p:sp>
      <p:sp>
        <p:nvSpPr>
          <p:cNvPr id="2059" name="Rectangle 9"/>
          <p:cNvSpPr>
            <a:spLocks noChangeArrowheads="1"/>
          </p:cNvSpPr>
          <p:nvPr/>
        </p:nvSpPr>
        <p:spPr bwMode="auto">
          <a:xfrm>
            <a:off x="3135313" y="3121026"/>
            <a:ext cx="1244600" cy="63976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€3,000</a:t>
            </a:r>
            <a:endParaRPr lang="en-US" sz="2300" dirty="0">
              <a:latin typeface="Arial"/>
              <a:cs typeface="Arial"/>
            </a:endParaRPr>
          </a:p>
        </p:txBody>
      </p:sp>
      <p:sp>
        <p:nvSpPr>
          <p:cNvPr id="2060" name="Rectangle 10"/>
          <p:cNvSpPr>
            <a:spLocks noChangeArrowheads="1"/>
          </p:cNvSpPr>
          <p:nvPr/>
        </p:nvSpPr>
        <p:spPr bwMode="auto">
          <a:xfrm>
            <a:off x="3135313" y="2441575"/>
            <a:ext cx="1244600" cy="6794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€1,000</a:t>
            </a:r>
            <a:endParaRPr lang="en-US" sz="2300" dirty="0">
              <a:latin typeface="Arial"/>
              <a:cs typeface="Arial"/>
            </a:endParaRPr>
          </a:p>
        </p:txBody>
      </p:sp>
      <p:sp>
        <p:nvSpPr>
          <p:cNvPr id="2061" name="Rectangle 11"/>
          <p:cNvSpPr>
            <a:spLocks noChangeArrowheads="1"/>
          </p:cNvSpPr>
          <p:nvPr/>
        </p:nvSpPr>
        <p:spPr bwMode="auto">
          <a:xfrm>
            <a:off x="3135313" y="1128713"/>
            <a:ext cx="1244600" cy="1312862"/>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i="1">
                <a:latin typeface="Arial"/>
                <a:cs typeface="Arial"/>
              </a:rPr>
              <a:t>TC</a:t>
            </a:r>
          </a:p>
        </p:txBody>
      </p:sp>
      <p:grpSp>
        <p:nvGrpSpPr>
          <p:cNvPr id="2" name="Group 12"/>
          <p:cNvGrpSpPr>
            <a:grpSpLocks/>
          </p:cNvGrpSpPr>
          <p:nvPr/>
        </p:nvGrpSpPr>
        <p:grpSpPr bwMode="auto">
          <a:xfrm>
            <a:off x="4379914" y="2798764"/>
            <a:ext cx="1146175" cy="3095625"/>
            <a:chOff x="1799" y="1966"/>
            <a:chExt cx="722" cy="1950"/>
          </a:xfrm>
        </p:grpSpPr>
        <p:sp>
          <p:nvSpPr>
            <p:cNvPr id="2089" name="Rectangle 13"/>
            <p:cNvSpPr>
              <a:spLocks noChangeArrowheads="1"/>
            </p:cNvSpPr>
            <p:nvPr/>
          </p:nvSpPr>
          <p:spPr bwMode="auto">
            <a:xfrm>
              <a:off x="1799" y="3550"/>
              <a:ext cx="722"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€10.00</a:t>
              </a:r>
              <a:endParaRPr lang="en-US" sz="2300" dirty="0">
                <a:latin typeface="Arial"/>
                <a:cs typeface="Arial"/>
              </a:endParaRPr>
            </a:p>
          </p:txBody>
        </p:sp>
        <p:sp>
          <p:nvSpPr>
            <p:cNvPr id="2090" name="Rectangle 14"/>
            <p:cNvSpPr>
              <a:spLocks noChangeArrowheads="1"/>
            </p:cNvSpPr>
            <p:nvPr/>
          </p:nvSpPr>
          <p:spPr bwMode="auto">
            <a:xfrm>
              <a:off x="1799" y="3184"/>
              <a:ext cx="722" cy="366"/>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€5.00</a:t>
              </a:r>
              <a:endParaRPr lang="en-US" sz="2300" dirty="0">
                <a:latin typeface="Arial"/>
                <a:cs typeface="Arial"/>
              </a:endParaRPr>
            </a:p>
          </p:txBody>
        </p:sp>
        <p:sp>
          <p:nvSpPr>
            <p:cNvPr id="2091" name="Rectangle 15"/>
            <p:cNvSpPr>
              <a:spLocks noChangeArrowheads="1"/>
            </p:cNvSpPr>
            <p:nvPr/>
          </p:nvSpPr>
          <p:spPr bwMode="auto">
            <a:xfrm>
              <a:off x="1799" y="2781"/>
              <a:ext cx="722"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€3.33</a:t>
              </a:r>
              <a:endParaRPr lang="en-US" sz="2300" dirty="0">
                <a:latin typeface="Arial"/>
                <a:cs typeface="Arial"/>
              </a:endParaRPr>
            </a:p>
          </p:txBody>
        </p:sp>
        <p:sp>
          <p:nvSpPr>
            <p:cNvPr id="2092" name="Rectangle 16"/>
            <p:cNvSpPr>
              <a:spLocks noChangeArrowheads="1"/>
            </p:cNvSpPr>
            <p:nvPr/>
          </p:nvSpPr>
          <p:spPr bwMode="auto">
            <a:xfrm>
              <a:off x="1799" y="2369"/>
              <a:ext cx="722" cy="412"/>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€2.50</a:t>
              </a:r>
              <a:endParaRPr lang="en-US" sz="2300" dirty="0">
                <a:latin typeface="Arial"/>
                <a:cs typeface="Arial"/>
              </a:endParaRPr>
            </a:p>
          </p:txBody>
        </p:sp>
        <p:sp>
          <p:nvSpPr>
            <p:cNvPr id="2093" name="Rectangle 17"/>
            <p:cNvSpPr>
              <a:spLocks noChangeArrowheads="1"/>
            </p:cNvSpPr>
            <p:nvPr/>
          </p:nvSpPr>
          <p:spPr bwMode="auto">
            <a:xfrm>
              <a:off x="1799" y="1966"/>
              <a:ext cx="722" cy="403"/>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€2.00</a:t>
              </a:r>
              <a:endParaRPr lang="en-US" sz="2300" dirty="0">
                <a:latin typeface="Arial"/>
                <a:cs typeface="Arial"/>
              </a:endParaRPr>
            </a:p>
          </p:txBody>
        </p:sp>
      </p:grpSp>
      <p:sp>
        <p:nvSpPr>
          <p:cNvPr id="2063" name="Rectangle 18"/>
          <p:cNvSpPr>
            <a:spLocks noChangeArrowheads="1"/>
          </p:cNvSpPr>
          <p:nvPr/>
        </p:nvSpPr>
        <p:spPr bwMode="auto">
          <a:xfrm>
            <a:off x="4379914" y="2441575"/>
            <a:ext cx="1146175" cy="679450"/>
          </a:xfrm>
          <a:prstGeom prst="rect">
            <a:avLst/>
          </a:prstGeom>
          <a:noFill/>
          <a:ln w="9525">
            <a:noFill/>
            <a:miter lim="800000"/>
            <a:headEnd/>
            <a:tailEnd/>
          </a:ln>
        </p:spPr>
        <p:txBody>
          <a:bodyPr lIns="0" rIns="182880" anchor="ctr"/>
          <a:lstStyle/>
          <a:p>
            <a:pPr algn="r">
              <a:lnSpc>
                <a:spcPct val="105000"/>
              </a:lnSpc>
              <a:spcBef>
                <a:spcPct val="45000"/>
              </a:spcBef>
              <a:buClr>
                <a:srgbClr val="00B85C"/>
              </a:buClr>
              <a:buSzPct val="120000"/>
              <a:buFont typeface="Wingdings" pitchFamily="2" charset="2"/>
              <a:buNone/>
            </a:pPr>
            <a:endParaRPr lang="en-US" sz="2300">
              <a:latin typeface="Arial"/>
              <a:cs typeface="Arial"/>
            </a:endParaRPr>
          </a:p>
        </p:txBody>
      </p:sp>
      <p:sp>
        <p:nvSpPr>
          <p:cNvPr id="2064" name="Rectangle 19"/>
          <p:cNvSpPr>
            <a:spLocks noChangeArrowheads="1"/>
          </p:cNvSpPr>
          <p:nvPr/>
        </p:nvSpPr>
        <p:spPr bwMode="auto">
          <a:xfrm>
            <a:off x="4379914" y="1128713"/>
            <a:ext cx="1146175" cy="1312862"/>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i="1">
                <a:latin typeface="Arial"/>
                <a:cs typeface="Arial"/>
              </a:rPr>
              <a:t>MC</a:t>
            </a:r>
          </a:p>
        </p:txBody>
      </p:sp>
      <p:sp>
        <p:nvSpPr>
          <p:cNvPr id="2065" name="Rectangle 20"/>
          <p:cNvSpPr>
            <a:spLocks noChangeArrowheads="1"/>
          </p:cNvSpPr>
          <p:nvPr/>
        </p:nvSpPr>
        <p:spPr bwMode="auto">
          <a:xfrm>
            <a:off x="1854201" y="5635626"/>
            <a:ext cx="1281113"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3000</a:t>
            </a:r>
          </a:p>
        </p:txBody>
      </p:sp>
      <p:sp>
        <p:nvSpPr>
          <p:cNvPr id="2066" name="Rectangle 21"/>
          <p:cNvSpPr>
            <a:spLocks noChangeArrowheads="1"/>
          </p:cNvSpPr>
          <p:nvPr/>
        </p:nvSpPr>
        <p:spPr bwMode="auto">
          <a:xfrm>
            <a:off x="1854201" y="5054601"/>
            <a:ext cx="1281113"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2800</a:t>
            </a:r>
          </a:p>
        </p:txBody>
      </p:sp>
      <p:sp>
        <p:nvSpPr>
          <p:cNvPr id="2067" name="Rectangle 22"/>
          <p:cNvSpPr>
            <a:spLocks noChangeArrowheads="1"/>
          </p:cNvSpPr>
          <p:nvPr/>
        </p:nvSpPr>
        <p:spPr bwMode="auto">
          <a:xfrm>
            <a:off x="1854201" y="4414838"/>
            <a:ext cx="1281113" cy="63976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2400</a:t>
            </a:r>
          </a:p>
        </p:txBody>
      </p:sp>
      <p:sp>
        <p:nvSpPr>
          <p:cNvPr id="2068" name="Rectangle 23"/>
          <p:cNvSpPr>
            <a:spLocks noChangeArrowheads="1"/>
          </p:cNvSpPr>
          <p:nvPr/>
        </p:nvSpPr>
        <p:spPr bwMode="auto">
          <a:xfrm>
            <a:off x="1854201" y="3760788"/>
            <a:ext cx="1281113" cy="6540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1800</a:t>
            </a:r>
          </a:p>
        </p:txBody>
      </p:sp>
      <p:sp>
        <p:nvSpPr>
          <p:cNvPr id="2069" name="Rectangle 24"/>
          <p:cNvSpPr>
            <a:spLocks noChangeArrowheads="1"/>
          </p:cNvSpPr>
          <p:nvPr/>
        </p:nvSpPr>
        <p:spPr bwMode="auto">
          <a:xfrm>
            <a:off x="1854201" y="3121026"/>
            <a:ext cx="1281113" cy="63976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1000</a:t>
            </a:r>
          </a:p>
        </p:txBody>
      </p:sp>
      <p:sp>
        <p:nvSpPr>
          <p:cNvPr id="2070" name="Rectangle 25"/>
          <p:cNvSpPr>
            <a:spLocks noChangeArrowheads="1"/>
          </p:cNvSpPr>
          <p:nvPr/>
        </p:nvSpPr>
        <p:spPr bwMode="auto">
          <a:xfrm>
            <a:off x="1854201" y="2441575"/>
            <a:ext cx="1281113" cy="6794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0</a:t>
            </a:r>
          </a:p>
        </p:txBody>
      </p:sp>
      <p:sp>
        <p:nvSpPr>
          <p:cNvPr id="2071" name="Rectangle 26"/>
          <p:cNvSpPr>
            <a:spLocks noChangeArrowheads="1"/>
          </p:cNvSpPr>
          <p:nvPr/>
        </p:nvSpPr>
        <p:spPr bwMode="auto">
          <a:xfrm>
            <a:off x="1854201" y="1128713"/>
            <a:ext cx="1281113" cy="1312862"/>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r>
            <a:br>
              <a:rPr lang="en-US" sz="2400">
                <a:latin typeface="Arial"/>
                <a:cs typeface="Arial"/>
              </a:rPr>
            </a:br>
            <a:r>
              <a:rPr lang="en-US" sz="2400">
                <a:latin typeface="Arial"/>
                <a:cs typeface="Arial"/>
              </a:rPr>
              <a:t>(bushels </a:t>
            </a:r>
            <a:br>
              <a:rPr lang="en-US" sz="2400">
                <a:latin typeface="Arial"/>
                <a:cs typeface="Arial"/>
              </a:rPr>
            </a:br>
            <a:r>
              <a:rPr lang="en-US" sz="2400">
                <a:latin typeface="Arial"/>
                <a:cs typeface="Arial"/>
              </a:rPr>
              <a:t>of wheat)</a:t>
            </a:r>
          </a:p>
        </p:txBody>
      </p:sp>
      <p:sp>
        <p:nvSpPr>
          <p:cNvPr id="2072" name="Line 27"/>
          <p:cNvSpPr>
            <a:spLocks noChangeShapeType="1"/>
          </p:cNvSpPr>
          <p:nvPr/>
        </p:nvSpPr>
        <p:spPr bwMode="auto">
          <a:xfrm>
            <a:off x="1854200" y="1128713"/>
            <a:ext cx="0" cy="1312862"/>
          </a:xfrm>
          <a:prstGeom prst="line">
            <a:avLst/>
          </a:prstGeom>
          <a:noFill/>
          <a:ln w="28575" cap="sq">
            <a:noFill/>
            <a:round/>
            <a:headEnd/>
            <a:tailEnd/>
          </a:ln>
        </p:spPr>
        <p:txBody>
          <a:bodyPr/>
          <a:lstStyle/>
          <a:p>
            <a:endParaRPr lang="en-US">
              <a:latin typeface="Arial"/>
              <a:cs typeface="Arial"/>
            </a:endParaRPr>
          </a:p>
        </p:txBody>
      </p:sp>
      <p:sp>
        <p:nvSpPr>
          <p:cNvPr id="2073" name="Line 28"/>
          <p:cNvSpPr>
            <a:spLocks noChangeShapeType="1"/>
          </p:cNvSpPr>
          <p:nvPr/>
        </p:nvSpPr>
        <p:spPr bwMode="auto">
          <a:xfrm>
            <a:off x="5526088" y="1128713"/>
            <a:ext cx="0" cy="1312862"/>
          </a:xfrm>
          <a:prstGeom prst="line">
            <a:avLst/>
          </a:prstGeom>
          <a:noFill/>
          <a:ln w="28575" cap="sq">
            <a:noFill/>
            <a:round/>
            <a:headEnd/>
            <a:tailEnd/>
          </a:ln>
        </p:spPr>
        <p:txBody>
          <a:bodyPr/>
          <a:lstStyle/>
          <a:p>
            <a:endParaRPr lang="en-US">
              <a:latin typeface="Arial"/>
              <a:cs typeface="Arial"/>
            </a:endParaRPr>
          </a:p>
        </p:txBody>
      </p:sp>
      <p:sp>
        <p:nvSpPr>
          <p:cNvPr id="2074" name="Line 29"/>
          <p:cNvSpPr>
            <a:spLocks noChangeShapeType="1"/>
          </p:cNvSpPr>
          <p:nvPr/>
        </p:nvSpPr>
        <p:spPr bwMode="auto">
          <a:xfrm>
            <a:off x="1854200" y="1128713"/>
            <a:ext cx="3671888" cy="0"/>
          </a:xfrm>
          <a:prstGeom prst="line">
            <a:avLst/>
          </a:prstGeom>
          <a:noFill/>
          <a:ln w="28575" cap="sq">
            <a:noFill/>
            <a:round/>
            <a:headEnd/>
            <a:tailEnd/>
          </a:ln>
        </p:spPr>
        <p:txBody>
          <a:bodyPr/>
          <a:lstStyle/>
          <a:p>
            <a:endParaRPr lang="en-US">
              <a:latin typeface="Arial"/>
              <a:cs typeface="Arial"/>
            </a:endParaRPr>
          </a:p>
        </p:txBody>
      </p:sp>
      <p:sp>
        <p:nvSpPr>
          <p:cNvPr id="2075" name="Line 30"/>
          <p:cNvSpPr>
            <a:spLocks noChangeShapeType="1"/>
          </p:cNvSpPr>
          <p:nvPr/>
        </p:nvSpPr>
        <p:spPr bwMode="auto">
          <a:xfrm>
            <a:off x="1854200" y="2441575"/>
            <a:ext cx="0" cy="679450"/>
          </a:xfrm>
          <a:prstGeom prst="line">
            <a:avLst/>
          </a:prstGeom>
          <a:noFill/>
          <a:ln w="28575" cap="sq">
            <a:noFill/>
            <a:round/>
            <a:headEnd/>
            <a:tailEnd/>
          </a:ln>
        </p:spPr>
        <p:txBody>
          <a:bodyPr/>
          <a:lstStyle/>
          <a:p>
            <a:endParaRPr lang="en-US">
              <a:latin typeface="Arial"/>
              <a:cs typeface="Arial"/>
            </a:endParaRPr>
          </a:p>
        </p:txBody>
      </p:sp>
      <p:sp>
        <p:nvSpPr>
          <p:cNvPr id="2076" name="Line 31"/>
          <p:cNvSpPr>
            <a:spLocks noChangeShapeType="1"/>
          </p:cNvSpPr>
          <p:nvPr/>
        </p:nvSpPr>
        <p:spPr bwMode="auto">
          <a:xfrm>
            <a:off x="5526088" y="2441575"/>
            <a:ext cx="0" cy="679450"/>
          </a:xfrm>
          <a:prstGeom prst="line">
            <a:avLst/>
          </a:prstGeom>
          <a:noFill/>
          <a:ln w="28575" cap="sq">
            <a:noFill/>
            <a:round/>
            <a:headEnd/>
            <a:tailEnd/>
          </a:ln>
        </p:spPr>
        <p:txBody>
          <a:bodyPr/>
          <a:lstStyle/>
          <a:p>
            <a:endParaRPr lang="en-US">
              <a:latin typeface="Arial"/>
              <a:cs typeface="Arial"/>
            </a:endParaRPr>
          </a:p>
        </p:txBody>
      </p:sp>
      <p:sp>
        <p:nvSpPr>
          <p:cNvPr id="2077" name="Line 32"/>
          <p:cNvSpPr>
            <a:spLocks noChangeShapeType="1"/>
          </p:cNvSpPr>
          <p:nvPr/>
        </p:nvSpPr>
        <p:spPr bwMode="auto">
          <a:xfrm>
            <a:off x="1854200" y="3121026"/>
            <a:ext cx="0" cy="639763"/>
          </a:xfrm>
          <a:prstGeom prst="line">
            <a:avLst/>
          </a:prstGeom>
          <a:noFill/>
          <a:ln w="28575" cap="sq">
            <a:noFill/>
            <a:round/>
            <a:headEnd/>
            <a:tailEnd/>
          </a:ln>
        </p:spPr>
        <p:txBody>
          <a:bodyPr/>
          <a:lstStyle/>
          <a:p>
            <a:endParaRPr lang="en-US">
              <a:latin typeface="Arial"/>
              <a:cs typeface="Arial"/>
            </a:endParaRPr>
          </a:p>
        </p:txBody>
      </p:sp>
      <p:sp>
        <p:nvSpPr>
          <p:cNvPr id="2078" name="Line 33"/>
          <p:cNvSpPr>
            <a:spLocks noChangeShapeType="1"/>
          </p:cNvSpPr>
          <p:nvPr/>
        </p:nvSpPr>
        <p:spPr bwMode="auto">
          <a:xfrm>
            <a:off x="5526088" y="3121026"/>
            <a:ext cx="0" cy="639763"/>
          </a:xfrm>
          <a:prstGeom prst="line">
            <a:avLst/>
          </a:prstGeom>
          <a:noFill/>
          <a:ln w="28575" cap="sq">
            <a:noFill/>
            <a:round/>
            <a:headEnd/>
            <a:tailEnd/>
          </a:ln>
        </p:spPr>
        <p:txBody>
          <a:bodyPr/>
          <a:lstStyle/>
          <a:p>
            <a:endParaRPr lang="en-US">
              <a:latin typeface="Arial"/>
              <a:cs typeface="Arial"/>
            </a:endParaRPr>
          </a:p>
        </p:txBody>
      </p:sp>
      <p:sp>
        <p:nvSpPr>
          <p:cNvPr id="2079" name="Line 34"/>
          <p:cNvSpPr>
            <a:spLocks noChangeShapeType="1"/>
          </p:cNvSpPr>
          <p:nvPr/>
        </p:nvSpPr>
        <p:spPr bwMode="auto">
          <a:xfrm>
            <a:off x="1854200" y="3760788"/>
            <a:ext cx="0" cy="654050"/>
          </a:xfrm>
          <a:prstGeom prst="line">
            <a:avLst/>
          </a:prstGeom>
          <a:noFill/>
          <a:ln w="28575" cap="sq">
            <a:noFill/>
            <a:round/>
            <a:headEnd/>
            <a:tailEnd/>
          </a:ln>
        </p:spPr>
        <p:txBody>
          <a:bodyPr/>
          <a:lstStyle/>
          <a:p>
            <a:endParaRPr lang="en-US">
              <a:latin typeface="Arial"/>
              <a:cs typeface="Arial"/>
            </a:endParaRPr>
          </a:p>
        </p:txBody>
      </p:sp>
      <p:sp>
        <p:nvSpPr>
          <p:cNvPr id="2080" name="Line 35"/>
          <p:cNvSpPr>
            <a:spLocks noChangeShapeType="1"/>
          </p:cNvSpPr>
          <p:nvPr/>
        </p:nvSpPr>
        <p:spPr bwMode="auto">
          <a:xfrm>
            <a:off x="5526088" y="3760788"/>
            <a:ext cx="0" cy="654050"/>
          </a:xfrm>
          <a:prstGeom prst="line">
            <a:avLst/>
          </a:prstGeom>
          <a:noFill/>
          <a:ln w="28575" cap="sq">
            <a:noFill/>
            <a:round/>
            <a:headEnd/>
            <a:tailEnd/>
          </a:ln>
        </p:spPr>
        <p:txBody>
          <a:bodyPr/>
          <a:lstStyle/>
          <a:p>
            <a:endParaRPr lang="en-US">
              <a:latin typeface="Arial"/>
              <a:cs typeface="Arial"/>
            </a:endParaRPr>
          </a:p>
        </p:txBody>
      </p:sp>
      <p:sp>
        <p:nvSpPr>
          <p:cNvPr id="2081" name="Line 36"/>
          <p:cNvSpPr>
            <a:spLocks noChangeShapeType="1"/>
          </p:cNvSpPr>
          <p:nvPr/>
        </p:nvSpPr>
        <p:spPr bwMode="auto">
          <a:xfrm>
            <a:off x="1854200" y="4414838"/>
            <a:ext cx="0" cy="639762"/>
          </a:xfrm>
          <a:prstGeom prst="line">
            <a:avLst/>
          </a:prstGeom>
          <a:noFill/>
          <a:ln w="28575" cap="sq">
            <a:noFill/>
            <a:round/>
            <a:headEnd/>
            <a:tailEnd/>
          </a:ln>
        </p:spPr>
        <p:txBody>
          <a:bodyPr/>
          <a:lstStyle/>
          <a:p>
            <a:endParaRPr lang="en-US">
              <a:latin typeface="Arial"/>
              <a:cs typeface="Arial"/>
            </a:endParaRPr>
          </a:p>
        </p:txBody>
      </p:sp>
      <p:sp>
        <p:nvSpPr>
          <p:cNvPr id="2082" name="Line 37"/>
          <p:cNvSpPr>
            <a:spLocks noChangeShapeType="1"/>
          </p:cNvSpPr>
          <p:nvPr/>
        </p:nvSpPr>
        <p:spPr bwMode="auto">
          <a:xfrm>
            <a:off x="5526088" y="4414838"/>
            <a:ext cx="0" cy="639762"/>
          </a:xfrm>
          <a:prstGeom prst="line">
            <a:avLst/>
          </a:prstGeom>
          <a:noFill/>
          <a:ln w="28575" cap="sq">
            <a:noFill/>
            <a:round/>
            <a:headEnd/>
            <a:tailEnd/>
          </a:ln>
        </p:spPr>
        <p:txBody>
          <a:bodyPr/>
          <a:lstStyle/>
          <a:p>
            <a:endParaRPr lang="en-US">
              <a:latin typeface="Arial"/>
              <a:cs typeface="Arial"/>
            </a:endParaRPr>
          </a:p>
        </p:txBody>
      </p:sp>
      <p:sp>
        <p:nvSpPr>
          <p:cNvPr id="2083" name="Line 38"/>
          <p:cNvSpPr>
            <a:spLocks noChangeShapeType="1"/>
          </p:cNvSpPr>
          <p:nvPr/>
        </p:nvSpPr>
        <p:spPr bwMode="auto">
          <a:xfrm>
            <a:off x="1854200" y="5054601"/>
            <a:ext cx="0" cy="581025"/>
          </a:xfrm>
          <a:prstGeom prst="line">
            <a:avLst/>
          </a:prstGeom>
          <a:noFill/>
          <a:ln w="28575" cap="sq">
            <a:noFill/>
            <a:round/>
            <a:headEnd/>
            <a:tailEnd/>
          </a:ln>
        </p:spPr>
        <p:txBody>
          <a:bodyPr/>
          <a:lstStyle/>
          <a:p>
            <a:endParaRPr lang="en-US">
              <a:latin typeface="Arial"/>
              <a:cs typeface="Arial"/>
            </a:endParaRPr>
          </a:p>
        </p:txBody>
      </p:sp>
      <p:sp>
        <p:nvSpPr>
          <p:cNvPr id="2084" name="Line 39"/>
          <p:cNvSpPr>
            <a:spLocks noChangeShapeType="1"/>
          </p:cNvSpPr>
          <p:nvPr/>
        </p:nvSpPr>
        <p:spPr bwMode="auto">
          <a:xfrm>
            <a:off x="5526088" y="5054601"/>
            <a:ext cx="0" cy="581025"/>
          </a:xfrm>
          <a:prstGeom prst="line">
            <a:avLst/>
          </a:prstGeom>
          <a:noFill/>
          <a:ln w="28575" cap="sq">
            <a:noFill/>
            <a:round/>
            <a:headEnd/>
            <a:tailEnd/>
          </a:ln>
        </p:spPr>
        <p:txBody>
          <a:bodyPr/>
          <a:lstStyle/>
          <a:p>
            <a:endParaRPr lang="en-US">
              <a:latin typeface="Arial"/>
              <a:cs typeface="Arial"/>
            </a:endParaRPr>
          </a:p>
        </p:txBody>
      </p:sp>
      <p:sp>
        <p:nvSpPr>
          <p:cNvPr id="2085" name="Line 40"/>
          <p:cNvSpPr>
            <a:spLocks noChangeShapeType="1"/>
          </p:cNvSpPr>
          <p:nvPr/>
        </p:nvSpPr>
        <p:spPr bwMode="auto">
          <a:xfrm>
            <a:off x="1854200" y="5635626"/>
            <a:ext cx="0" cy="581025"/>
          </a:xfrm>
          <a:prstGeom prst="line">
            <a:avLst/>
          </a:prstGeom>
          <a:noFill/>
          <a:ln w="28575" cap="sq">
            <a:noFill/>
            <a:round/>
            <a:headEnd/>
            <a:tailEnd/>
          </a:ln>
        </p:spPr>
        <p:txBody>
          <a:bodyPr/>
          <a:lstStyle/>
          <a:p>
            <a:endParaRPr lang="en-US">
              <a:latin typeface="Arial"/>
              <a:cs typeface="Arial"/>
            </a:endParaRPr>
          </a:p>
        </p:txBody>
      </p:sp>
      <p:sp>
        <p:nvSpPr>
          <p:cNvPr id="2086" name="Line 41"/>
          <p:cNvSpPr>
            <a:spLocks noChangeShapeType="1"/>
          </p:cNvSpPr>
          <p:nvPr/>
        </p:nvSpPr>
        <p:spPr bwMode="auto">
          <a:xfrm>
            <a:off x="5526088" y="5635626"/>
            <a:ext cx="0" cy="581025"/>
          </a:xfrm>
          <a:prstGeom prst="line">
            <a:avLst/>
          </a:prstGeom>
          <a:noFill/>
          <a:ln w="28575" cap="sq">
            <a:noFill/>
            <a:round/>
            <a:headEnd/>
            <a:tailEnd/>
          </a:ln>
        </p:spPr>
        <p:txBody>
          <a:bodyPr/>
          <a:lstStyle/>
          <a:p>
            <a:endParaRPr lang="en-US">
              <a:latin typeface="Arial"/>
              <a:cs typeface="Arial"/>
            </a:endParaRPr>
          </a:p>
        </p:txBody>
      </p:sp>
      <p:sp>
        <p:nvSpPr>
          <p:cNvPr id="2087" name="Line 42"/>
          <p:cNvSpPr>
            <a:spLocks noChangeShapeType="1"/>
          </p:cNvSpPr>
          <p:nvPr/>
        </p:nvSpPr>
        <p:spPr bwMode="auto">
          <a:xfrm>
            <a:off x="1854200" y="6216650"/>
            <a:ext cx="3671888" cy="0"/>
          </a:xfrm>
          <a:prstGeom prst="line">
            <a:avLst/>
          </a:prstGeom>
          <a:noFill/>
          <a:ln w="28575" cap="sq">
            <a:noFill/>
            <a:round/>
            <a:headEnd/>
            <a:tailEnd/>
          </a:ln>
        </p:spPr>
        <p:txBody>
          <a:bodyPr/>
          <a:lstStyle/>
          <a:p>
            <a:endParaRPr lang="en-US">
              <a:latin typeface="Arial"/>
              <a:cs typeface="Arial"/>
            </a:endParaRPr>
          </a:p>
        </p:txBody>
      </p:sp>
      <p:sp>
        <p:nvSpPr>
          <p:cNvPr id="2088" name="Line 43"/>
          <p:cNvSpPr>
            <a:spLocks noChangeShapeType="1"/>
          </p:cNvSpPr>
          <p:nvPr/>
        </p:nvSpPr>
        <p:spPr bwMode="auto">
          <a:xfrm>
            <a:off x="1854200" y="2441575"/>
            <a:ext cx="3671888" cy="0"/>
          </a:xfrm>
          <a:prstGeom prst="line">
            <a:avLst/>
          </a:prstGeom>
          <a:noFill/>
          <a:ln w="12700">
            <a:solidFill>
              <a:schemeClr val="tx1"/>
            </a:solidFill>
            <a:round/>
            <a:headEnd/>
            <a:tailEnd/>
          </a:ln>
        </p:spPr>
        <p:txBody>
          <a:bodyPr/>
          <a:lstStyle/>
          <a:p>
            <a:endParaRPr lang="en-US">
              <a:latin typeface="Arial"/>
              <a:cs typeface="Arial"/>
            </a:endParaRPr>
          </a:p>
        </p:txBody>
      </p:sp>
      <p:graphicFrame>
        <p:nvGraphicFramePr>
          <p:cNvPr id="83971" name="Object 3"/>
          <p:cNvGraphicFramePr>
            <a:graphicFrameLocks noChangeAspect="1"/>
          </p:cNvGraphicFramePr>
          <p:nvPr>
            <p:extLst/>
          </p:nvPr>
        </p:nvGraphicFramePr>
        <p:xfrm>
          <a:off x="5537200" y="903289"/>
          <a:ext cx="4916488" cy="5438775"/>
        </p:xfrm>
        <a:graphic>
          <a:graphicData uri="http://schemas.openxmlformats.org/presentationml/2006/ole">
            <mc:AlternateContent xmlns:mc="http://schemas.openxmlformats.org/markup-compatibility/2006">
              <mc:Choice xmlns:v="urn:schemas-microsoft-com:vml" Requires="v">
                <p:oleObj spid="_x0000_s31752" name="Worksheet" r:id="rId4" imgW="4381381" imgH="4848106" progId="Excel.Sheet.8">
                  <p:embed/>
                </p:oleObj>
              </mc:Choice>
              <mc:Fallback>
                <p:oleObj name="Worksheet" r:id="rId4" imgW="4381381" imgH="4848106" progId="Excel.Sheet.8">
                  <p:embed/>
                  <p:pic>
                    <p:nvPicPr>
                      <p:cNvPr id="83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200" y="903289"/>
                        <a:ext cx="4916488"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086576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971"/>
                                        </p:tgtEl>
                                        <p:attrNameLst>
                                          <p:attrName>style.visibility</p:attrName>
                                        </p:attrNameLst>
                                      </p:cBhvr>
                                      <p:to>
                                        <p:strVal val="visible"/>
                                      </p:to>
                                    </p:set>
                                    <p:animEffect transition="in" filter="fade">
                                      <p:cBhvr>
                                        <p:cTn id="12"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OleChart spid="8397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609600" y="292100"/>
            <a:ext cx="10972800" cy="1143508"/>
          </a:xfrm>
        </p:spPr>
        <p:txBody>
          <a:bodyPr/>
          <a:lstStyle/>
          <a:p>
            <a:pPr eaLnBrk="1" hangingPunct="1"/>
            <a:r>
              <a:rPr lang="en-US" dirty="0" smtClean="0"/>
              <a:t>Why is MC Important?</a:t>
            </a:r>
          </a:p>
        </p:txBody>
      </p:sp>
      <p:sp>
        <p:nvSpPr>
          <p:cNvPr id="109571" name="Rectangle 3"/>
          <p:cNvSpPr>
            <a:spLocks noGrp="1" noChangeArrowheads="1"/>
          </p:cNvSpPr>
          <p:nvPr>
            <p:ph idx="1"/>
          </p:nvPr>
        </p:nvSpPr>
        <p:spPr>
          <a:xfrm>
            <a:off x="609600" y="2276856"/>
            <a:ext cx="10972800" cy="3742944"/>
          </a:xfrm>
        </p:spPr>
        <p:txBody>
          <a:bodyPr/>
          <a:lstStyle/>
          <a:p>
            <a:pPr eaLnBrk="1" hangingPunct="1"/>
            <a:r>
              <a:rPr lang="en-US" sz="2700" dirty="0" smtClean="0"/>
              <a:t>We assume the farmer </a:t>
            </a:r>
            <a:r>
              <a:rPr lang="en-US" sz="2700" dirty="0"/>
              <a:t>is rational &amp;</a:t>
            </a:r>
            <a:r>
              <a:rPr lang="en-US" sz="2700" dirty="0" smtClean="0"/>
              <a:t> </a:t>
            </a:r>
            <a:r>
              <a:rPr lang="en-US" sz="2700" dirty="0"/>
              <a:t>wants to </a:t>
            </a:r>
            <a:r>
              <a:rPr lang="en-US" sz="2700" dirty="0" smtClean="0"/>
              <a:t>maximize </a:t>
            </a:r>
            <a:r>
              <a:rPr lang="en-US" sz="2700" dirty="0"/>
              <a:t>profit.  </a:t>
            </a:r>
            <a:endParaRPr lang="en-US" sz="2700" dirty="0" smtClean="0"/>
          </a:p>
          <a:p>
            <a:pPr eaLnBrk="1" hangingPunct="1"/>
            <a:r>
              <a:rPr lang="en-US" sz="2700" dirty="0" smtClean="0"/>
              <a:t>To </a:t>
            </a:r>
            <a:r>
              <a:rPr lang="en-US" sz="2700" dirty="0"/>
              <a:t>increase profit, should he produce more or less wheat?  </a:t>
            </a:r>
          </a:p>
          <a:p>
            <a:pPr eaLnBrk="1" hangingPunct="1"/>
            <a:r>
              <a:rPr lang="en-US" sz="2700" dirty="0" smtClean="0"/>
              <a:t>If </a:t>
            </a:r>
            <a:r>
              <a:rPr lang="en-US" sz="2700" dirty="0"/>
              <a:t>the </a:t>
            </a:r>
            <a:r>
              <a:rPr lang="en-US" sz="2700" dirty="0" smtClean="0"/>
              <a:t>(marginal) cost </a:t>
            </a:r>
            <a:r>
              <a:rPr lang="en-US" sz="2700" dirty="0"/>
              <a:t>of additional </a:t>
            </a:r>
            <a:r>
              <a:rPr lang="en-US" sz="2700" dirty="0" smtClean="0"/>
              <a:t>wheat </a:t>
            </a:r>
            <a:r>
              <a:rPr lang="en-US" sz="2700" dirty="0"/>
              <a:t>(</a:t>
            </a:r>
            <a:r>
              <a:rPr lang="en-US" sz="2700" i="1" dirty="0"/>
              <a:t>MC</a:t>
            </a:r>
            <a:r>
              <a:rPr lang="en-US" sz="2700" dirty="0"/>
              <a:t>) is less than </a:t>
            </a:r>
            <a:br>
              <a:rPr lang="en-US" sz="2700" dirty="0"/>
            </a:br>
            <a:r>
              <a:rPr lang="en-US" sz="2700" dirty="0"/>
              <a:t>the </a:t>
            </a:r>
            <a:r>
              <a:rPr lang="en-US" sz="2700" dirty="0" smtClean="0"/>
              <a:t>extra revenue </a:t>
            </a:r>
            <a:r>
              <a:rPr lang="en-US" sz="2700" dirty="0"/>
              <a:t>he would get from selling it, </a:t>
            </a:r>
            <a:r>
              <a:rPr lang="en-US" sz="2700" dirty="0" smtClean="0"/>
              <a:t>then the farmer’s </a:t>
            </a:r>
            <a:r>
              <a:rPr lang="en-US" sz="2700" dirty="0"/>
              <a:t>profits </a:t>
            </a:r>
            <a:r>
              <a:rPr lang="en-US" sz="2700" dirty="0" smtClean="0"/>
              <a:t>will rise </a:t>
            </a:r>
            <a:r>
              <a:rPr lang="en-US" sz="2700" dirty="0"/>
              <a:t>if he produces more. </a:t>
            </a:r>
          </a:p>
        </p:txBody>
      </p:sp>
    </p:spTree>
    <p:extLst>
      <p:ext uri="{BB962C8B-B14F-4D97-AF65-F5344CB8AC3E}">
        <p14:creationId xmlns:p14="http://schemas.microsoft.com/office/powerpoint/2010/main" val="211562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wipe(left)">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wipe(left)">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wipe(left)">
                                      <p:cBhvr>
                                        <p:cTn id="17" dur="500"/>
                                        <p:tgtEl>
                                          <p:spTgt spid="109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bldLvl="5"/>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sz="3600"/>
              <a:t>Fixed and Variable Costs</a:t>
            </a:r>
          </a:p>
        </p:txBody>
      </p:sp>
      <p:sp>
        <p:nvSpPr>
          <p:cNvPr id="31749" name="Rectangle 3"/>
          <p:cNvSpPr>
            <a:spLocks noGrp="1" noChangeArrowheads="1"/>
          </p:cNvSpPr>
          <p:nvPr>
            <p:ph idx="1"/>
          </p:nvPr>
        </p:nvSpPr>
        <p:spPr/>
        <p:txBody>
          <a:bodyPr/>
          <a:lstStyle/>
          <a:p>
            <a:pPr eaLnBrk="1" hangingPunct="1"/>
            <a:r>
              <a:rPr lang="en-US" sz="2700" b="1" dirty="0">
                <a:solidFill>
                  <a:srgbClr val="CC0000"/>
                </a:solidFill>
              </a:rPr>
              <a:t>Fixed costs</a:t>
            </a:r>
            <a:r>
              <a:rPr lang="en-US" sz="2700" b="1" dirty="0"/>
              <a:t> </a:t>
            </a:r>
            <a:r>
              <a:rPr lang="en-US" sz="2700" b="1" dirty="0">
                <a:solidFill>
                  <a:srgbClr val="CC0000"/>
                </a:solidFill>
              </a:rPr>
              <a:t>(</a:t>
            </a:r>
            <a:r>
              <a:rPr lang="en-US" sz="2700" b="1" i="1" dirty="0">
                <a:solidFill>
                  <a:srgbClr val="CC0000"/>
                </a:solidFill>
              </a:rPr>
              <a:t>FC</a:t>
            </a:r>
            <a:r>
              <a:rPr lang="en-US" sz="2700" b="1" dirty="0">
                <a:solidFill>
                  <a:srgbClr val="CC0000"/>
                </a:solidFill>
              </a:rPr>
              <a:t>)</a:t>
            </a:r>
            <a:r>
              <a:rPr lang="en-US" sz="2700" dirty="0"/>
              <a:t> do not vary with the quantity of output produced.  </a:t>
            </a:r>
          </a:p>
          <a:p>
            <a:pPr lvl="1" eaLnBrk="1" hangingPunct="1">
              <a:lnSpc>
                <a:spcPct val="105000"/>
              </a:lnSpc>
            </a:pPr>
            <a:r>
              <a:rPr lang="en-US" dirty="0" smtClean="0"/>
              <a:t>For example: cost of equipment, loan payments, rent</a:t>
            </a:r>
          </a:p>
          <a:p>
            <a:pPr eaLnBrk="1" hangingPunct="1"/>
            <a:r>
              <a:rPr lang="en-US" sz="2700" b="1" dirty="0">
                <a:solidFill>
                  <a:srgbClr val="CC0000"/>
                </a:solidFill>
              </a:rPr>
              <a:t>Variable costs (</a:t>
            </a:r>
            <a:r>
              <a:rPr lang="en-US" sz="2700" b="1" i="1" dirty="0">
                <a:solidFill>
                  <a:srgbClr val="CC0000"/>
                </a:solidFill>
              </a:rPr>
              <a:t>VC</a:t>
            </a:r>
            <a:r>
              <a:rPr lang="en-US" sz="2700" b="1" dirty="0">
                <a:solidFill>
                  <a:srgbClr val="CC0000"/>
                </a:solidFill>
              </a:rPr>
              <a:t>)</a:t>
            </a:r>
            <a:r>
              <a:rPr lang="en-US" sz="2700" dirty="0"/>
              <a:t> vary with the quantity produced.  </a:t>
            </a:r>
          </a:p>
          <a:p>
            <a:pPr lvl="1" eaLnBrk="1" hangingPunct="1">
              <a:lnSpc>
                <a:spcPct val="105000"/>
              </a:lnSpc>
            </a:pPr>
            <a:r>
              <a:rPr lang="en-US" dirty="0" smtClean="0"/>
              <a:t>For example: cost of materials, electricity, labour </a:t>
            </a:r>
          </a:p>
          <a:p>
            <a:pPr lvl="1" eaLnBrk="1" hangingPunct="1">
              <a:lnSpc>
                <a:spcPct val="105000"/>
              </a:lnSpc>
            </a:pPr>
            <a:endParaRPr lang="en-US" dirty="0" smtClean="0"/>
          </a:p>
          <a:p>
            <a:pPr eaLnBrk="1" hangingPunct="1"/>
            <a:r>
              <a:rPr lang="en-US" sz="2700" b="1" dirty="0">
                <a:solidFill>
                  <a:srgbClr val="CC0000"/>
                </a:solidFill>
              </a:rPr>
              <a:t>Total cost (</a:t>
            </a:r>
            <a:r>
              <a:rPr lang="en-US" sz="2700" b="1" i="1" dirty="0">
                <a:solidFill>
                  <a:srgbClr val="CC0000"/>
                </a:solidFill>
              </a:rPr>
              <a:t>TC</a:t>
            </a:r>
            <a:r>
              <a:rPr lang="en-US" sz="2700" b="1" dirty="0">
                <a:solidFill>
                  <a:srgbClr val="CC0000"/>
                </a:solidFill>
              </a:rPr>
              <a:t>)</a:t>
            </a:r>
            <a:r>
              <a:rPr lang="en-US" sz="2700" dirty="0"/>
              <a:t>  =  </a:t>
            </a:r>
            <a:r>
              <a:rPr lang="en-US" sz="2700" i="1" dirty="0"/>
              <a:t>FC</a:t>
            </a:r>
            <a:r>
              <a:rPr lang="en-US" sz="2700" dirty="0"/>
              <a:t>  +  </a:t>
            </a:r>
            <a:r>
              <a:rPr lang="en-US" sz="2700" i="1" dirty="0"/>
              <a:t>VC</a:t>
            </a:r>
          </a:p>
        </p:txBody>
      </p:sp>
      <p:sp>
        <p:nvSpPr>
          <p:cNvPr id="3175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37568575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left)">
                                      <p:cBhvr>
                                        <p:cTn id="7" dur="500"/>
                                        <p:tgtEl>
                                          <p:spTgt spid="31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9">
                                            <p:txEl>
                                              <p:pRg st="1" end="1"/>
                                            </p:txEl>
                                          </p:spTgt>
                                        </p:tgtEl>
                                        <p:attrNameLst>
                                          <p:attrName>style.visibility</p:attrName>
                                        </p:attrNameLst>
                                      </p:cBhvr>
                                      <p:to>
                                        <p:strVal val="visible"/>
                                      </p:to>
                                    </p:set>
                                    <p:animEffect transition="in" filter="wipe(left)">
                                      <p:cBhvr>
                                        <p:cTn id="12" dur="500"/>
                                        <p:tgtEl>
                                          <p:spTgt spid="317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9">
                                            <p:txEl>
                                              <p:pRg st="2" end="2"/>
                                            </p:txEl>
                                          </p:spTgt>
                                        </p:tgtEl>
                                        <p:attrNameLst>
                                          <p:attrName>style.visibility</p:attrName>
                                        </p:attrNameLst>
                                      </p:cBhvr>
                                      <p:to>
                                        <p:strVal val="visible"/>
                                      </p:to>
                                    </p:set>
                                    <p:animEffect transition="in" filter="wipe(left)">
                                      <p:cBhvr>
                                        <p:cTn id="17" dur="500"/>
                                        <p:tgtEl>
                                          <p:spTgt spid="317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9">
                                            <p:txEl>
                                              <p:pRg st="3" end="3"/>
                                            </p:txEl>
                                          </p:spTgt>
                                        </p:tgtEl>
                                        <p:attrNameLst>
                                          <p:attrName>style.visibility</p:attrName>
                                        </p:attrNameLst>
                                      </p:cBhvr>
                                      <p:to>
                                        <p:strVal val="visible"/>
                                      </p:to>
                                    </p:set>
                                    <p:animEffect transition="in" filter="wipe(left)">
                                      <p:cBhvr>
                                        <p:cTn id="22" dur="500"/>
                                        <p:tgtEl>
                                          <p:spTgt spid="317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9">
                                            <p:txEl>
                                              <p:pRg st="5" end="5"/>
                                            </p:txEl>
                                          </p:spTgt>
                                        </p:tgtEl>
                                        <p:attrNameLst>
                                          <p:attrName>style.visibility</p:attrName>
                                        </p:attrNameLst>
                                      </p:cBhvr>
                                      <p:to>
                                        <p:strVal val="visible"/>
                                      </p:to>
                                    </p:set>
                                    <p:animEffect transition="in" filter="wipe(left)">
                                      <p:cBhvr>
                                        <p:cTn id="27" dur="500"/>
                                        <p:tgtEl>
                                          <p:spTgt spid="317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uild="p" bldLvl="4"/>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ChangeArrowheads="1"/>
          </p:cNvSpPr>
          <p:nvPr/>
        </p:nvSpPr>
        <p:spPr bwMode="auto">
          <a:xfrm>
            <a:off x="5341939" y="454026"/>
            <a:ext cx="5030787" cy="5940425"/>
          </a:xfrm>
          <a:prstGeom prst="rect">
            <a:avLst/>
          </a:prstGeom>
          <a:solidFill>
            <a:srgbClr val="CCFFCC"/>
          </a:solidFill>
          <a:ln w="0">
            <a:solidFill>
              <a:srgbClr val="000000"/>
            </a:solidFill>
            <a:miter lim="800000"/>
            <a:headEnd/>
            <a:tailEnd/>
          </a:ln>
        </p:spPr>
        <p:txBody>
          <a:bodyPr/>
          <a:lstStyle/>
          <a:p>
            <a:endParaRPr lang="en-US">
              <a:latin typeface="Arial"/>
              <a:cs typeface="Arial"/>
            </a:endParaRPr>
          </a:p>
        </p:txBody>
      </p:sp>
      <p:sp>
        <p:nvSpPr>
          <p:cNvPr id="33797" name="AutoShape 3"/>
          <p:cNvSpPr>
            <a:spLocks noChangeAspect="1" noChangeArrowheads="1" noTextEdit="1"/>
          </p:cNvSpPr>
          <p:nvPr/>
        </p:nvSpPr>
        <p:spPr bwMode="auto">
          <a:xfrm>
            <a:off x="5287963" y="400051"/>
            <a:ext cx="5148262" cy="6048375"/>
          </a:xfrm>
          <a:prstGeom prst="rect">
            <a:avLst/>
          </a:prstGeom>
          <a:noFill/>
          <a:ln w="9525">
            <a:noFill/>
            <a:miter lim="800000"/>
            <a:headEnd/>
            <a:tailEnd/>
          </a:ln>
        </p:spPr>
        <p:txBody>
          <a:bodyPr/>
          <a:lstStyle/>
          <a:p>
            <a:endParaRPr lang="en-US">
              <a:latin typeface="Arial"/>
              <a:cs typeface="Arial"/>
            </a:endParaRPr>
          </a:p>
        </p:txBody>
      </p:sp>
      <p:sp>
        <p:nvSpPr>
          <p:cNvPr id="33798" name="Rectangle 4"/>
          <p:cNvSpPr>
            <a:spLocks noChangeArrowheads="1"/>
          </p:cNvSpPr>
          <p:nvPr/>
        </p:nvSpPr>
        <p:spPr bwMode="auto">
          <a:xfrm>
            <a:off x="6704014" y="785814"/>
            <a:ext cx="3463925" cy="4548187"/>
          </a:xfrm>
          <a:prstGeom prst="rect">
            <a:avLst/>
          </a:prstGeom>
          <a:solidFill>
            <a:srgbClr val="FFFFFF"/>
          </a:solidFill>
          <a:ln w="9525">
            <a:noFill/>
            <a:miter lim="800000"/>
            <a:headEnd/>
            <a:tailEnd/>
          </a:ln>
        </p:spPr>
        <p:txBody>
          <a:bodyPr/>
          <a:lstStyle/>
          <a:p>
            <a:endParaRPr lang="en-US">
              <a:latin typeface="Arial"/>
              <a:cs typeface="Arial"/>
            </a:endParaRPr>
          </a:p>
        </p:txBody>
      </p:sp>
      <p:grpSp>
        <p:nvGrpSpPr>
          <p:cNvPr id="2" name="Group 5"/>
          <p:cNvGrpSpPr>
            <a:grpSpLocks/>
          </p:cNvGrpSpPr>
          <p:nvPr/>
        </p:nvGrpSpPr>
        <p:grpSpPr bwMode="auto">
          <a:xfrm>
            <a:off x="6650038" y="668338"/>
            <a:ext cx="3560762" cy="4140200"/>
            <a:chOff x="3229" y="421"/>
            <a:chExt cx="2243" cy="2608"/>
          </a:xfrm>
        </p:grpSpPr>
        <p:sp>
          <p:nvSpPr>
            <p:cNvPr id="33926" name="Freeform 6"/>
            <p:cNvSpPr>
              <a:spLocks/>
            </p:cNvSpPr>
            <p:nvPr/>
          </p:nvSpPr>
          <p:spPr bwMode="auto">
            <a:xfrm>
              <a:off x="3263" y="421"/>
              <a:ext cx="2209" cy="2581"/>
            </a:xfrm>
            <a:custGeom>
              <a:avLst/>
              <a:gdLst>
                <a:gd name="T0" fmla="*/ 0 w 327"/>
                <a:gd name="T1" fmla="*/ 5378905 h 382"/>
                <a:gd name="T2" fmla="*/ 576779 w 327"/>
                <a:gd name="T3" fmla="*/ 4857983 h 382"/>
                <a:gd name="T4" fmla="*/ 1153605 w 327"/>
                <a:gd name="T5" fmla="*/ 4478583 h 382"/>
                <a:gd name="T6" fmla="*/ 1730701 w 327"/>
                <a:gd name="T7" fmla="*/ 4182491 h 382"/>
                <a:gd name="T8" fmla="*/ 2307479 w 327"/>
                <a:gd name="T9" fmla="*/ 3815732 h 382"/>
                <a:gd name="T10" fmla="*/ 2869788 w 327"/>
                <a:gd name="T11" fmla="*/ 3294761 h 382"/>
                <a:gd name="T12" fmla="*/ 3446566 w 327"/>
                <a:gd name="T13" fmla="*/ 2548643 h 382"/>
                <a:gd name="T14" fmla="*/ 4023346 w 327"/>
                <a:gd name="T15" fmla="*/ 1492237 h 382"/>
                <a:gd name="T16" fmla="*/ 4600442 w 327"/>
                <a:gd name="T17" fmla="*/ 0 h 3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
                <a:gd name="T28" fmla="*/ 0 h 382"/>
                <a:gd name="T29" fmla="*/ 327 w 327"/>
                <a:gd name="T30" fmla="*/ 382 h 3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 h="382">
                  <a:moveTo>
                    <a:pt x="0" y="382"/>
                  </a:moveTo>
                  <a:lnTo>
                    <a:pt x="41" y="345"/>
                  </a:lnTo>
                  <a:lnTo>
                    <a:pt x="82" y="318"/>
                  </a:lnTo>
                  <a:lnTo>
                    <a:pt x="123" y="297"/>
                  </a:lnTo>
                  <a:lnTo>
                    <a:pt x="164" y="271"/>
                  </a:lnTo>
                  <a:lnTo>
                    <a:pt x="204" y="234"/>
                  </a:lnTo>
                  <a:lnTo>
                    <a:pt x="245" y="181"/>
                  </a:lnTo>
                  <a:lnTo>
                    <a:pt x="286" y="106"/>
                  </a:lnTo>
                  <a:lnTo>
                    <a:pt x="327" y="0"/>
                  </a:lnTo>
                </a:path>
              </a:pathLst>
            </a:custGeom>
            <a:noFill/>
            <a:ln w="22225">
              <a:solidFill>
                <a:srgbClr val="008000"/>
              </a:solidFill>
              <a:round/>
              <a:headEnd/>
              <a:tailEnd/>
            </a:ln>
          </p:spPr>
          <p:txBody>
            <a:bodyPr/>
            <a:lstStyle/>
            <a:p>
              <a:endParaRPr lang="en-US">
                <a:latin typeface="Arial"/>
                <a:cs typeface="Arial"/>
              </a:endParaRPr>
            </a:p>
          </p:txBody>
        </p:sp>
        <p:sp>
          <p:nvSpPr>
            <p:cNvPr id="33927" name="Oval 7"/>
            <p:cNvSpPr>
              <a:spLocks noChangeArrowheads="1"/>
            </p:cNvSpPr>
            <p:nvPr/>
          </p:nvSpPr>
          <p:spPr bwMode="auto">
            <a:xfrm>
              <a:off x="3229" y="2968"/>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28" name="Oval 8"/>
            <p:cNvSpPr>
              <a:spLocks noChangeArrowheads="1"/>
            </p:cNvSpPr>
            <p:nvPr/>
          </p:nvSpPr>
          <p:spPr bwMode="auto">
            <a:xfrm>
              <a:off x="3506" y="2718"/>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29" name="Oval 9"/>
            <p:cNvSpPr>
              <a:spLocks noChangeArrowheads="1"/>
            </p:cNvSpPr>
            <p:nvPr/>
          </p:nvSpPr>
          <p:spPr bwMode="auto">
            <a:xfrm>
              <a:off x="3783" y="2535"/>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30" name="Oval 10"/>
            <p:cNvSpPr>
              <a:spLocks noChangeArrowheads="1"/>
            </p:cNvSpPr>
            <p:nvPr/>
          </p:nvSpPr>
          <p:spPr bwMode="auto">
            <a:xfrm>
              <a:off x="4060" y="2394"/>
              <a:ext cx="61" cy="60"/>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31" name="Oval 11"/>
            <p:cNvSpPr>
              <a:spLocks noChangeArrowheads="1"/>
            </p:cNvSpPr>
            <p:nvPr/>
          </p:nvSpPr>
          <p:spPr bwMode="auto">
            <a:xfrm>
              <a:off x="4337" y="2218"/>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32" name="Oval 12"/>
            <p:cNvSpPr>
              <a:spLocks noChangeArrowheads="1"/>
            </p:cNvSpPr>
            <p:nvPr/>
          </p:nvSpPr>
          <p:spPr bwMode="auto">
            <a:xfrm>
              <a:off x="4607" y="1968"/>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33" name="Oval 13"/>
            <p:cNvSpPr>
              <a:spLocks noChangeArrowheads="1"/>
            </p:cNvSpPr>
            <p:nvPr/>
          </p:nvSpPr>
          <p:spPr bwMode="auto">
            <a:xfrm>
              <a:off x="4884" y="1610"/>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934" name="Oval 14"/>
            <p:cNvSpPr>
              <a:spLocks noChangeArrowheads="1"/>
            </p:cNvSpPr>
            <p:nvPr/>
          </p:nvSpPr>
          <p:spPr bwMode="auto">
            <a:xfrm>
              <a:off x="5161" y="1103"/>
              <a:ext cx="61" cy="61"/>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grpSp>
      <p:sp>
        <p:nvSpPr>
          <p:cNvPr id="33800" name="Rectangle 15"/>
          <p:cNvSpPr>
            <a:spLocks noGrp="1" noChangeArrowheads="1"/>
          </p:cNvSpPr>
          <p:nvPr>
            <p:ph type="title" idx="4294967295"/>
          </p:nvPr>
        </p:nvSpPr>
        <p:spPr>
          <a:xfrm>
            <a:off x="1828800" y="185739"/>
            <a:ext cx="8229600" cy="612775"/>
          </a:xfrm>
        </p:spPr>
        <p:txBody>
          <a:bodyPr/>
          <a:lstStyle/>
          <a:p>
            <a:pPr algn="l" eaLnBrk="1" hangingPunct="1"/>
            <a:r>
              <a:rPr lang="en-US" sz="3000" dirty="0" smtClean="0"/>
              <a:t>Costs</a:t>
            </a:r>
            <a:endParaRPr lang="en-US" sz="3000" dirty="0"/>
          </a:p>
        </p:txBody>
      </p:sp>
      <p:sp>
        <p:nvSpPr>
          <p:cNvPr id="33801" name="Rectangle 16"/>
          <p:cNvSpPr>
            <a:spLocks noChangeArrowheads="1"/>
          </p:cNvSpPr>
          <p:nvPr/>
        </p:nvSpPr>
        <p:spPr bwMode="auto">
          <a:xfrm>
            <a:off x="1892301" y="5332413"/>
            <a:ext cx="538163" cy="5397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a:t>
            </a:r>
          </a:p>
        </p:txBody>
      </p:sp>
      <p:sp>
        <p:nvSpPr>
          <p:cNvPr id="33802" name="Rectangle 17"/>
          <p:cNvSpPr>
            <a:spLocks noChangeArrowheads="1"/>
          </p:cNvSpPr>
          <p:nvPr/>
        </p:nvSpPr>
        <p:spPr bwMode="auto">
          <a:xfrm>
            <a:off x="1892301" y="4795839"/>
            <a:ext cx="538163" cy="5365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a:t>
            </a:r>
          </a:p>
        </p:txBody>
      </p:sp>
      <p:sp>
        <p:nvSpPr>
          <p:cNvPr id="33803" name="Rectangle 18"/>
          <p:cNvSpPr>
            <a:spLocks noChangeArrowheads="1"/>
          </p:cNvSpPr>
          <p:nvPr/>
        </p:nvSpPr>
        <p:spPr bwMode="auto">
          <a:xfrm>
            <a:off x="1892301" y="4256088"/>
            <a:ext cx="538163" cy="5397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33804" name="Rectangle 19"/>
          <p:cNvSpPr>
            <a:spLocks noChangeArrowheads="1"/>
          </p:cNvSpPr>
          <p:nvPr/>
        </p:nvSpPr>
        <p:spPr bwMode="auto">
          <a:xfrm>
            <a:off x="1892301" y="3717926"/>
            <a:ext cx="538163" cy="53816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33805" name="Rectangle 20"/>
          <p:cNvSpPr>
            <a:spLocks noChangeArrowheads="1"/>
          </p:cNvSpPr>
          <p:nvPr/>
        </p:nvSpPr>
        <p:spPr bwMode="auto">
          <a:xfrm>
            <a:off x="1892301" y="3178175"/>
            <a:ext cx="538163" cy="5397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33806" name="Rectangle 21"/>
          <p:cNvSpPr>
            <a:spLocks noChangeArrowheads="1"/>
          </p:cNvSpPr>
          <p:nvPr/>
        </p:nvSpPr>
        <p:spPr bwMode="auto">
          <a:xfrm>
            <a:off x="1892301" y="2640013"/>
            <a:ext cx="538163" cy="53816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33807" name="Rectangle 22"/>
          <p:cNvSpPr>
            <a:spLocks noChangeArrowheads="1"/>
          </p:cNvSpPr>
          <p:nvPr/>
        </p:nvSpPr>
        <p:spPr bwMode="auto">
          <a:xfrm>
            <a:off x="1892301" y="2101851"/>
            <a:ext cx="538163" cy="53816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a:t>
            </a:r>
          </a:p>
        </p:txBody>
      </p:sp>
      <p:grpSp>
        <p:nvGrpSpPr>
          <p:cNvPr id="3" name="Group 23"/>
          <p:cNvGrpSpPr>
            <a:grpSpLocks/>
          </p:cNvGrpSpPr>
          <p:nvPr/>
        </p:nvGrpSpPr>
        <p:grpSpPr bwMode="auto">
          <a:xfrm>
            <a:off x="4200526" y="1563689"/>
            <a:ext cx="917575" cy="4308475"/>
            <a:chOff x="1686" y="985"/>
            <a:chExt cx="578" cy="2714"/>
          </a:xfrm>
        </p:grpSpPr>
        <p:sp>
          <p:nvSpPr>
            <p:cNvPr id="33918" name="Rectangle 24"/>
            <p:cNvSpPr>
              <a:spLocks noChangeArrowheads="1"/>
            </p:cNvSpPr>
            <p:nvPr/>
          </p:nvSpPr>
          <p:spPr bwMode="auto">
            <a:xfrm>
              <a:off x="1686" y="3359"/>
              <a:ext cx="578"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620</a:t>
              </a:r>
            </a:p>
          </p:txBody>
        </p:sp>
        <p:sp>
          <p:nvSpPr>
            <p:cNvPr id="33919" name="Rectangle 25"/>
            <p:cNvSpPr>
              <a:spLocks noChangeArrowheads="1"/>
            </p:cNvSpPr>
            <p:nvPr/>
          </p:nvSpPr>
          <p:spPr bwMode="auto">
            <a:xfrm>
              <a:off x="1686" y="3021"/>
              <a:ext cx="578" cy="33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480</a:t>
              </a:r>
            </a:p>
          </p:txBody>
        </p:sp>
        <p:sp>
          <p:nvSpPr>
            <p:cNvPr id="33920" name="Rectangle 26"/>
            <p:cNvSpPr>
              <a:spLocks noChangeArrowheads="1"/>
            </p:cNvSpPr>
            <p:nvPr/>
          </p:nvSpPr>
          <p:spPr bwMode="auto">
            <a:xfrm>
              <a:off x="1686" y="2681"/>
              <a:ext cx="578"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380</a:t>
              </a:r>
            </a:p>
          </p:txBody>
        </p:sp>
        <p:sp>
          <p:nvSpPr>
            <p:cNvPr id="33921" name="Rectangle 27"/>
            <p:cNvSpPr>
              <a:spLocks noChangeArrowheads="1"/>
            </p:cNvSpPr>
            <p:nvPr/>
          </p:nvSpPr>
          <p:spPr bwMode="auto">
            <a:xfrm>
              <a:off x="1686" y="2342"/>
              <a:ext cx="578"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310</a:t>
              </a:r>
            </a:p>
          </p:txBody>
        </p:sp>
        <p:sp>
          <p:nvSpPr>
            <p:cNvPr id="33922" name="Rectangle 28"/>
            <p:cNvSpPr>
              <a:spLocks noChangeArrowheads="1"/>
            </p:cNvSpPr>
            <p:nvPr/>
          </p:nvSpPr>
          <p:spPr bwMode="auto">
            <a:xfrm>
              <a:off x="1686" y="2002"/>
              <a:ext cx="578"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260</a:t>
              </a:r>
            </a:p>
          </p:txBody>
        </p:sp>
        <p:sp>
          <p:nvSpPr>
            <p:cNvPr id="33923" name="Rectangle 29"/>
            <p:cNvSpPr>
              <a:spLocks noChangeArrowheads="1"/>
            </p:cNvSpPr>
            <p:nvPr/>
          </p:nvSpPr>
          <p:spPr bwMode="auto">
            <a:xfrm>
              <a:off x="1686" y="1663"/>
              <a:ext cx="578"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220</a:t>
              </a:r>
            </a:p>
          </p:txBody>
        </p:sp>
        <p:sp>
          <p:nvSpPr>
            <p:cNvPr id="33924" name="Rectangle 30"/>
            <p:cNvSpPr>
              <a:spLocks noChangeArrowheads="1"/>
            </p:cNvSpPr>
            <p:nvPr/>
          </p:nvSpPr>
          <p:spPr bwMode="auto">
            <a:xfrm>
              <a:off x="1686" y="1324"/>
              <a:ext cx="578"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170</a:t>
              </a:r>
            </a:p>
          </p:txBody>
        </p:sp>
        <p:sp>
          <p:nvSpPr>
            <p:cNvPr id="33925" name="Rectangle 31"/>
            <p:cNvSpPr>
              <a:spLocks noChangeArrowheads="1"/>
            </p:cNvSpPr>
            <p:nvPr/>
          </p:nvSpPr>
          <p:spPr bwMode="auto">
            <a:xfrm>
              <a:off x="1686" y="985"/>
              <a:ext cx="578"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a:t>
              </a:r>
              <a:endParaRPr lang="en-US" sz="2400" dirty="0">
                <a:latin typeface="Arial"/>
                <a:cs typeface="Arial"/>
              </a:endParaRPr>
            </a:p>
          </p:txBody>
        </p:sp>
      </p:grpSp>
      <p:grpSp>
        <p:nvGrpSpPr>
          <p:cNvPr id="4" name="Group 32"/>
          <p:cNvGrpSpPr>
            <a:grpSpLocks/>
          </p:cNvGrpSpPr>
          <p:nvPr/>
        </p:nvGrpSpPr>
        <p:grpSpPr bwMode="auto">
          <a:xfrm>
            <a:off x="3405189" y="1563689"/>
            <a:ext cx="795337" cy="4308475"/>
            <a:chOff x="1185" y="985"/>
            <a:chExt cx="501" cy="2714"/>
          </a:xfrm>
        </p:grpSpPr>
        <p:sp>
          <p:nvSpPr>
            <p:cNvPr id="33910" name="Rectangle 33"/>
            <p:cNvSpPr>
              <a:spLocks noChangeArrowheads="1"/>
            </p:cNvSpPr>
            <p:nvPr/>
          </p:nvSpPr>
          <p:spPr bwMode="auto">
            <a:xfrm>
              <a:off x="1185" y="3359"/>
              <a:ext cx="501"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520</a:t>
              </a:r>
            </a:p>
          </p:txBody>
        </p:sp>
        <p:sp>
          <p:nvSpPr>
            <p:cNvPr id="33911" name="Rectangle 34"/>
            <p:cNvSpPr>
              <a:spLocks noChangeArrowheads="1"/>
            </p:cNvSpPr>
            <p:nvPr/>
          </p:nvSpPr>
          <p:spPr bwMode="auto">
            <a:xfrm>
              <a:off x="1185" y="3021"/>
              <a:ext cx="501" cy="33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380</a:t>
              </a:r>
            </a:p>
          </p:txBody>
        </p:sp>
        <p:sp>
          <p:nvSpPr>
            <p:cNvPr id="33912" name="Rectangle 35"/>
            <p:cNvSpPr>
              <a:spLocks noChangeArrowheads="1"/>
            </p:cNvSpPr>
            <p:nvPr/>
          </p:nvSpPr>
          <p:spPr bwMode="auto">
            <a:xfrm>
              <a:off x="1185" y="2681"/>
              <a:ext cx="501"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a:t>
              </a:r>
            </a:p>
          </p:txBody>
        </p:sp>
        <p:sp>
          <p:nvSpPr>
            <p:cNvPr id="33913" name="Rectangle 36"/>
            <p:cNvSpPr>
              <a:spLocks noChangeArrowheads="1"/>
            </p:cNvSpPr>
            <p:nvPr/>
          </p:nvSpPr>
          <p:spPr bwMode="auto">
            <a:xfrm>
              <a:off x="1185" y="2342"/>
              <a:ext cx="501"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210</a:t>
              </a:r>
            </a:p>
          </p:txBody>
        </p:sp>
        <p:sp>
          <p:nvSpPr>
            <p:cNvPr id="33914" name="Rectangle 37"/>
            <p:cNvSpPr>
              <a:spLocks noChangeArrowheads="1"/>
            </p:cNvSpPr>
            <p:nvPr/>
          </p:nvSpPr>
          <p:spPr bwMode="auto">
            <a:xfrm>
              <a:off x="1185" y="2002"/>
              <a:ext cx="501"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160</a:t>
              </a:r>
            </a:p>
          </p:txBody>
        </p:sp>
        <p:sp>
          <p:nvSpPr>
            <p:cNvPr id="33915" name="Rectangle 38"/>
            <p:cNvSpPr>
              <a:spLocks noChangeArrowheads="1"/>
            </p:cNvSpPr>
            <p:nvPr/>
          </p:nvSpPr>
          <p:spPr bwMode="auto">
            <a:xfrm>
              <a:off x="1185" y="1663"/>
              <a:ext cx="501"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120</a:t>
              </a:r>
            </a:p>
          </p:txBody>
        </p:sp>
        <p:sp>
          <p:nvSpPr>
            <p:cNvPr id="33916" name="Rectangle 39"/>
            <p:cNvSpPr>
              <a:spLocks noChangeArrowheads="1"/>
            </p:cNvSpPr>
            <p:nvPr/>
          </p:nvSpPr>
          <p:spPr bwMode="auto">
            <a:xfrm>
              <a:off x="1185" y="1324"/>
              <a:ext cx="501"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70</a:t>
              </a:r>
            </a:p>
          </p:txBody>
        </p:sp>
        <p:sp>
          <p:nvSpPr>
            <p:cNvPr id="33917" name="Rectangle 40"/>
            <p:cNvSpPr>
              <a:spLocks noChangeArrowheads="1"/>
            </p:cNvSpPr>
            <p:nvPr/>
          </p:nvSpPr>
          <p:spPr bwMode="auto">
            <a:xfrm>
              <a:off x="1185" y="985"/>
              <a:ext cx="501"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€0</a:t>
              </a:r>
              <a:endParaRPr lang="en-US" sz="2400" dirty="0">
                <a:latin typeface="Arial"/>
                <a:cs typeface="Arial"/>
              </a:endParaRPr>
            </a:p>
          </p:txBody>
        </p:sp>
      </p:grpSp>
      <p:grpSp>
        <p:nvGrpSpPr>
          <p:cNvPr id="5" name="Group 41"/>
          <p:cNvGrpSpPr>
            <a:grpSpLocks/>
          </p:cNvGrpSpPr>
          <p:nvPr/>
        </p:nvGrpSpPr>
        <p:grpSpPr bwMode="auto">
          <a:xfrm>
            <a:off x="2430464" y="1563689"/>
            <a:ext cx="974725" cy="4308475"/>
            <a:chOff x="571" y="985"/>
            <a:chExt cx="614" cy="2714"/>
          </a:xfrm>
        </p:grpSpPr>
        <p:sp>
          <p:nvSpPr>
            <p:cNvPr id="33902" name="Rectangle 42"/>
            <p:cNvSpPr>
              <a:spLocks noChangeArrowheads="1"/>
            </p:cNvSpPr>
            <p:nvPr/>
          </p:nvSpPr>
          <p:spPr bwMode="auto">
            <a:xfrm>
              <a:off x="571" y="3359"/>
              <a:ext cx="614"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3" name="Rectangle 43"/>
            <p:cNvSpPr>
              <a:spLocks noChangeArrowheads="1"/>
            </p:cNvSpPr>
            <p:nvPr/>
          </p:nvSpPr>
          <p:spPr bwMode="auto">
            <a:xfrm>
              <a:off x="571" y="3021"/>
              <a:ext cx="614" cy="33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4" name="Rectangle 44"/>
            <p:cNvSpPr>
              <a:spLocks noChangeArrowheads="1"/>
            </p:cNvSpPr>
            <p:nvPr/>
          </p:nvSpPr>
          <p:spPr bwMode="auto">
            <a:xfrm>
              <a:off x="571" y="2681"/>
              <a:ext cx="614"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5" name="Rectangle 45"/>
            <p:cNvSpPr>
              <a:spLocks noChangeArrowheads="1"/>
            </p:cNvSpPr>
            <p:nvPr/>
          </p:nvSpPr>
          <p:spPr bwMode="auto">
            <a:xfrm>
              <a:off x="571" y="2342"/>
              <a:ext cx="614"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6" name="Rectangle 46"/>
            <p:cNvSpPr>
              <a:spLocks noChangeArrowheads="1"/>
            </p:cNvSpPr>
            <p:nvPr/>
          </p:nvSpPr>
          <p:spPr bwMode="auto">
            <a:xfrm>
              <a:off x="571" y="2002"/>
              <a:ext cx="614" cy="34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7" name="Rectangle 47"/>
            <p:cNvSpPr>
              <a:spLocks noChangeArrowheads="1"/>
            </p:cNvSpPr>
            <p:nvPr/>
          </p:nvSpPr>
          <p:spPr bwMode="auto">
            <a:xfrm>
              <a:off x="571" y="1663"/>
              <a:ext cx="614"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8" name="Rectangle 48"/>
            <p:cNvSpPr>
              <a:spLocks noChangeArrowheads="1"/>
            </p:cNvSpPr>
            <p:nvPr/>
          </p:nvSpPr>
          <p:spPr bwMode="auto">
            <a:xfrm>
              <a:off x="571" y="1324"/>
              <a:ext cx="614"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3909" name="Rectangle 49"/>
            <p:cNvSpPr>
              <a:spLocks noChangeArrowheads="1"/>
            </p:cNvSpPr>
            <p:nvPr/>
          </p:nvSpPr>
          <p:spPr bwMode="auto">
            <a:xfrm>
              <a:off x="571" y="985"/>
              <a:ext cx="614" cy="339"/>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a:t>
              </a:r>
              <a:endParaRPr lang="en-US" sz="2400" dirty="0">
                <a:latin typeface="Arial"/>
                <a:cs typeface="Arial"/>
              </a:endParaRPr>
            </a:p>
          </p:txBody>
        </p:sp>
      </p:grpSp>
      <p:sp>
        <p:nvSpPr>
          <p:cNvPr id="33811" name="Rectangle 50"/>
          <p:cNvSpPr>
            <a:spLocks noChangeArrowheads="1"/>
          </p:cNvSpPr>
          <p:nvPr/>
        </p:nvSpPr>
        <p:spPr bwMode="auto">
          <a:xfrm>
            <a:off x="1892301" y="1563688"/>
            <a:ext cx="538163" cy="53816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33812" name="Rectangle 51"/>
          <p:cNvSpPr>
            <a:spLocks noChangeArrowheads="1"/>
          </p:cNvSpPr>
          <p:nvPr/>
        </p:nvSpPr>
        <p:spPr bwMode="auto">
          <a:xfrm>
            <a:off x="4200526" y="1023938"/>
            <a:ext cx="917575" cy="5397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TC</a:t>
            </a:r>
          </a:p>
        </p:txBody>
      </p:sp>
      <p:sp>
        <p:nvSpPr>
          <p:cNvPr id="33813" name="Rectangle 52"/>
          <p:cNvSpPr>
            <a:spLocks noChangeArrowheads="1"/>
          </p:cNvSpPr>
          <p:nvPr/>
        </p:nvSpPr>
        <p:spPr bwMode="auto">
          <a:xfrm>
            <a:off x="3405189" y="1023938"/>
            <a:ext cx="795337" cy="5397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VC</a:t>
            </a:r>
          </a:p>
        </p:txBody>
      </p:sp>
      <p:sp>
        <p:nvSpPr>
          <p:cNvPr id="33814" name="Rectangle 53"/>
          <p:cNvSpPr>
            <a:spLocks noChangeArrowheads="1"/>
          </p:cNvSpPr>
          <p:nvPr/>
        </p:nvSpPr>
        <p:spPr bwMode="auto">
          <a:xfrm>
            <a:off x="2430464" y="1023938"/>
            <a:ext cx="974725" cy="5397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FC</a:t>
            </a:r>
          </a:p>
        </p:txBody>
      </p:sp>
      <p:sp>
        <p:nvSpPr>
          <p:cNvPr id="33815" name="Rectangle 54"/>
          <p:cNvSpPr>
            <a:spLocks noChangeArrowheads="1"/>
          </p:cNvSpPr>
          <p:nvPr/>
        </p:nvSpPr>
        <p:spPr bwMode="auto">
          <a:xfrm>
            <a:off x="1892301" y="1023938"/>
            <a:ext cx="538163" cy="5397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p>
        </p:txBody>
      </p:sp>
      <p:sp>
        <p:nvSpPr>
          <p:cNvPr id="33816" name="Line 55"/>
          <p:cNvSpPr>
            <a:spLocks noChangeShapeType="1"/>
          </p:cNvSpPr>
          <p:nvPr/>
        </p:nvSpPr>
        <p:spPr bwMode="auto">
          <a:xfrm>
            <a:off x="1892300" y="1023938"/>
            <a:ext cx="3225800"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3817" name="Line 56"/>
          <p:cNvSpPr>
            <a:spLocks noChangeShapeType="1"/>
          </p:cNvSpPr>
          <p:nvPr/>
        </p:nvSpPr>
        <p:spPr bwMode="auto">
          <a:xfrm>
            <a:off x="1892300" y="1563688"/>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18" name="Line 57"/>
          <p:cNvSpPr>
            <a:spLocks noChangeShapeType="1"/>
          </p:cNvSpPr>
          <p:nvPr/>
        </p:nvSpPr>
        <p:spPr bwMode="auto">
          <a:xfrm>
            <a:off x="1892300" y="2101850"/>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19" name="Line 58"/>
          <p:cNvSpPr>
            <a:spLocks noChangeShapeType="1"/>
          </p:cNvSpPr>
          <p:nvPr/>
        </p:nvSpPr>
        <p:spPr bwMode="auto">
          <a:xfrm>
            <a:off x="1892300" y="2640013"/>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0" name="Line 59"/>
          <p:cNvSpPr>
            <a:spLocks noChangeShapeType="1"/>
          </p:cNvSpPr>
          <p:nvPr/>
        </p:nvSpPr>
        <p:spPr bwMode="auto">
          <a:xfrm>
            <a:off x="1892300" y="3178175"/>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1" name="Line 60"/>
          <p:cNvSpPr>
            <a:spLocks noChangeShapeType="1"/>
          </p:cNvSpPr>
          <p:nvPr/>
        </p:nvSpPr>
        <p:spPr bwMode="auto">
          <a:xfrm>
            <a:off x="1892300" y="3717925"/>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2" name="Line 61"/>
          <p:cNvSpPr>
            <a:spLocks noChangeShapeType="1"/>
          </p:cNvSpPr>
          <p:nvPr/>
        </p:nvSpPr>
        <p:spPr bwMode="auto">
          <a:xfrm>
            <a:off x="1892300" y="4256088"/>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3" name="Line 62"/>
          <p:cNvSpPr>
            <a:spLocks noChangeShapeType="1"/>
          </p:cNvSpPr>
          <p:nvPr/>
        </p:nvSpPr>
        <p:spPr bwMode="auto">
          <a:xfrm>
            <a:off x="1892300" y="4795838"/>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4" name="Line 63"/>
          <p:cNvSpPr>
            <a:spLocks noChangeShapeType="1"/>
          </p:cNvSpPr>
          <p:nvPr/>
        </p:nvSpPr>
        <p:spPr bwMode="auto">
          <a:xfrm>
            <a:off x="1892300" y="5332413"/>
            <a:ext cx="3225800" cy="0"/>
          </a:xfrm>
          <a:prstGeom prst="line">
            <a:avLst/>
          </a:prstGeom>
          <a:noFill/>
          <a:ln w="12700">
            <a:solidFill>
              <a:schemeClr val="tx1"/>
            </a:solidFill>
            <a:round/>
            <a:headEnd/>
            <a:tailEnd/>
          </a:ln>
        </p:spPr>
        <p:txBody>
          <a:bodyPr/>
          <a:lstStyle/>
          <a:p>
            <a:endParaRPr lang="en-US">
              <a:latin typeface="Arial"/>
              <a:cs typeface="Arial"/>
            </a:endParaRPr>
          </a:p>
        </p:txBody>
      </p:sp>
      <p:sp>
        <p:nvSpPr>
          <p:cNvPr id="33825" name="Line 64"/>
          <p:cNvSpPr>
            <a:spLocks noChangeShapeType="1"/>
          </p:cNvSpPr>
          <p:nvPr/>
        </p:nvSpPr>
        <p:spPr bwMode="auto">
          <a:xfrm>
            <a:off x="1892300" y="5872163"/>
            <a:ext cx="3225800"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3826" name="Line 65"/>
          <p:cNvSpPr>
            <a:spLocks noChangeShapeType="1"/>
          </p:cNvSpPr>
          <p:nvPr/>
        </p:nvSpPr>
        <p:spPr bwMode="auto">
          <a:xfrm>
            <a:off x="1892300" y="1023939"/>
            <a:ext cx="0" cy="4848225"/>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3827" name="Line 66"/>
          <p:cNvSpPr>
            <a:spLocks noChangeShapeType="1"/>
          </p:cNvSpPr>
          <p:nvPr/>
        </p:nvSpPr>
        <p:spPr bwMode="auto">
          <a:xfrm>
            <a:off x="2430463" y="1023939"/>
            <a:ext cx="0" cy="4848225"/>
          </a:xfrm>
          <a:prstGeom prst="line">
            <a:avLst/>
          </a:prstGeom>
          <a:noFill/>
          <a:ln w="12700">
            <a:solidFill>
              <a:schemeClr val="tx1"/>
            </a:solidFill>
            <a:round/>
            <a:headEnd/>
            <a:tailEnd/>
          </a:ln>
        </p:spPr>
        <p:txBody>
          <a:bodyPr/>
          <a:lstStyle/>
          <a:p>
            <a:endParaRPr lang="en-US">
              <a:latin typeface="Arial"/>
              <a:cs typeface="Arial"/>
            </a:endParaRPr>
          </a:p>
        </p:txBody>
      </p:sp>
      <p:sp>
        <p:nvSpPr>
          <p:cNvPr id="33828" name="Line 67"/>
          <p:cNvSpPr>
            <a:spLocks noChangeShapeType="1"/>
          </p:cNvSpPr>
          <p:nvPr/>
        </p:nvSpPr>
        <p:spPr bwMode="auto">
          <a:xfrm>
            <a:off x="3405188" y="1023939"/>
            <a:ext cx="0" cy="4848225"/>
          </a:xfrm>
          <a:prstGeom prst="line">
            <a:avLst/>
          </a:prstGeom>
          <a:noFill/>
          <a:ln w="12700">
            <a:solidFill>
              <a:schemeClr val="tx1"/>
            </a:solidFill>
            <a:round/>
            <a:headEnd/>
            <a:tailEnd/>
          </a:ln>
        </p:spPr>
        <p:txBody>
          <a:bodyPr/>
          <a:lstStyle/>
          <a:p>
            <a:endParaRPr lang="en-US">
              <a:latin typeface="Arial"/>
              <a:cs typeface="Arial"/>
            </a:endParaRPr>
          </a:p>
        </p:txBody>
      </p:sp>
      <p:sp>
        <p:nvSpPr>
          <p:cNvPr id="33829" name="Line 68"/>
          <p:cNvSpPr>
            <a:spLocks noChangeShapeType="1"/>
          </p:cNvSpPr>
          <p:nvPr/>
        </p:nvSpPr>
        <p:spPr bwMode="auto">
          <a:xfrm>
            <a:off x="4200525" y="1023939"/>
            <a:ext cx="0" cy="4848225"/>
          </a:xfrm>
          <a:prstGeom prst="line">
            <a:avLst/>
          </a:prstGeom>
          <a:noFill/>
          <a:ln w="12700">
            <a:solidFill>
              <a:schemeClr val="tx1"/>
            </a:solidFill>
            <a:round/>
            <a:headEnd/>
            <a:tailEnd/>
          </a:ln>
        </p:spPr>
        <p:txBody>
          <a:bodyPr/>
          <a:lstStyle/>
          <a:p>
            <a:endParaRPr lang="en-US">
              <a:latin typeface="Arial"/>
              <a:cs typeface="Arial"/>
            </a:endParaRPr>
          </a:p>
        </p:txBody>
      </p:sp>
      <p:sp>
        <p:nvSpPr>
          <p:cNvPr id="33830" name="Line 69"/>
          <p:cNvSpPr>
            <a:spLocks noChangeShapeType="1"/>
          </p:cNvSpPr>
          <p:nvPr/>
        </p:nvSpPr>
        <p:spPr bwMode="auto">
          <a:xfrm>
            <a:off x="5118100" y="1023939"/>
            <a:ext cx="0" cy="4848225"/>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3831" name="Rectangle 70"/>
          <p:cNvSpPr>
            <a:spLocks noChangeArrowheads="1"/>
          </p:cNvSpPr>
          <p:nvPr/>
        </p:nvSpPr>
        <p:spPr bwMode="auto">
          <a:xfrm>
            <a:off x="6704014" y="785814"/>
            <a:ext cx="3463925" cy="4548187"/>
          </a:xfrm>
          <a:prstGeom prst="rect">
            <a:avLst/>
          </a:prstGeom>
          <a:noFill/>
          <a:ln w="11113">
            <a:solidFill>
              <a:srgbClr val="808080"/>
            </a:solidFill>
            <a:miter lim="800000"/>
            <a:headEnd/>
            <a:tailEnd/>
          </a:ln>
        </p:spPr>
        <p:txBody>
          <a:bodyPr/>
          <a:lstStyle/>
          <a:p>
            <a:endParaRPr lang="en-US">
              <a:latin typeface="Arial"/>
              <a:cs typeface="Arial"/>
            </a:endParaRPr>
          </a:p>
        </p:txBody>
      </p:sp>
      <p:sp>
        <p:nvSpPr>
          <p:cNvPr id="33832" name="Line 71"/>
          <p:cNvSpPr>
            <a:spLocks noChangeShapeType="1"/>
          </p:cNvSpPr>
          <p:nvPr/>
        </p:nvSpPr>
        <p:spPr bwMode="auto">
          <a:xfrm>
            <a:off x="6704014" y="785814"/>
            <a:ext cx="1587" cy="45481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33" name="Line 72"/>
          <p:cNvSpPr>
            <a:spLocks noChangeShapeType="1"/>
          </p:cNvSpPr>
          <p:nvPr/>
        </p:nvSpPr>
        <p:spPr bwMode="auto">
          <a:xfrm>
            <a:off x="6618289" y="5334000"/>
            <a:ext cx="85725" cy="1588"/>
          </a:xfrm>
          <a:prstGeom prst="line">
            <a:avLst/>
          </a:prstGeom>
          <a:noFill/>
          <a:ln w="22225">
            <a:solidFill>
              <a:srgbClr val="000000"/>
            </a:solidFill>
            <a:round/>
            <a:headEnd/>
            <a:tailEnd/>
          </a:ln>
        </p:spPr>
        <p:txBody>
          <a:bodyPr/>
          <a:lstStyle/>
          <a:p>
            <a:endParaRPr lang="en-US">
              <a:latin typeface="Arial"/>
              <a:cs typeface="Arial"/>
            </a:endParaRPr>
          </a:p>
        </p:txBody>
      </p:sp>
      <p:sp>
        <p:nvSpPr>
          <p:cNvPr id="33834" name="Line 73"/>
          <p:cNvSpPr>
            <a:spLocks noChangeShapeType="1"/>
          </p:cNvSpPr>
          <p:nvPr/>
        </p:nvSpPr>
        <p:spPr bwMode="auto">
          <a:xfrm>
            <a:off x="6618289" y="4765675"/>
            <a:ext cx="85725" cy="1588"/>
          </a:xfrm>
          <a:prstGeom prst="line">
            <a:avLst/>
          </a:prstGeom>
          <a:noFill/>
          <a:ln w="22225">
            <a:solidFill>
              <a:srgbClr val="000000"/>
            </a:solidFill>
            <a:round/>
            <a:headEnd/>
            <a:tailEnd/>
          </a:ln>
        </p:spPr>
        <p:txBody>
          <a:bodyPr/>
          <a:lstStyle/>
          <a:p>
            <a:endParaRPr lang="en-US">
              <a:latin typeface="Arial"/>
              <a:cs typeface="Arial"/>
            </a:endParaRPr>
          </a:p>
        </p:txBody>
      </p:sp>
      <p:sp>
        <p:nvSpPr>
          <p:cNvPr id="33835" name="Line 74"/>
          <p:cNvSpPr>
            <a:spLocks noChangeShapeType="1"/>
          </p:cNvSpPr>
          <p:nvPr/>
        </p:nvSpPr>
        <p:spPr bwMode="auto">
          <a:xfrm>
            <a:off x="6618289" y="4195764"/>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36" name="Line 75"/>
          <p:cNvSpPr>
            <a:spLocks noChangeShapeType="1"/>
          </p:cNvSpPr>
          <p:nvPr/>
        </p:nvSpPr>
        <p:spPr bwMode="auto">
          <a:xfrm>
            <a:off x="6618289" y="3627439"/>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37" name="Line 76"/>
          <p:cNvSpPr>
            <a:spLocks noChangeShapeType="1"/>
          </p:cNvSpPr>
          <p:nvPr/>
        </p:nvSpPr>
        <p:spPr bwMode="auto">
          <a:xfrm>
            <a:off x="6618289" y="3059114"/>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38" name="Line 77"/>
          <p:cNvSpPr>
            <a:spLocks noChangeShapeType="1"/>
          </p:cNvSpPr>
          <p:nvPr/>
        </p:nvSpPr>
        <p:spPr bwMode="auto">
          <a:xfrm>
            <a:off x="6618289" y="2490789"/>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39" name="Line 78"/>
          <p:cNvSpPr>
            <a:spLocks noChangeShapeType="1"/>
          </p:cNvSpPr>
          <p:nvPr/>
        </p:nvSpPr>
        <p:spPr bwMode="auto">
          <a:xfrm>
            <a:off x="6618289" y="1922464"/>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40" name="Line 79"/>
          <p:cNvSpPr>
            <a:spLocks noChangeShapeType="1"/>
          </p:cNvSpPr>
          <p:nvPr/>
        </p:nvSpPr>
        <p:spPr bwMode="auto">
          <a:xfrm>
            <a:off x="6618289" y="1354139"/>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41" name="Line 80"/>
          <p:cNvSpPr>
            <a:spLocks noChangeShapeType="1"/>
          </p:cNvSpPr>
          <p:nvPr/>
        </p:nvSpPr>
        <p:spPr bwMode="auto">
          <a:xfrm>
            <a:off x="6618289" y="785814"/>
            <a:ext cx="85725" cy="1587"/>
          </a:xfrm>
          <a:prstGeom prst="line">
            <a:avLst/>
          </a:prstGeom>
          <a:noFill/>
          <a:ln w="22225">
            <a:solidFill>
              <a:srgbClr val="000000"/>
            </a:solidFill>
            <a:round/>
            <a:headEnd/>
            <a:tailEnd/>
          </a:ln>
        </p:spPr>
        <p:txBody>
          <a:bodyPr/>
          <a:lstStyle/>
          <a:p>
            <a:endParaRPr lang="en-US">
              <a:latin typeface="Arial"/>
              <a:cs typeface="Arial"/>
            </a:endParaRPr>
          </a:p>
        </p:txBody>
      </p:sp>
      <p:sp>
        <p:nvSpPr>
          <p:cNvPr id="33842" name="Line 81"/>
          <p:cNvSpPr>
            <a:spLocks noChangeShapeType="1"/>
          </p:cNvSpPr>
          <p:nvPr/>
        </p:nvSpPr>
        <p:spPr bwMode="auto">
          <a:xfrm>
            <a:off x="6704014" y="5334000"/>
            <a:ext cx="3463925" cy="1588"/>
          </a:xfrm>
          <a:prstGeom prst="line">
            <a:avLst/>
          </a:prstGeom>
          <a:noFill/>
          <a:ln w="22225">
            <a:solidFill>
              <a:srgbClr val="000000"/>
            </a:solidFill>
            <a:round/>
            <a:headEnd/>
            <a:tailEnd/>
          </a:ln>
        </p:spPr>
        <p:txBody>
          <a:bodyPr/>
          <a:lstStyle/>
          <a:p>
            <a:endParaRPr lang="en-US">
              <a:latin typeface="Arial"/>
              <a:cs typeface="Arial"/>
            </a:endParaRPr>
          </a:p>
        </p:txBody>
      </p:sp>
      <p:sp>
        <p:nvSpPr>
          <p:cNvPr id="33843" name="Line 82"/>
          <p:cNvSpPr>
            <a:spLocks noChangeShapeType="1"/>
          </p:cNvSpPr>
          <p:nvPr/>
        </p:nvSpPr>
        <p:spPr bwMode="auto">
          <a:xfrm flipV="1">
            <a:off x="6704014" y="5334001"/>
            <a:ext cx="1587"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4" name="Line 83"/>
          <p:cNvSpPr>
            <a:spLocks noChangeShapeType="1"/>
          </p:cNvSpPr>
          <p:nvPr/>
        </p:nvSpPr>
        <p:spPr bwMode="auto">
          <a:xfrm flipV="1">
            <a:off x="7143750" y="5334001"/>
            <a:ext cx="1588"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5" name="Line 84"/>
          <p:cNvSpPr>
            <a:spLocks noChangeShapeType="1"/>
          </p:cNvSpPr>
          <p:nvPr/>
        </p:nvSpPr>
        <p:spPr bwMode="auto">
          <a:xfrm flipV="1">
            <a:off x="7583489" y="5334001"/>
            <a:ext cx="1587"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6" name="Line 85"/>
          <p:cNvSpPr>
            <a:spLocks noChangeShapeType="1"/>
          </p:cNvSpPr>
          <p:nvPr/>
        </p:nvSpPr>
        <p:spPr bwMode="auto">
          <a:xfrm flipV="1">
            <a:off x="8023225" y="5334001"/>
            <a:ext cx="1588"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7" name="Line 86"/>
          <p:cNvSpPr>
            <a:spLocks noChangeShapeType="1"/>
          </p:cNvSpPr>
          <p:nvPr/>
        </p:nvSpPr>
        <p:spPr bwMode="auto">
          <a:xfrm flipV="1">
            <a:off x="8462964" y="5334001"/>
            <a:ext cx="1587"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8" name="Line 87"/>
          <p:cNvSpPr>
            <a:spLocks noChangeShapeType="1"/>
          </p:cNvSpPr>
          <p:nvPr/>
        </p:nvSpPr>
        <p:spPr bwMode="auto">
          <a:xfrm flipV="1">
            <a:off x="8891589" y="5334001"/>
            <a:ext cx="1587"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49" name="Line 88"/>
          <p:cNvSpPr>
            <a:spLocks noChangeShapeType="1"/>
          </p:cNvSpPr>
          <p:nvPr/>
        </p:nvSpPr>
        <p:spPr bwMode="auto">
          <a:xfrm flipV="1">
            <a:off x="9331325" y="5334001"/>
            <a:ext cx="1588" cy="85725"/>
          </a:xfrm>
          <a:prstGeom prst="line">
            <a:avLst/>
          </a:prstGeom>
          <a:noFill/>
          <a:ln w="22225">
            <a:solidFill>
              <a:srgbClr val="000000"/>
            </a:solidFill>
            <a:round/>
            <a:headEnd/>
            <a:tailEnd/>
          </a:ln>
        </p:spPr>
        <p:txBody>
          <a:bodyPr/>
          <a:lstStyle/>
          <a:p>
            <a:endParaRPr lang="en-US">
              <a:latin typeface="Arial"/>
              <a:cs typeface="Arial"/>
            </a:endParaRPr>
          </a:p>
        </p:txBody>
      </p:sp>
      <p:sp>
        <p:nvSpPr>
          <p:cNvPr id="33850" name="Line 89"/>
          <p:cNvSpPr>
            <a:spLocks noChangeShapeType="1"/>
          </p:cNvSpPr>
          <p:nvPr/>
        </p:nvSpPr>
        <p:spPr bwMode="auto">
          <a:xfrm flipV="1">
            <a:off x="9771064" y="5334001"/>
            <a:ext cx="1587" cy="85725"/>
          </a:xfrm>
          <a:prstGeom prst="line">
            <a:avLst/>
          </a:prstGeom>
          <a:noFill/>
          <a:ln w="22225">
            <a:solidFill>
              <a:srgbClr val="000000"/>
            </a:solidFill>
            <a:round/>
            <a:headEnd/>
            <a:tailEnd/>
          </a:ln>
        </p:spPr>
        <p:txBody>
          <a:bodyPr/>
          <a:lstStyle/>
          <a:p>
            <a:endParaRPr lang="en-US">
              <a:latin typeface="Arial"/>
              <a:cs typeface="Arial"/>
            </a:endParaRPr>
          </a:p>
        </p:txBody>
      </p:sp>
      <p:grpSp>
        <p:nvGrpSpPr>
          <p:cNvPr id="6" name="Group 90"/>
          <p:cNvGrpSpPr>
            <a:grpSpLocks/>
          </p:cNvGrpSpPr>
          <p:nvPr/>
        </p:nvGrpSpPr>
        <p:grpSpPr bwMode="auto">
          <a:xfrm>
            <a:off x="6650038" y="4711700"/>
            <a:ext cx="3560762" cy="96838"/>
            <a:chOff x="3229" y="2968"/>
            <a:chExt cx="2243" cy="61"/>
          </a:xfrm>
        </p:grpSpPr>
        <p:sp>
          <p:nvSpPr>
            <p:cNvPr id="33893" name="Freeform 91"/>
            <p:cNvSpPr>
              <a:spLocks/>
            </p:cNvSpPr>
            <p:nvPr/>
          </p:nvSpPr>
          <p:spPr bwMode="auto">
            <a:xfrm>
              <a:off x="3263" y="3002"/>
              <a:ext cx="2209" cy="1"/>
            </a:xfrm>
            <a:custGeom>
              <a:avLst/>
              <a:gdLst>
                <a:gd name="T0" fmla="*/ 0 w 327"/>
                <a:gd name="T1" fmla="*/ 0 h 1"/>
                <a:gd name="T2" fmla="*/ 576779 w 327"/>
                <a:gd name="T3" fmla="*/ 0 h 1"/>
                <a:gd name="T4" fmla="*/ 1153605 w 327"/>
                <a:gd name="T5" fmla="*/ 0 h 1"/>
                <a:gd name="T6" fmla="*/ 1730701 w 327"/>
                <a:gd name="T7" fmla="*/ 0 h 1"/>
                <a:gd name="T8" fmla="*/ 2307479 w 327"/>
                <a:gd name="T9" fmla="*/ 0 h 1"/>
                <a:gd name="T10" fmla="*/ 2869788 w 327"/>
                <a:gd name="T11" fmla="*/ 0 h 1"/>
                <a:gd name="T12" fmla="*/ 3446566 w 327"/>
                <a:gd name="T13" fmla="*/ 0 h 1"/>
                <a:gd name="T14" fmla="*/ 4023346 w 327"/>
                <a:gd name="T15" fmla="*/ 0 h 1"/>
                <a:gd name="T16" fmla="*/ 4600442 w 32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
                <a:gd name="T28" fmla="*/ 0 h 1"/>
                <a:gd name="T29" fmla="*/ 327 w 32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 h="1">
                  <a:moveTo>
                    <a:pt x="0" y="0"/>
                  </a:moveTo>
                  <a:lnTo>
                    <a:pt x="41" y="0"/>
                  </a:lnTo>
                  <a:lnTo>
                    <a:pt x="82" y="0"/>
                  </a:lnTo>
                  <a:lnTo>
                    <a:pt x="123" y="0"/>
                  </a:lnTo>
                  <a:lnTo>
                    <a:pt x="164" y="0"/>
                  </a:lnTo>
                  <a:lnTo>
                    <a:pt x="204" y="0"/>
                  </a:lnTo>
                  <a:lnTo>
                    <a:pt x="245" y="0"/>
                  </a:lnTo>
                  <a:lnTo>
                    <a:pt x="286" y="0"/>
                  </a:lnTo>
                  <a:lnTo>
                    <a:pt x="327" y="0"/>
                  </a:lnTo>
                </a:path>
              </a:pathLst>
            </a:custGeom>
            <a:noFill/>
            <a:ln w="22225">
              <a:solidFill>
                <a:srgbClr val="000080"/>
              </a:solidFill>
              <a:round/>
              <a:headEnd/>
              <a:tailEnd/>
            </a:ln>
          </p:spPr>
          <p:txBody>
            <a:bodyPr/>
            <a:lstStyle/>
            <a:p>
              <a:endParaRPr lang="en-US">
                <a:latin typeface="Arial"/>
                <a:cs typeface="Arial"/>
              </a:endParaRPr>
            </a:p>
          </p:txBody>
        </p:sp>
        <p:sp>
          <p:nvSpPr>
            <p:cNvPr id="33894" name="Oval 92"/>
            <p:cNvSpPr>
              <a:spLocks noChangeArrowheads="1"/>
            </p:cNvSpPr>
            <p:nvPr/>
          </p:nvSpPr>
          <p:spPr bwMode="auto">
            <a:xfrm>
              <a:off x="3229"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95" name="Oval 93"/>
            <p:cNvSpPr>
              <a:spLocks noChangeArrowheads="1"/>
            </p:cNvSpPr>
            <p:nvPr/>
          </p:nvSpPr>
          <p:spPr bwMode="auto">
            <a:xfrm>
              <a:off x="3506"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96" name="Oval 94"/>
            <p:cNvSpPr>
              <a:spLocks noChangeArrowheads="1"/>
            </p:cNvSpPr>
            <p:nvPr/>
          </p:nvSpPr>
          <p:spPr bwMode="auto">
            <a:xfrm>
              <a:off x="3783"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97" name="Oval 95"/>
            <p:cNvSpPr>
              <a:spLocks noChangeArrowheads="1"/>
            </p:cNvSpPr>
            <p:nvPr/>
          </p:nvSpPr>
          <p:spPr bwMode="auto">
            <a:xfrm>
              <a:off x="4060"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98" name="Oval 96"/>
            <p:cNvSpPr>
              <a:spLocks noChangeArrowheads="1"/>
            </p:cNvSpPr>
            <p:nvPr/>
          </p:nvSpPr>
          <p:spPr bwMode="auto">
            <a:xfrm>
              <a:off x="4337"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99" name="Oval 97"/>
            <p:cNvSpPr>
              <a:spLocks noChangeArrowheads="1"/>
            </p:cNvSpPr>
            <p:nvPr/>
          </p:nvSpPr>
          <p:spPr bwMode="auto">
            <a:xfrm>
              <a:off x="4607"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900" name="Oval 98"/>
            <p:cNvSpPr>
              <a:spLocks noChangeArrowheads="1"/>
            </p:cNvSpPr>
            <p:nvPr/>
          </p:nvSpPr>
          <p:spPr bwMode="auto">
            <a:xfrm>
              <a:off x="4884"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901" name="Oval 99"/>
            <p:cNvSpPr>
              <a:spLocks noChangeArrowheads="1"/>
            </p:cNvSpPr>
            <p:nvPr/>
          </p:nvSpPr>
          <p:spPr bwMode="auto">
            <a:xfrm>
              <a:off x="5161" y="2968"/>
              <a:ext cx="61" cy="61"/>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grpSp>
      <p:grpSp>
        <p:nvGrpSpPr>
          <p:cNvPr id="7" name="Group 100"/>
          <p:cNvGrpSpPr>
            <a:grpSpLocks/>
          </p:cNvGrpSpPr>
          <p:nvPr/>
        </p:nvGrpSpPr>
        <p:grpSpPr bwMode="auto">
          <a:xfrm>
            <a:off x="6650038" y="1236663"/>
            <a:ext cx="3560762" cy="4140200"/>
            <a:chOff x="3229" y="779"/>
            <a:chExt cx="2243" cy="2608"/>
          </a:xfrm>
        </p:grpSpPr>
        <p:sp>
          <p:nvSpPr>
            <p:cNvPr id="33884" name="Freeform 101"/>
            <p:cNvSpPr>
              <a:spLocks/>
            </p:cNvSpPr>
            <p:nvPr/>
          </p:nvSpPr>
          <p:spPr bwMode="auto">
            <a:xfrm>
              <a:off x="3263" y="779"/>
              <a:ext cx="2209" cy="2581"/>
            </a:xfrm>
            <a:custGeom>
              <a:avLst/>
              <a:gdLst>
                <a:gd name="T0" fmla="*/ 0 w 327"/>
                <a:gd name="T1" fmla="*/ 5378905 h 382"/>
                <a:gd name="T2" fmla="*/ 576779 w 327"/>
                <a:gd name="T3" fmla="*/ 4857983 h 382"/>
                <a:gd name="T4" fmla="*/ 1153605 w 327"/>
                <a:gd name="T5" fmla="*/ 4478583 h 382"/>
                <a:gd name="T6" fmla="*/ 1730701 w 327"/>
                <a:gd name="T7" fmla="*/ 4182491 h 382"/>
                <a:gd name="T8" fmla="*/ 2307479 w 327"/>
                <a:gd name="T9" fmla="*/ 3815732 h 382"/>
                <a:gd name="T10" fmla="*/ 2869788 w 327"/>
                <a:gd name="T11" fmla="*/ 3294761 h 382"/>
                <a:gd name="T12" fmla="*/ 3446566 w 327"/>
                <a:gd name="T13" fmla="*/ 2548643 h 382"/>
                <a:gd name="T14" fmla="*/ 4023346 w 327"/>
                <a:gd name="T15" fmla="*/ 1492237 h 382"/>
                <a:gd name="T16" fmla="*/ 4600442 w 327"/>
                <a:gd name="T17" fmla="*/ 0 h 3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
                <a:gd name="T28" fmla="*/ 0 h 382"/>
                <a:gd name="T29" fmla="*/ 327 w 327"/>
                <a:gd name="T30" fmla="*/ 382 h 3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 h="382">
                  <a:moveTo>
                    <a:pt x="0" y="382"/>
                  </a:moveTo>
                  <a:lnTo>
                    <a:pt x="41" y="345"/>
                  </a:lnTo>
                  <a:lnTo>
                    <a:pt x="82" y="318"/>
                  </a:lnTo>
                  <a:lnTo>
                    <a:pt x="123" y="297"/>
                  </a:lnTo>
                  <a:lnTo>
                    <a:pt x="164" y="271"/>
                  </a:lnTo>
                  <a:lnTo>
                    <a:pt x="204" y="234"/>
                  </a:lnTo>
                  <a:lnTo>
                    <a:pt x="245" y="181"/>
                  </a:lnTo>
                  <a:lnTo>
                    <a:pt x="286" y="106"/>
                  </a:lnTo>
                  <a:lnTo>
                    <a:pt x="327" y="0"/>
                  </a:lnTo>
                </a:path>
              </a:pathLst>
            </a:custGeom>
            <a:noFill/>
            <a:ln w="22225">
              <a:solidFill>
                <a:srgbClr val="FF6600"/>
              </a:solidFill>
              <a:round/>
              <a:headEnd/>
              <a:tailEnd/>
            </a:ln>
          </p:spPr>
          <p:txBody>
            <a:bodyPr/>
            <a:lstStyle/>
            <a:p>
              <a:endParaRPr lang="en-US">
                <a:latin typeface="Arial"/>
                <a:cs typeface="Arial"/>
              </a:endParaRPr>
            </a:p>
          </p:txBody>
        </p:sp>
        <p:sp>
          <p:nvSpPr>
            <p:cNvPr id="33885" name="Oval 102"/>
            <p:cNvSpPr>
              <a:spLocks noChangeArrowheads="1"/>
            </p:cNvSpPr>
            <p:nvPr/>
          </p:nvSpPr>
          <p:spPr bwMode="auto">
            <a:xfrm>
              <a:off x="3229" y="3326"/>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86" name="Oval 103"/>
            <p:cNvSpPr>
              <a:spLocks noChangeArrowheads="1"/>
            </p:cNvSpPr>
            <p:nvPr/>
          </p:nvSpPr>
          <p:spPr bwMode="auto">
            <a:xfrm>
              <a:off x="3506" y="3076"/>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87" name="Oval 104"/>
            <p:cNvSpPr>
              <a:spLocks noChangeArrowheads="1"/>
            </p:cNvSpPr>
            <p:nvPr/>
          </p:nvSpPr>
          <p:spPr bwMode="auto">
            <a:xfrm>
              <a:off x="3783" y="2893"/>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88" name="Oval 105"/>
            <p:cNvSpPr>
              <a:spLocks noChangeArrowheads="1"/>
            </p:cNvSpPr>
            <p:nvPr/>
          </p:nvSpPr>
          <p:spPr bwMode="auto">
            <a:xfrm>
              <a:off x="4060" y="2752"/>
              <a:ext cx="61" cy="60"/>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89" name="Oval 106"/>
            <p:cNvSpPr>
              <a:spLocks noChangeArrowheads="1"/>
            </p:cNvSpPr>
            <p:nvPr/>
          </p:nvSpPr>
          <p:spPr bwMode="auto">
            <a:xfrm>
              <a:off x="4337" y="2576"/>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90" name="Oval 107"/>
            <p:cNvSpPr>
              <a:spLocks noChangeArrowheads="1"/>
            </p:cNvSpPr>
            <p:nvPr/>
          </p:nvSpPr>
          <p:spPr bwMode="auto">
            <a:xfrm>
              <a:off x="4607" y="2326"/>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91" name="Oval 108"/>
            <p:cNvSpPr>
              <a:spLocks noChangeArrowheads="1"/>
            </p:cNvSpPr>
            <p:nvPr/>
          </p:nvSpPr>
          <p:spPr bwMode="auto">
            <a:xfrm>
              <a:off x="4884" y="1968"/>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92" name="Oval 109"/>
            <p:cNvSpPr>
              <a:spLocks noChangeArrowheads="1"/>
            </p:cNvSpPr>
            <p:nvPr/>
          </p:nvSpPr>
          <p:spPr bwMode="auto">
            <a:xfrm>
              <a:off x="5161" y="1461"/>
              <a:ext cx="61" cy="61"/>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grpSp>
      <p:sp>
        <p:nvSpPr>
          <p:cNvPr id="33853" name="Rectangle 110"/>
          <p:cNvSpPr>
            <a:spLocks noChangeArrowheads="1"/>
          </p:cNvSpPr>
          <p:nvPr/>
        </p:nvSpPr>
        <p:spPr bwMode="auto">
          <a:xfrm>
            <a:off x="6124576" y="5203825"/>
            <a:ext cx="282575"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€0</a:t>
            </a:r>
            <a:endParaRPr lang="en-US" dirty="0">
              <a:latin typeface="Arial"/>
              <a:cs typeface="Arial"/>
            </a:endParaRPr>
          </a:p>
        </p:txBody>
      </p:sp>
      <p:sp>
        <p:nvSpPr>
          <p:cNvPr id="33854" name="Rectangle 111"/>
          <p:cNvSpPr>
            <a:spLocks noChangeArrowheads="1"/>
          </p:cNvSpPr>
          <p:nvPr/>
        </p:nvSpPr>
        <p:spPr bwMode="auto">
          <a:xfrm>
            <a:off x="5845175" y="4635500"/>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€100</a:t>
            </a:r>
            <a:endParaRPr lang="en-US" dirty="0">
              <a:latin typeface="Arial"/>
              <a:cs typeface="Arial"/>
            </a:endParaRPr>
          </a:p>
        </p:txBody>
      </p:sp>
      <p:sp>
        <p:nvSpPr>
          <p:cNvPr id="33855" name="Rectangle 112"/>
          <p:cNvSpPr>
            <a:spLocks noChangeArrowheads="1"/>
          </p:cNvSpPr>
          <p:nvPr/>
        </p:nvSpPr>
        <p:spPr bwMode="auto">
          <a:xfrm>
            <a:off x="5845175" y="4067175"/>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€200</a:t>
            </a:r>
            <a:endParaRPr lang="en-US" dirty="0">
              <a:latin typeface="Arial"/>
              <a:cs typeface="Arial"/>
            </a:endParaRPr>
          </a:p>
        </p:txBody>
      </p:sp>
      <p:sp>
        <p:nvSpPr>
          <p:cNvPr id="33856" name="Rectangle 113"/>
          <p:cNvSpPr>
            <a:spLocks noChangeArrowheads="1"/>
          </p:cNvSpPr>
          <p:nvPr/>
        </p:nvSpPr>
        <p:spPr bwMode="auto">
          <a:xfrm>
            <a:off x="5845175" y="3498850"/>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€300</a:t>
            </a:r>
            <a:endParaRPr lang="en-US" dirty="0">
              <a:latin typeface="Arial"/>
              <a:cs typeface="Arial"/>
            </a:endParaRPr>
          </a:p>
        </p:txBody>
      </p:sp>
      <p:sp>
        <p:nvSpPr>
          <p:cNvPr id="33857" name="Rectangle 114"/>
          <p:cNvSpPr>
            <a:spLocks noChangeArrowheads="1"/>
          </p:cNvSpPr>
          <p:nvPr/>
        </p:nvSpPr>
        <p:spPr bwMode="auto">
          <a:xfrm>
            <a:off x="5845175" y="2930525"/>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€400</a:t>
            </a:r>
            <a:endParaRPr lang="en-US" dirty="0">
              <a:latin typeface="Arial"/>
              <a:cs typeface="Arial"/>
            </a:endParaRPr>
          </a:p>
        </p:txBody>
      </p:sp>
      <p:sp>
        <p:nvSpPr>
          <p:cNvPr id="33858" name="Rectangle 115"/>
          <p:cNvSpPr>
            <a:spLocks noChangeArrowheads="1"/>
          </p:cNvSpPr>
          <p:nvPr/>
        </p:nvSpPr>
        <p:spPr bwMode="auto">
          <a:xfrm>
            <a:off x="5845175" y="2362200"/>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€500</a:t>
            </a:r>
            <a:endParaRPr lang="en-US" dirty="0">
              <a:latin typeface="Arial"/>
              <a:cs typeface="Arial"/>
            </a:endParaRPr>
          </a:p>
        </p:txBody>
      </p:sp>
      <p:sp>
        <p:nvSpPr>
          <p:cNvPr id="33859" name="Rectangle 116"/>
          <p:cNvSpPr>
            <a:spLocks noChangeArrowheads="1"/>
          </p:cNvSpPr>
          <p:nvPr/>
        </p:nvSpPr>
        <p:spPr bwMode="auto">
          <a:xfrm>
            <a:off x="5845175" y="1793875"/>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€600</a:t>
            </a:r>
            <a:endParaRPr lang="en-US" dirty="0">
              <a:latin typeface="Arial"/>
              <a:cs typeface="Arial"/>
            </a:endParaRPr>
          </a:p>
        </p:txBody>
      </p:sp>
      <p:sp>
        <p:nvSpPr>
          <p:cNvPr id="33860" name="Rectangle 117"/>
          <p:cNvSpPr>
            <a:spLocks noChangeArrowheads="1"/>
          </p:cNvSpPr>
          <p:nvPr/>
        </p:nvSpPr>
        <p:spPr bwMode="auto">
          <a:xfrm>
            <a:off x="5845175" y="1225550"/>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€700</a:t>
            </a:r>
            <a:endParaRPr lang="en-US" dirty="0">
              <a:latin typeface="Arial"/>
              <a:cs typeface="Arial"/>
            </a:endParaRPr>
          </a:p>
        </p:txBody>
      </p:sp>
      <p:sp>
        <p:nvSpPr>
          <p:cNvPr id="33861" name="Rectangle 118"/>
          <p:cNvSpPr>
            <a:spLocks noChangeArrowheads="1"/>
          </p:cNvSpPr>
          <p:nvPr/>
        </p:nvSpPr>
        <p:spPr bwMode="auto">
          <a:xfrm>
            <a:off x="5845175" y="657225"/>
            <a:ext cx="565150" cy="304800"/>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€800</a:t>
            </a:r>
            <a:endParaRPr lang="en-US" dirty="0">
              <a:latin typeface="Arial"/>
              <a:cs typeface="Arial"/>
            </a:endParaRPr>
          </a:p>
        </p:txBody>
      </p:sp>
      <p:sp>
        <p:nvSpPr>
          <p:cNvPr id="33862" name="Rectangle 119"/>
          <p:cNvSpPr>
            <a:spLocks noChangeArrowheads="1"/>
          </p:cNvSpPr>
          <p:nvPr/>
        </p:nvSpPr>
        <p:spPr bwMode="auto">
          <a:xfrm>
            <a:off x="6638925" y="5600700"/>
            <a:ext cx="141288" cy="304800"/>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0</a:t>
            </a:r>
            <a:endParaRPr lang="en-US">
              <a:latin typeface="Arial"/>
              <a:cs typeface="Arial"/>
            </a:endParaRPr>
          </a:p>
        </p:txBody>
      </p:sp>
      <p:sp>
        <p:nvSpPr>
          <p:cNvPr id="33863" name="Rectangle 120"/>
          <p:cNvSpPr>
            <a:spLocks noChangeArrowheads="1"/>
          </p:cNvSpPr>
          <p:nvPr/>
        </p:nvSpPr>
        <p:spPr bwMode="auto">
          <a:xfrm>
            <a:off x="7078663" y="5600701"/>
            <a:ext cx="142668"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1</a:t>
            </a:r>
            <a:endParaRPr lang="en-US">
              <a:latin typeface="Arial"/>
              <a:cs typeface="Arial"/>
            </a:endParaRPr>
          </a:p>
        </p:txBody>
      </p:sp>
      <p:sp>
        <p:nvSpPr>
          <p:cNvPr id="33864" name="Rectangle 121"/>
          <p:cNvSpPr>
            <a:spLocks noChangeArrowheads="1"/>
          </p:cNvSpPr>
          <p:nvPr/>
        </p:nvSpPr>
        <p:spPr bwMode="auto">
          <a:xfrm>
            <a:off x="7518400" y="5600700"/>
            <a:ext cx="141288" cy="304800"/>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2</a:t>
            </a:r>
            <a:endParaRPr lang="en-US">
              <a:latin typeface="Arial"/>
              <a:cs typeface="Arial"/>
            </a:endParaRPr>
          </a:p>
        </p:txBody>
      </p:sp>
      <p:sp>
        <p:nvSpPr>
          <p:cNvPr id="33865" name="Rectangle 122"/>
          <p:cNvSpPr>
            <a:spLocks noChangeArrowheads="1"/>
          </p:cNvSpPr>
          <p:nvPr/>
        </p:nvSpPr>
        <p:spPr bwMode="auto">
          <a:xfrm>
            <a:off x="7958138" y="5600701"/>
            <a:ext cx="142668"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3</a:t>
            </a:r>
            <a:endParaRPr lang="en-US">
              <a:latin typeface="Arial"/>
              <a:cs typeface="Arial"/>
            </a:endParaRPr>
          </a:p>
        </p:txBody>
      </p:sp>
      <p:sp>
        <p:nvSpPr>
          <p:cNvPr id="33866" name="Rectangle 123"/>
          <p:cNvSpPr>
            <a:spLocks noChangeArrowheads="1"/>
          </p:cNvSpPr>
          <p:nvPr/>
        </p:nvSpPr>
        <p:spPr bwMode="auto">
          <a:xfrm>
            <a:off x="8397875" y="5600700"/>
            <a:ext cx="141288" cy="304800"/>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4</a:t>
            </a:r>
            <a:endParaRPr lang="en-US">
              <a:latin typeface="Arial"/>
              <a:cs typeface="Arial"/>
            </a:endParaRPr>
          </a:p>
        </p:txBody>
      </p:sp>
      <p:sp>
        <p:nvSpPr>
          <p:cNvPr id="33867" name="Rectangle 124"/>
          <p:cNvSpPr>
            <a:spLocks noChangeArrowheads="1"/>
          </p:cNvSpPr>
          <p:nvPr/>
        </p:nvSpPr>
        <p:spPr bwMode="auto">
          <a:xfrm>
            <a:off x="8828088" y="5600701"/>
            <a:ext cx="142668"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5</a:t>
            </a:r>
            <a:endParaRPr lang="en-US">
              <a:latin typeface="Arial"/>
              <a:cs typeface="Arial"/>
            </a:endParaRPr>
          </a:p>
        </p:txBody>
      </p:sp>
      <p:sp>
        <p:nvSpPr>
          <p:cNvPr id="33868" name="Rectangle 125"/>
          <p:cNvSpPr>
            <a:spLocks noChangeArrowheads="1"/>
          </p:cNvSpPr>
          <p:nvPr/>
        </p:nvSpPr>
        <p:spPr bwMode="auto">
          <a:xfrm>
            <a:off x="9267825" y="5600700"/>
            <a:ext cx="141288" cy="304800"/>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6</a:t>
            </a:r>
            <a:endParaRPr lang="en-US">
              <a:latin typeface="Arial"/>
              <a:cs typeface="Arial"/>
            </a:endParaRPr>
          </a:p>
        </p:txBody>
      </p:sp>
      <p:sp>
        <p:nvSpPr>
          <p:cNvPr id="33869" name="Rectangle 126"/>
          <p:cNvSpPr>
            <a:spLocks noChangeArrowheads="1"/>
          </p:cNvSpPr>
          <p:nvPr/>
        </p:nvSpPr>
        <p:spPr bwMode="auto">
          <a:xfrm>
            <a:off x="9707563" y="5600701"/>
            <a:ext cx="142668"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7</a:t>
            </a:r>
            <a:endParaRPr lang="en-US">
              <a:latin typeface="Arial"/>
              <a:cs typeface="Arial"/>
            </a:endParaRPr>
          </a:p>
        </p:txBody>
      </p:sp>
      <p:sp>
        <p:nvSpPr>
          <p:cNvPr id="33870" name="Rectangle 127"/>
          <p:cNvSpPr>
            <a:spLocks noChangeArrowheads="1"/>
          </p:cNvSpPr>
          <p:nvPr/>
        </p:nvSpPr>
        <p:spPr bwMode="auto">
          <a:xfrm>
            <a:off x="8312150" y="6019801"/>
            <a:ext cx="198772" cy="307777"/>
          </a:xfrm>
          <a:prstGeom prst="rect">
            <a:avLst/>
          </a:prstGeom>
          <a:noFill/>
          <a:ln w="9525">
            <a:noFill/>
            <a:miter lim="800000"/>
            <a:headEnd/>
            <a:tailEnd/>
          </a:ln>
        </p:spPr>
        <p:txBody>
          <a:bodyPr wrap="none" lIns="0" tIns="0" rIns="0" bIns="0">
            <a:spAutoFit/>
          </a:bodyPr>
          <a:lstStyle/>
          <a:p>
            <a:r>
              <a:rPr lang="en-US" sz="2000" b="1" i="1">
                <a:solidFill>
                  <a:srgbClr val="000000"/>
                </a:solidFill>
                <a:latin typeface="Arial"/>
                <a:cs typeface="Arial"/>
              </a:rPr>
              <a:t>Q</a:t>
            </a:r>
            <a:endParaRPr lang="en-US">
              <a:latin typeface="Arial"/>
              <a:cs typeface="Arial"/>
            </a:endParaRPr>
          </a:p>
        </p:txBody>
      </p:sp>
      <p:sp>
        <p:nvSpPr>
          <p:cNvPr id="33871" name="Rectangle 128"/>
          <p:cNvSpPr>
            <a:spLocks noChangeArrowheads="1"/>
          </p:cNvSpPr>
          <p:nvPr/>
        </p:nvSpPr>
        <p:spPr bwMode="auto">
          <a:xfrm rot="-5400000">
            <a:off x="5204619" y="2902744"/>
            <a:ext cx="706438" cy="304800"/>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a:cs typeface="Arial"/>
              </a:rPr>
              <a:t>Costs</a:t>
            </a:r>
            <a:endParaRPr lang="en-US">
              <a:latin typeface="Arial"/>
              <a:cs typeface="Arial"/>
            </a:endParaRPr>
          </a:p>
        </p:txBody>
      </p:sp>
      <p:sp>
        <p:nvSpPr>
          <p:cNvPr id="33872" name="Rectangle 129"/>
          <p:cNvSpPr>
            <a:spLocks noChangeArrowheads="1"/>
          </p:cNvSpPr>
          <p:nvPr/>
        </p:nvSpPr>
        <p:spPr bwMode="auto">
          <a:xfrm>
            <a:off x="7218364" y="679450"/>
            <a:ext cx="1222375" cy="1200150"/>
          </a:xfrm>
          <a:prstGeom prst="rect">
            <a:avLst/>
          </a:prstGeom>
          <a:solidFill>
            <a:srgbClr val="FFFFCC"/>
          </a:solidFill>
          <a:ln w="0">
            <a:solidFill>
              <a:srgbClr val="000000"/>
            </a:solidFill>
            <a:miter lim="800000"/>
            <a:headEnd/>
            <a:tailEnd/>
          </a:ln>
        </p:spPr>
        <p:txBody>
          <a:bodyPr/>
          <a:lstStyle/>
          <a:p>
            <a:endParaRPr lang="en-US">
              <a:latin typeface="Arial"/>
              <a:cs typeface="Arial"/>
            </a:endParaRPr>
          </a:p>
        </p:txBody>
      </p:sp>
      <p:sp>
        <p:nvSpPr>
          <p:cNvPr id="33873" name="Line 130"/>
          <p:cNvSpPr>
            <a:spLocks noChangeShapeType="1"/>
          </p:cNvSpPr>
          <p:nvPr/>
        </p:nvSpPr>
        <p:spPr bwMode="auto">
          <a:xfrm>
            <a:off x="7497763" y="893764"/>
            <a:ext cx="311150" cy="1587"/>
          </a:xfrm>
          <a:prstGeom prst="line">
            <a:avLst/>
          </a:prstGeom>
          <a:noFill/>
          <a:ln w="22225">
            <a:solidFill>
              <a:srgbClr val="000080"/>
            </a:solidFill>
            <a:round/>
            <a:headEnd/>
            <a:tailEnd/>
          </a:ln>
        </p:spPr>
        <p:txBody>
          <a:bodyPr/>
          <a:lstStyle/>
          <a:p>
            <a:endParaRPr lang="en-US">
              <a:latin typeface="Arial"/>
              <a:cs typeface="Arial"/>
            </a:endParaRPr>
          </a:p>
        </p:txBody>
      </p:sp>
      <p:sp>
        <p:nvSpPr>
          <p:cNvPr id="33874" name="Oval 131"/>
          <p:cNvSpPr>
            <a:spLocks noChangeArrowheads="1"/>
          </p:cNvSpPr>
          <p:nvPr/>
        </p:nvSpPr>
        <p:spPr bwMode="auto">
          <a:xfrm>
            <a:off x="7594600" y="839789"/>
            <a:ext cx="95250" cy="96837"/>
          </a:xfrm>
          <a:prstGeom prst="ellipse">
            <a:avLst/>
          </a:prstGeom>
          <a:solidFill>
            <a:srgbClr val="000080"/>
          </a:solidFill>
          <a:ln w="11113">
            <a:solidFill>
              <a:srgbClr val="000080"/>
            </a:solidFill>
            <a:round/>
            <a:headEnd/>
            <a:tailEnd/>
          </a:ln>
        </p:spPr>
        <p:txBody>
          <a:bodyPr/>
          <a:lstStyle/>
          <a:p>
            <a:endParaRPr lang="en-US">
              <a:latin typeface="Arial"/>
              <a:cs typeface="Arial"/>
            </a:endParaRPr>
          </a:p>
        </p:txBody>
      </p:sp>
      <p:sp>
        <p:nvSpPr>
          <p:cNvPr id="33875" name="Rectangle 132"/>
          <p:cNvSpPr>
            <a:spLocks noChangeArrowheads="1"/>
          </p:cNvSpPr>
          <p:nvPr/>
        </p:nvSpPr>
        <p:spPr bwMode="auto">
          <a:xfrm>
            <a:off x="7872414" y="754064"/>
            <a:ext cx="343043" cy="307777"/>
          </a:xfrm>
          <a:prstGeom prst="rect">
            <a:avLst/>
          </a:prstGeom>
          <a:noFill/>
          <a:ln w="9525">
            <a:noFill/>
            <a:miter lim="800000"/>
            <a:headEnd/>
            <a:tailEnd/>
          </a:ln>
        </p:spPr>
        <p:txBody>
          <a:bodyPr wrap="none" lIns="0" tIns="0" rIns="0" bIns="0">
            <a:spAutoFit/>
          </a:bodyPr>
          <a:lstStyle/>
          <a:p>
            <a:r>
              <a:rPr lang="en-US" sz="2000" i="1">
                <a:solidFill>
                  <a:srgbClr val="000000"/>
                </a:solidFill>
                <a:latin typeface="Arial"/>
                <a:cs typeface="Arial"/>
              </a:rPr>
              <a:t>FC</a:t>
            </a:r>
            <a:endParaRPr lang="en-US" i="1">
              <a:latin typeface="Arial"/>
              <a:cs typeface="Arial"/>
            </a:endParaRPr>
          </a:p>
        </p:txBody>
      </p:sp>
      <p:sp>
        <p:nvSpPr>
          <p:cNvPr id="33876" name="Line 133"/>
          <p:cNvSpPr>
            <a:spLocks noChangeShapeType="1"/>
          </p:cNvSpPr>
          <p:nvPr/>
        </p:nvSpPr>
        <p:spPr bwMode="auto">
          <a:xfrm>
            <a:off x="7497763" y="1290639"/>
            <a:ext cx="311150" cy="1587"/>
          </a:xfrm>
          <a:prstGeom prst="line">
            <a:avLst/>
          </a:prstGeom>
          <a:noFill/>
          <a:ln w="22225">
            <a:solidFill>
              <a:srgbClr val="FF6600"/>
            </a:solidFill>
            <a:round/>
            <a:headEnd/>
            <a:tailEnd/>
          </a:ln>
        </p:spPr>
        <p:txBody>
          <a:bodyPr/>
          <a:lstStyle/>
          <a:p>
            <a:endParaRPr lang="en-US">
              <a:latin typeface="Arial"/>
              <a:cs typeface="Arial"/>
            </a:endParaRPr>
          </a:p>
        </p:txBody>
      </p:sp>
      <p:sp>
        <p:nvSpPr>
          <p:cNvPr id="33877" name="Oval 134"/>
          <p:cNvSpPr>
            <a:spLocks noChangeArrowheads="1"/>
          </p:cNvSpPr>
          <p:nvPr/>
        </p:nvSpPr>
        <p:spPr bwMode="auto">
          <a:xfrm>
            <a:off x="7594600" y="1236664"/>
            <a:ext cx="95250" cy="96837"/>
          </a:xfrm>
          <a:prstGeom prst="ellipse">
            <a:avLst/>
          </a:prstGeom>
          <a:solidFill>
            <a:srgbClr val="993300"/>
          </a:solidFill>
          <a:ln w="11113">
            <a:solidFill>
              <a:srgbClr val="993300"/>
            </a:solidFill>
            <a:round/>
            <a:headEnd/>
            <a:tailEnd/>
          </a:ln>
        </p:spPr>
        <p:txBody>
          <a:bodyPr/>
          <a:lstStyle/>
          <a:p>
            <a:endParaRPr lang="en-US">
              <a:latin typeface="Arial"/>
              <a:cs typeface="Arial"/>
            </a:endParaRPr>
          </a:p>
        </p:txBody>
      </p:sp>
      <p:sp>
        <p:nvSpPr>
          <p:cNvPr id="33878" name="Rectangle 135"/>
          <p:cNvSpPr>
            <a:spLocks noChangeArrowheads="1"/>
          </p:cNvSpPr>
          <p:nvPr/>
        </p:nvSpPr>
        <p:spPr bwMode="auto">
          <a:xfrm>
            <a:off x="7872413" y="1150939"/>
            <a:ext cx="357470" cy="307777"/>
          </a:xfrm>
          <a:prstGeom prst="rect">
            <a:avLst/>
          </a:prstGeom>
          <a:noFill/>
          <a:ln w="9525">
            <a:noFill/>
            <a:miter lim="800000"/>
            <a:headEnd/>
            <a:tailEnd/>
          </a:ln>
        </p:spPr>
        <p:txBody>
          <a:bodyPr wrap="none" lIns="0" tIns="0" rIns="0" bIns="0">
            <a:spAutoFit/>
          </a:bodyPr>
          <a:lstStyle/>
          <a:p>
            <a:r>
              <a:rPr lang="en-US" sz="2000" i="1">
                <a:solidFill>
                  <a:srgbClr val="000000"/>
                </a:solidFill>
                <a:latin typeface="Arial"/>
                <a:cs typeface="Arial"/>
              </a:rPr>
              <a:t>VC</a:t>
            </a:r>
            <a:endParaRPr lang="en-US" i="1">
              <a:latin typeface="Arial"/>
              <a:cs typeface="Arial"/>
            </a:endParaRPr>
          </a:p>
        </p:txBody>
      </p:sp>
      <p:sp>
        <p:nvSpPr>
          <p:cNvPr id="33879" name="Line 136"/>
          <p:cNvSpPr>
            <a:spLocks noChangeShapeType="1"/>
          </p:cNvSpPr>
          <p:nvPr/>
        </p:nvSpPr>
        <p:spPr bwMode="auto">
          <a:xfrm>
            <a:off x="7497763" y="1676400"/>
            <a:ext cx="311150" cy="1588"/>
          </a:xfrm>
          <a:prstGeom prst="line">
            <a:avLst/>
          </a:prstGeom>
          <a:noFill/>
          <a:ln w="22225">
            <a:solidFill>
              <a:srgbClr val="008000"/>
            </a:solidFill>
            <a:round/>
            <a:headEnd/>
            <a:tailEnd/>
          </a:ln>
        </p:spPr>
        <p:txBody>
          <a:bodyPr/>
          <a:lstStyle/>
          <a:p>
            <a:endParaRPr lang="en-US">
              <a:latin typeface="Arial"/>
              <a:cs typeface="Arial"/>
            </a:endParaRPr>
          </a:p>
        </p:txBody>
      </p:sp>
      <p:sp>
        <p:nvSpPr>
          <p:cNvPr id="33880" name="Oval 137"/>
          <p:cNvSpPr>
            <a:spLocks noChangeArrowheads="1"/>
          </p:cNvSpPr>
          <p:nvPr/>
        </p:nvSpPr>
        <p:spPr bwMode="auto">
          <a:xfrm>
            <a:off x="7594600" y="1622425"/>
            <a:ext cx="95250" cy="96838"/>
          </a:xfrm>
          <a:prstGeom prst="ellipse">
            <a:avLst/>
          </a:prstGeom>
          <a:solidFill>
            <a:srgbClr val="008000"/>
          </a:solidFill>
          <a:ln w="11113">
            <a:solidFill>
              <a:srgbClr val="008000"/>
            </a:solidFill>
            <a:round/>
            <a:headEnd/>
            <a:tailEnd/>
          </a:ln>
        </p:spPr>
        <p:txBody>
          <a:bodyPr/>
          <a:lstStyle/>
          <a:p>
            <a:endParaRPr lang="en-US">
              <a:latin typeface="Arial"/>
              <a:cs typeface="Arial"/>
            </a:endParaRPr>
          </a:p>
        </p:txBody>
      </p:sp>
      <p:sp>
        <p:nvSpPr>
          <p:cNvPr id="33881" name="Rectangle 138"/>
          <p:cNvSpPr>
            <a:spLocks noChangeArrowheads="1"/>
          </p:cNvSpPr>
          <p:nvPr/>
        </p:nvSpPr>
        <p:spPr bwMode="auto">
          <a:xfrm>
            <a:off x="7872414" y="1536701"/>
            <a:ext cx="343043" cy="307777"/>
          </a:xfrm>
          <a:prstGeom prst="rect">
            <a:avLst/>
          </a:prstGeom>
          <a:noFill/>
          <a:ln w="9525">
            <a:noFill/>
            <a:miter lim="800000"/>
            <a:headEnd/>
            <a:tailEnd/>
          </a:ln>
        </p:spPr>
        <p:txBody>
          <a:bodyPr wrap="none" lIns="0" tIns="0" rIns="0" bIns="0">
            <a:spAutoFit/>
          </a:bodyPr>
          <a:lstStyle/>
          <a:p>
            <a:r>
              <a:rPr lang="en-US" sz="2000" i="1">
                <a:solidFill>
                  <a:srgbClr val="000000"/>
                </a:solidFill>
                <a:latin typeface="Arial"/>
                <a:cs typeface="Arial"/>
              </a:rPr>
              <a:t>TC</a:t>
            </a:r>
            <a:endParaRPr lang="en-US" i="1">
              <a:latin typeface="Arial"/>
              <a:cs typeface="Arial"/>
            </a:endParaRPr>
          </a:p>
        </p:txBody>
      </p:sp>
      <p:sp>
        <p:nvSpPr>
          <p:cNvPr id="33882" name="Rectangle 139"/>
          <p:cNvSpPr>
            <a:spLocks noChangeArrowheads="1"/>
          </p:cNvSpPr>
          <p:nvPr/>
        </p:nvSpPr>
        <p:spPr bwMode="auto">
          <a:xfrm>
            <a:off x="5341939" y="454026"/>
            <a:ext cx="5030787" cy="5940425"/>
          </a:xfrm>
          <a:prstGeom prst="rect">
            <a:avLst/>
          </a:prstGeom>
          <a:noFill/>
          <a:ln w="0">
            <a:solidFill>
              <a:srgbClr val="000000"/>
            </a:solidFill>
            <a:miter lim="800000"/>
            <a:headEnd/>
            <a:tailEnd/>
          </a:ln>
        </p:spPr>
        <p:txBody>
          <a:bodyPr/>
          <a:lstStyle/>
          <a:p>
            <a:endParaRPr lang="en-US">
              <a:latin typeface="Arial"/>
              <a:cs typeface="Arial"/>
            </a:endParaRPr>
          </a:p>
        </p:txBody>
      </p:sp>
      <p:sp>
        <p:nvSpPr>
          <p:cNvPr id="3388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34461218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up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upRigh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108" name="Text Box 44"/>
          <p:cNvSpPr txBox="1">
            <a:spLocks noChangeArrowheads="1"/>
          </p:cNvSpPr>
          <p:nvPr/>
        </p:nvSpPr>
        <p:spPr bwMode="auto">
          <a:xfrm>
            <a:off x="4918075" y="1116013"/>
            <a:ext cx="4889500" cy="1397000"/>
          </a:xfrm>
          <a:prstGeom prst="rect">
            <a:avLst/>
          </a:prstGeom>
          <a:noFill/>
          <a:ln w="9525">
            <a:noFill/>
            <a:miter lim="800000"/>
            <a:headEnd/>
            <a:tailEnd/>
          </a:ln>
        </p:spPr>
        <p:txBody>
          <a:bodyPr/>
          <a:lstStyle/>
          <a:p>
            <a:pPr>
              <a:lnSpc>
                <a:spcPct val="105000"/>
              </a:lnSpc>
              <a:spcBef>
                <a:spcPct val="45000"/>
              </a:spcBef>
            </a:pPr>
            <a:r>
              <a:rPr lang="en-US" sz="2600">
                <a:latin typeface="Arial"/>
                <a:cs typeface="Arial"/>
              </a:rPr>
              <a:t>Recall, </a:t>
            </a:r>
            <a:r>
              <a:rPr lang="en-US" sz="2600" b="1">
                <a:solidFill>
                  <a:srgbClr val="CC0000"/>
                </a:solidFill>
                <a:latin typeface="Arial"/>
                <a:cs typeface="Arial"/>
              </a:rPr>
              <a:t>Marginal Cost (</a:t>
            </a:r>
            <a:r>
              <a:rPr lang="en-US" sz="2600" b="1" i="1">
                <a:solidFill>
                  <a:srgbClr val="CC0000"/>
                </a:solidFill>
                <a:latin typeface="Arial"/>
                <a:cs typeface="Arial"/>
              </a:rPr>
              <a:t>MC</a:t>
            </a:r>
            <a:r>
              <a:rPr lang="en-US" sz="2600" b="1">
                <a:solidFill>
                  <a:srgbClr val="CC0000"/>
                </a:solidFill>
                <a:latin typeface="Arial"/>
                <a:cs typeface="Arial"/>
              </a:rPr>
              <a:t>)</a:t>
            </a:r>
            <a:r>
              <a:rPr lang="en-US" sz="2600">
                <a:latin typeface="Arial"/>
                <a:cs typeface="Arial"/>
              </a:rPr>
              <a:t> </a:t>
            </a:r>
            <a:br>
              <a:rPr lang="en-US" sz="2600">
                <a:latin typeface="Arial"/>
                <a:cs typeface="Arial"/>
              </a:rPr>
            </a:br>
            <a:r>
              <a:rPr lang="en-US" sz="2600">
                <a:latin typeface="Arial"/>
                <a:cs typeface="Arial"/>
              </a:rPr>
              <a:t>is the change in total cost from producing one more unit:</a:t>
            </a:r>
            <a:endParaRPr lang="en-US" sz="2600" b="1">
              <a:latin typeface="Arial"/>
              <a:cs typeface="Arial"/>
            </a:endParaRPr>
          </a:p>
        </p:txBody>
      </p:sp>
      <p:sp>
        <p:nvSpPr>
          <p:cNvPr id="88109" name="Text Box 45"/>
          <p:cNvSpPr txBox="1">
            <a:spLocks noChangeArrowheads="1"/>
          </p:cNvSpPr>
          <p:nvPr/>
        </p:nvSpPr>
        <p:spPr bwMode="auto">
          <a:xfrm>
            <a:off x="4921250" y="3392489"/>
            <a:ext cx="5335588" cy="2860675"/>
          </a:xfrm>
          <a:prstGeom prst="rect">
            <a:avLst/>
          </a:prstGeom>
          <a:noFill/>
          <a:ln w="9525">
            <a:noFill/>
            <a:miter lim="800000"/>
            <a:headEnd/>
            <a:tailEnd/>
          </a:ln>
        </p:spPr>
        <p:txBody>
          <a:bodyPr/>
          <a:lstStyle/>
          <a:p>
            <a:pPr>
              <a:lnSpc>
                <a:spcPct val="105000"/>
              </a:lnSpc>
              <a:spcBef>
                <a:spcPct val="35000"/>
              </a:spcBef>
            </a:pPr>
            <a:r>
              <a:rPr lang="en-US" sz="2600">
                <a:latin typeface="Arial"/>
                <a:cs typeface="Arial"/>
              </a:rPr>
              <a:t>Usually, </a:t>
            </a:r>
            <a:r>
              <a:rPr lang="en-US" sz="2600" i="1">
                <a:latin typeface="Arial"/>
                <a:cs typeface="Arial"/>
              </a:rPr>
              <a:t>MC</a:t>
            </a:r>
            <a:r>
              <a:rPr lang="en-US" sz="2600">
                <a:latin typeface="Arial"/>
                <a:cs typeface="Arial"/>
              </a:rPr>
              <a:t> rises as </a:t>
            </a:r>
            <a:r>
              <a:rPr lang="en-US" sz="2600" b="1" i="1">
                <a:latin typeface="Arial"/>
                <a:cs typeface="Arial"/>
              </a:rPr>
              <a:t>Q</a:t>
            </a:r>
            <a:r>
              <a:rPr lang="en-US" sz="2600">
                <a:latin typeface="Arial"/>
                <a:cs typeface="Arial"/>
              </a:rPr>
              <a:t> rises, due to diminishing marginal product.  </a:t>
            </a:r>
          </a:p>
          <a:p>
            <a:pPr>
              <a:lnSpc>
                <a:spcPct val="105000"/>
              </a:lnSpc>
              <a:spcBef>
                <a:spcPct val="35000"/>
              </a:spcBef>
            </a:pPr>
            <a:r>
              <a:rPr lang="en-US" sz="2600">
                <a:latin typeface="Arial"/>
                <a:cs typeface="Arial"/>
              </a:rPr>
              <a:t>Sometimes (as here), </a:t>
            </a:r>
            <a:r>
              <a:rPr lang="en-US" sz="2600" i="1">
                <a:latin typeface="Arial"/>
                <a:cs typeface="Arial"/>
              </a:rPr>
              <a:t>MC</a:t>
            </a:r>
            <a:r>
              <a:rPr lang="en-US" sz="2600">
                <a:latin typeface="Arial"/>
                <a:cs typeface="Arial"/>
              </a:rPr>
              <a:t> falls before rising.  </a:t>
            </a:r>
          </a:p>
          <a:p>
            <a:pPr>
              <a:lnSpc>
                <a:spcPct val="105000"/>
              </a:lnSpc>
              <a:spcBef>
                <a:spcPct val="35000"/>
              </a:spcBef>
            </a:pPr>
            <a:r>
              <a:rPr lang="en-US" sz="2600">
                <a:latin typeface="Arial"/>
                <a:cs typeface="Arial"/>
              </a:rPr>
              <a:t>(In other examples, </a:t>
            </a:r>
            <a:r>
              <a:rPr lang="en-US" sz="2600" i="1">
                <a:latin typeface="Arial"/>
                <a:cs typeface="Arial"/>
              </a:rPr>
              <a:t>MC</a:t>
            </a:r>
            <a:r>
              <a:rPr lang="en-US" sz="2600">
                <a:latin typeface="Arial"/>
                <a:cs typeface="Arial"/>
              </a:rPr>
              <a:t> may be constant.) </a:t>
            </a:r>
          </a:p>
        </p:txBody>
      </p:sp>
      <p:sp>
        <p:nvSpPr>
          <p:cNvPr id="3079" name="Rectangle 2"/>
          <p:cNvSpPr>
            <a:spLocks noGrp="1" noChangeArrowheads="1"/>
          </p:cNvSpPr>
          <p:nvPr>
            <p:ph type="title" idx="4294967295"/>
          </p:nvPr>
        </p:nvSpPr>
        <p:spPr>
          <a:xfrm>
            <a:off x="1828800" y="174625"/>
            <a:ext cx="8229600" cy="649288"/>
          </a:xfrm>
        </p:spPr>
        <p:txBody>
          <a:bodyPr/>
          <a:lstStyle/>
          <a:p>
            <a:pPr algn="l" eaLnBrk="1" hangingPunct="1"/>
            <a:r>
              <a:rPr lang="en-US" sz="3000" dirty="0" smtClean="0"/>
              <a:t>Marginal </a:t>
            </a:r>
            <a:r>
              <a:rPr lang="en-US" sz="3000" dirty="0"/>
              <a:t>Cost</a:t>
            </a:r>
          </a:p>
        </p:txBody>
      </p:sp>
      <p:sp>
        <p:nvSpPr>
          <p:cNvPr id="3080" name="Rectangle 3"/>
          <p:cNvSpPr>
            <a:spLocks noChangeArrowheads="1"/>
          </p:cNvSpPr>
          <p:nvPr/>
        </p:nvSpPr>
        <p:spPr bwMode="auto">
          <a:xfrm>
            <a:off x="2492375" y="5630864"/>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620</a:t>
            </a:r>
          </a:p>
        </p:txBody>
      </p:sp>
      <p:sp>
        <p:nvSpPr>
          <p:cNvPr id="3081" name="Rectangle 4"/>
          <p:cNvSpPr>
            <a:spLocks noChangeArrowheads="1"/>
          </p:cNvSpPr>
          <p:nvPr/>
        </p:nvSpPr>
        <p:spPr bwMode="auto">
          <a:xfrm>
            <a:off x="1947863" y="5630864"/>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a:t>
            </a:r>
          </a:p>
        </p:txBody>
      </p:sp>
      <p:sp>
        <p:nvSpPr>
          <p:cNvPr id="3082" name="Rectangle 5"/>
          <p:cNvSpPr>
            <a:spLocks noChangeArrowheads="1"/>
          </p:cNvSpPr>
          <p:nvPr/>
        </p:nvSpPr>
        <p:spPr bwMode="auto">
          <a:xfrm>
            <a:off x="2492375" y="5070475"/>
            <a:ext cx="915988"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480</a:t>
            </a:r>
          </a:p>
        </p:txBody>
      </p:sp>
      <p:sp>
        <p:nvSpPr>
          <p:cNvPr id="3083" name="Rectangle 6"/>
          <p:cNvSpPr>
            <a:spLocks noChangeArrowheads="1"/>
          </p:cNvSpPr>
          <p:nvPr/>
        </p:nvSpPr>
        <p:spPr bwMode="auto">
          <a:xfrm>
            <a:off x="1947863" y="5070475"/>
            <a:ext cx="544512"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a:t>
            </a:r>
          </a:p>
        </p:txBody>
      </p:sp>
      <p:sp>
        <p:nvSpPr>
          <p:cNvPr id="3084" name="Rectangle 7"/>
          <p:cNvSpPr>
            <a:spLocks noChangeArrowheads="1"/>
          </p:cNvSpPr>
          <p:nvPr/>
        </p:nvSpPr>
        <p:spPr bwMode="auto">
          <a:xfrm>
            <a:off x="2492375" y="4506913"/>
            <a:ext cx="915988" cy="56356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380</a:t>
            </a:r>
          </a:p>
        </p:txBody>
      </p:sp>
      <p:sp>
        <p:nvSpPr>
          <p:cNvPr id="3085" name="Rectangle 8"/>
          <p:cNvSpPr>
            <a:spLocks noChangeArrowheads="1"/>
          </p:cNvSpPr>
          <p:nvPr/>
        </p:nvSpPr>
        <p:spPr bwMode="auto">
          <a:xfrm>
            <a:off x="1947863" y="4506913"/>
            <a:ext cx="544512" cy="56356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3086" name="Rectangle 9"/>
          <p:cNvSpPr>
            <a:spLocks noChangeArrowheads="1"/>
          </p:cNvSpPr>
          <p:nvPr/>
        </p:nvSpPr>
        <p:spPr bwMode="auto">
          <a:xfrm>
            <a:off x="2492375" y="3944939"/>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310</a:t>
            </a:r>
          </a:p>
        </p:txBody>
      </p:sp>
      <p:sp>
        <p:nvSpPr>
          <p:cNvPr id="3087" name="Rectangle 10"/>
          <p:cNvSpPr>
            <a:spLocks noChangeArrowheads="1"/>
          </p:cNvSpPr>
          <p:nvPr/>
        </p:nvSpPr>
        <p:spPr bwMode="auto">
          <a:xfrm>
            <a:off x="1947863" y="3944939"/>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3088" name="Rectangle 11"/>
          <p:cNvSpPr>
            <a:spLocks noChangeArrowheads="1"/>
          </p:cNvSpPr>
          <p:nvPr/>
        </p:nvSpPr>
        <p:spPr bwMode="auto">
          <a:xfrm>
            <a:off x="2492375" y="3382964"/>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260</a:t>
            </a:r>
          </a:p>
        </p:txBody>
      </p:sp>
      <p:sp>
        <p:nvSpPr>
          <p:cNvPr id="3089" name="Rectangle 12"/>
          <p:cNvSpPr>
            <a:spLocks noChangeArrowheads="1"/>
          </p:cNvSpPr>
          <p:nvPr/>
        </p:nvSpPr>
        <p:spPr bwMode="auto">
          <a:xfrm>
            <a:off x="1947863" y="3382964"/>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3090" name="Rectangle 13"/>
          <p:cNvSpPr>
            <a:spLocks noChangeArrowheads="1"/>
          </p:cNvSpPr>
          <p:nvPr/>
        </p:nvSpPr>
        <p:spPr bwMode="auto">
          <a:xfrm>
            <a:off x="2492375" y="2820989"/>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220</a:t>
            </a:r>
          </a:p>
        </p:txBody>
      </p:sp>
      <p:sp>
        <p:nvSpPr>
          <p:cNvPr id="3091" name="Rectangle 14"/>
          <p:cNvSpPr>
            <a:spLocks noChangeArrowheads="1"/>
          </p:cNvSpPr>
          <p:nvPr/>
        </p:nvSpPr>
        <p:spPr bwMode="auto">
          <a:xfrm>
            <a:off x="1947863" y="2820989"/>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3092" name="Rectangle 15"/>
          <p:cNvSpPr>
            <a:spLocks noChangeArrowheads="1"/>
          </p:cNvSpPr>
          <p:nvPr/>
        </p:nvSpPr>
        <p:spPr bwMode="auto">
          <a:xfrm>
            <a:off x="2492375" y="2259014"/>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170</a:t>
            </a:r>
          </a:p>
        </p:txBody>
      </p:sp>
      <p:sp>
        <p:nvSpPr>
          <p:cNvPr id="3093" name="Rectangle 16"/>
          <p:cNvSpPr>
            <a:spLocks noChangeArrowheads="1"/>
          </p:cNvSpPr>
          <p:nvPr/>
        </p:nvSpPr>
        <p:spPr bwMode="auto">
          <a:xfrm>
            <a:off x="1947863" y="2259014"/>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a:t>
            </a:r>
          </a:p>
        </p:txBody>
      </p:sp>
      <p:sp>
        <p:nvSpPr>
          <p:cNvPr id="3094" name="Rectangle 17"/>
          <p:cNvSpPr>
            <a:spLocks noChangeArrowheads="1"/>
          </p:cNvSpPr>
          <p:nvPr/>
        </p:nvSpPr>
        <p:spPr bwMode="auto">
          <a:xfrm>
            <a:off x="3408363" y="1697039"/>
            <a:ext cx="8366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endParaRPr lang="en-US" sz="2400">
              <a:latin typeface="Arial"/>
              <a:cs typeface="Arial"/>
            </a:endParaRPr>
          </a:p>
        </p:txBody>
      </p:sp>
      <p:sp>
        <p:nvSpPr>
          <p:cNvPr id="3095" name="Rectangle 18"/>
          <p:cNvSpPr>
            <a:spLocks noChangeArrowheads="1"/>
          </p:cNvSpPr>
          <p:nvPr/>
        </p:nvSpPr>
        <p:spPr bwMode="auto">
          <a:xfrm>
            <a:off x="2492375" y="1697039"/>
            <a:ext cx="915988"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a:t>
            </a:r>
            <a:r>
              <a:rPr lang="en-US" sz="2400" dirty="0" smtClean="0">
                <a:latin typeface="Arial"/>
                <a:cs typeface="Arial"/>
              </a:rPr>
              <a:t>100</a:t>
            </a:r>
            <a:endParaRPr lang="en-US" sz="2400" dirty="0">
              <a:latin typeface="Arial"/>
              <a:cs typeface="Arial"/>
            </a:endParaRPr>
          </a:p>
        </p:txBody>
      </p:sp>
      <p:sp>
        <p:nvSpPr>
          <p:cNvPr id="3096" name="Rectangle 19"/>
          <p:cNvSpPr>
            <a:spLocks noChangeArrowheads="1"/>
          </p:cNvSpPr>
          <p:nvPr/>
        </p:nvSpPr>
        <p:spPr bwMode="auto">
          <a:xfrm>
            <a:off x="1947863" y="1697039"/>
            <a:ext cx="54451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3097" name="Rectangle 20"/>
          <p:cNvSpPr>
            <a:spLocks noChangeArrowheads="1"/>
          </p:cNvSpPr>
          <p:nvPr/>
        </p:nvSpPr>
        <p:spPr bwMode="auto">
          <a:xfrm>
            <a:off x="3408363" y="1135064"/>
            <a:ext cx="836612" cy="561975"/>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MC</a:t>
            </a:r>
          </a:p>
        </p:txBody>
      </p:sp>
      <p:sp>
        <p:nvSpPr>
          <p:cNvPr id="3098" name="Rectangle 21"/>
          <p:cNvSpPr>
            <a:spLocks noChangeArrowheads="1"/>
          </p:cNvSpPr>
          <p:nvPr/>
        </p:nvSpPr>
        <p:spPr bwMode="auto">
          <a:xfrm>
            <a:off x="2492375" y="1135064"/>
            <a:ext cx="915988" cy="561975"/>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TC</a:t>
            </a:r>
          </a:p>
        </p:txBody>
      </p:sp>
      <p:sp>
        <p:nvSpPr>
          <p:cNvPr id="3099" name="Rectangle 22"/>
          <p:cNvSpPr>
            <a:spLocks noChangeArrowheads="1"/>
          </p:cNvSpPr>
          <p:nvPr/>
        </p:nvSpPr>
        <p:spPr bwMode="auto">
          <a:xfrm>
            <a:off x="1947863" y="1135064"/>
            <a:ext cx="544512" cy="561975"/>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p>
        </p:txBody>
      </p:sp>
      <p:sp>
        <p:nvSpPr>
          <p:cNvPr id="3100" name="Line 23"/>
          <p:cNvSpPr>
            <a:spLocks noChangeShapeType="1"/>
          </p:cNvSpPr>
          <p:nvPr/>
        </p:nvSpPr>
        <p:spPr bwMode="auto">
          <a:xfrm>
            <a:off x="1947863" y="1135063"/>
            <a:ext cx="2297112"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101" name="Line 24"/>
          <p:cNvSpPr>
            <a:spLocks noChangeShapeType="1"/>
          </p:cNvSpPr>
          <p:nvPr/>
        </p:nvSpPr>
        <p:spPr bwMode="auto">
          <a:xfrm>
            <a:off x="1947863" y="1697038"/>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2" name="Line 25"/>
          <p:cNvSpPr>
            <a:spLocks noChangeShapeType="1"/>
          </p:cNvSpPr>
          <p:nvPr/>
        </p:nvSpPr>
        <p:spPr bwMode="auto">
          <a:xfrm>
            <a:off x="1947863" y="2259013"/>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3" name="Line 26"/>
          <p:cNvSpPr>
            <a:spLocks noChangeShapeType="1"/>
          </p:cNvSpPr>
          <p:nvPr/>
        </p:nvSpPr>
        <p:spPr bwMode="auto">
          <a:xfrm>
            <a:off x="1947863" y="2820988"/>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4" name="Line 27"/>
          <p:cNvSpPr>
            <a:spLocks noChangeShapeType="1"/>
          </p:cNvSpPr>
          <p:nvPr/>
        </p:nvSpPr>
        <p:spPr bwMode="auto">
          <a:xfrm>
            <a:off x="1947863" y="3382963"/>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5" name="Line 28"/>
          <p:cNvSpPr>
            <a:spLocks noChangeShapeType="1"/>
          </p:cNvSpPr>
          <p:nvPr/>
        </p:nvSpPr>
        <p:spPr bwMode="auto">
          <a:xfrm>
            <a:off x="1947863" y="3944938"/>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6" name="Line 29"/>
          <p:cNvSpPr>
            <a:spLocks noChangeShapeType="1"/>
          </p:cNvSpPr>
          <p:nvPr/>
        </p:nvSpPr>
        <p:spPr bwMode="auto">
          <a:xfrm>
            <a:off x="1947863" y="4506913"/>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7" name="Line 30"/>
          <p:cNvSpPr>
            <a:spLocks noChangeShapeType="1"/>
          </p:cNvSpPr>
          <p:nvPr/>
        </p:nvSpPr>
        <p:spPr bwMode="auto">
          <a:xfrm>
            <a:off x="1947863" y="5070475"/>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8" name="Line 31"/>
          <p:cNvSpPr>
            <a:spLocks noChangeShapeType="1"/>
          </p:cNvSpPr>
          <p:nvPr/>
        </p:nvSpPr>
        <p:spPr bwMode="auto">
          <a:xfrm>
            <a:off x="1947863" y="5630863"/>
            <a:ext cx="22971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3109" name="Line 32"/>
          <p:cNvSpPr>
            <a:spLocks noChangeShapeType="1"/>
          </p:cNvSpPr>
          <p:nvPr/>
        </p:nvSpPr>
        <p:spPr bwMode="auto">
          <a:xfrm>
            <a:off x="1947863" y="6192838"/>
            <a:ext cx="2297112"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110" name="Line 33"/>
          <p:cNvSpPr>
            <a:spLocks noChangeShapeType="1"/>
          </p:cNvSpPr>
          <p:nvPr/>
        </p:nvSpPr>
        <p:spPr bwMode="auto">
          <a:xfrm>
            <a:off x="1947863" y="1135064"/>
            <a:ext cx="0" cy="5057775"/>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111" name="Line 34"/>
          <p:cNvSpPr>
            <a:spLocks noChangeShapeType="1"/>
          </p:cNvSpPr>
          <p:nvPr/>
        </p:nvSpPr>
        <p:spPr bwMode="auto">
          <a:xfrm>
            <a:off x="2492375" y="1135064"/>
            <a:ext cx="0" cy="5057775"/>
          </a:xfrm>
          <a:prstGeom prst="line">
            <a:avLst/>
          </a:prstGeom>
          <a:noFill/>
          <a:ln w="12700">
            <a:solidFill>
              <a:schemeClr val="tx1"/>
            </a:solidFill>
            <a:round/>
            <a:headEnd/>
            <a:tailEnd/>
          </a:ln>
        </p:spPr>
        <p:txBody>
          <a:bodyPr/>
          <a:lstStyle/>
          <a:p>
            <a:endParaRPr lang="en-US">
              <a:latin typeface="Arial"/>
              <a:cs typeface="Arial"/>
            </a:endParaRPr>
          </a:p>
        </p:txBody>
      </p:sp>
      <p:sp>
        <p:nvSpPr>
          <p:cNvPr id="3112" name="Line 35"/>
          <p:cNvSpPr>
            <a:spLocks noChangeShapeType="1"/>
          </p:cNvSpPr>
          <p:nvPr/>
        </p:nvSpPr>
        <p:spPr bwMode="auto">
          <a:xfrm>
            <a:off x="3408363" y="1135064"/>
            <a:ext cx="0" cy="5057775"/>
          </a:xfrm>
          <a:prstGeom prst="line">
            <a:avLst/>
          </a:prstGeom>
          <a:noFill/>
          <a:ln w="12700">
            <a:solidFill>
              <a:schemeClr val="tx1"/>
            </a:solidFill>
            <a:round/>
            <a:headEnd/>
            <a:tailEnd/>
          </a:ln>
        </p:spPr>
        <p:txBody>
          <a:bodyPr/>
          <a:lstStyle/>
          <a:p>
            <a:endParaRPr lang="en-US">
              <a:latin typeface="Arial"/>
              <a:cs typeface="Arial"/>
            </a:endParaRPr>
          </a:p>
        </p:txBody>
      </p:sp>
      <p:sp>
        <p:nvSpPr>
          <p:cNvPr id="3113" name="Line 36"/>
          <p:cNvSpPr>
            <a:spLocks noChangeShapeType="1"/>
          </p:cNvSpPr>
          <p:nvPr/>
        </p:nvSpPr>
        <p:spPr bwMode="auto">
          <a:xfrm>
            <a:off x="4244975" y="1135064"/>
            <a:ext cx="0" cy="5057775"/>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114" name="Rectangle 37"/>
          <p:cNvSpPr>
            <a:spLocks noChangeArrowheads="1"/>
          </p:cNvSpPr>
          <p:nvPr/>
        </p:nvSpPr>
        <p:spPr bwMode="auto">
          <a:xfrm>
            <a:off x="3408363" y="5353051"/>
            <a:ext cx="836612" cy="561975"/>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140</a:t>
            </a:r>
          </a:p>
        </p:txBody>
      </p:sp>
      <p:sp>
        <p:nvSpPr>
          <p:cNvPr id="3115" name="Rectangle 38"/>
          <p:cNvSpPr>
            <a:spLocks noChangeArrowheads="1"/>
          </p:cNvSpPr>
          <p:nvPr/>
        </p:nvSpPr>
        <p:spPr bwMode="auto">
          <a:xfrm>
            <a:off x="3408363" y="4792664"/>
            <a:ext cx="836612" cy="560387"/>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3116" name="Rectangle 39"/>
          <p:cNvSpPr>
            <a:spLocks noChangeArrowheads="1"/>
          </p:cNvSpPr>
          <p:nvPr/>
        </p:nvSpPr>
        <p:spPr bwMode="auto">
          <a:xfrm>
            <a:off x="3408363" y="4229101"/>
            <a:ext cx="836612" cy="563563"/>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70</a:t>
            </a:r>
          </a:p>
        </p:txBody>
      </p:sp>
      <p:sp>
        <p:nvSpPr>
          <p:cNvPr id="3117" name="Rectangle 40"/>
          <p:cNvSpPr>
            <a:spLocks noChangeArrowheads="1"/>
          </p:cNvSpPr>
          <p:nvPr/>
        </p:nvSpPr>
        <p:spPr bwMode="auto">
          <a:xfrm>
            <a:off x="3408363" y="3667126"/>
            <a:ext cx="836612" cy="561975"/>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50</a:t>
            </a:r>
          </a:p>
        </p:txBody>
      </p:sp>
      <p:sp>
        <p:nvSpPr>
          <p:cNvPr id="3118" name="Rectangle 41"/>
          <p:cNvSpPr>
            <a:spLocks noChangeArrowheads="1"/>
          </p:cNvSpPr>
          <p:nvPr/>
        </p:nvSpPr>
        <p:spPr bwMode="auto">
          <a:xfrm>
            <a:off x="3408363" y="3105151"/>
            <a:ext cx="836612" cy="561975"/>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40</a:t>
            </a:r>
          </a:p>
        </p:txBody>
      </p:sp>
      <p:sp>
        <p:nvSpPr>
          <p:cNvPr id="3119" name="Rectangle 42"/>
          <p:cNvSpPr>
            <a:spLocks noChangeArrowheads="1"/>
          </p:cNvSpPr>
          <p:nvPr/>
        </p:nvSpPr>
        <p:spPr bwMode="auto">
          <a:xfrm>
            <a:off x="3408363" y="2543176"/>
            <a:ext cx="836612" cy="561975"/>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50</a:t>
            </a:r>
          </a:p>
        </p:txBody>
      </p:sp>
      <p:sp>
        <p:nvSpPr>
          <p:cNvPr id="3120" name="Rectangle 43"/>
          <p:cNvSpPr>
            <a:spLocks noChangeArrowheads="1"/>
          </p:cNvSpPr>
          <p:nvPr/>
        </p:nvSpPr>
        <p:spPr bwMode="auto">
          <a:xfrm>
            <a:off x="3408363" y="1979614"/>
            <a:ext cx="836612" cy="561975"/>
          </a:xfrm>
          <a:prstGeom prst="rect">
            <a:avLst/>
          </a:prstGeom>
          <a:solidFill>
            <a:schemeClr val="bg1"/>
          </a:solidFill>
          <a:ln w="12700">
            <a:solidFill>
              <a:schemeClr val="tx1"/>
            </a:solid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€70</a:t>
            </a:r>
            <a:endParaRPr lang="en-US" sz="2400" dirty="0">
              <a:latin typeface="Arial"/>
              <a:cs typeface="Arial"/>
            </a:endParaRPr>
          </a:p>
        </p:txBody>
      </p:sp>
      <p:grpSp>
        <p:nvGrpSpPr>
          <p:cNvPr id="2" name="Group 48"/>
          <p:cNvGrpSpPr>
            <a:grpSpLocks/>
          </p:cNvGrpSpPr>
          <p:nvPr/>
        </p:nvGrpSpPr>
        <p:grpSpPr bwMode="auto">
          <a:xfrm>
            <a:off x="6291264" y="2457451"/>
            <a:ext cx="1887537" cy="979488"/>
            <a:chOff x="1163" y="1689"/>
            <a:chExt cx="1189" cy="617"/>
          </a:xfrm>
        </p:grpSpPr>
        <p:grpSp>
          <p:nvGrpSpPr>
            <p:cNvPr id="3" name="Group 49"/>
            <p:cNvGrpSpPr>
              <a:grpSpLocks/>
            </p:cNvGrpSpPr>
            <p:nvPr/>
          </p:nvGrpSpPr>
          <p:grpSpPr bwMode="auto">
            <a:xfrm>
              <a:off x="1812" y="1689"/>
              <a:ext cx="540" cy="617"/>
              <a:chOff x="561" y="2716"/>
              <a:chExt cx="292" cy="617"/>
            </a:xfrm>
          </p:grpSpPr>
          <p:sp>
            <p:nvSpPr>
              <p:cNvPr id="3124" name="Rectangle 50"/>
              <p:cNvSpPr>
                <a:spLocks noChangeArrowheads="1"/>
              </p:cNvSpPr>
              <p:nvPr/>
            </p:nvSpPr>
            <p:spPr bwMode="auto">
              <a:xfrm>
                <a:off x="561" y="2716"/>
                <a:ext cx="292" cy="320"/>
              </a:xfrm>
              <a:prstGeom prst="rect">
                <a:avLst/>
              </a:prstGeom>
              <a:noFill/>
              <a:ln w="9525">
                <a:noFill/>
                <a:miter lim="800000"/>
                <a:headEnd/>
                <a:tailEnd/>
              </a:ln>
            </p:spPr>
            <p:txBody>
              <a:bodyPr wrap="none">
                <a:spAutoFit/>
              </a:bodyPr>
              <a:lstStyle/>
              <a:p>
                <a:pPr algn="ctr"/>
                <a:r>
                  <a:rPr lang="en-US" sz="2700" b="1">
                    <a:latin typeface="Arial"/>
                    <a:cs typeface="Arial"/>
                  </a:rPr>
                  <a:t>∆</a:t>
                </a:r>
                <a:r>
                  <a:rPr lang="en-US" sz="2700" i="1">
                    <a:latin typeface="Arial"/>
                    <a:cs typeface="Arial"/>
                  </a:rPr>
                  <a:t>TC</a:t>
                </a:r>
              </a:p>
            </p:txBody>
          </p:sp>
          <p:sp>
            <p:nvSpPr>
              <p:cNvPr id="3125" name="Rectangle 51"/>
              <p:cNvSpPr>
                <a:spLocks noChangeArrowheads="1"/>
              </p:cNvSpPr>
              <p:nvPr/>
            </p:nvSpPr>
            <p:spPr bwMode="auto">
              <a:xfrm>
                <a:off x="586" y="3013"/>
                <a:ext cx="227" cy="320"/>
              </a:xfrm>
              <a:prstGeom prst="rect">
                <a:avLst/>
              </a:prstGeom>
              <a:noFill/>
              <a:ln w="9525">
                <a:noFill/>
                <a:miter lim="800000"/>
                <a:headEnd/>
                <a:tailEnd/>
              </a:ln>
            </p:spPr>
            <p:txBody>
              <a:bodyPr wrap="none">
                <a:spAutoFit/>
              </a:bodyPr>
              <a:lstStyle/>
              <a:p>
                <a:pPr algn="ctr"/>
                <a:r>
                  <a:rPr lang="en-US" sz="2700" b="1">
                    <a:latin typeface="Arial"/>
                    <a:cs typeface="Arial"/>
                  </a:rPr>
                  <a:t>∆</a:t>
                </a:r>
                <a:r>
                  <a:rPr lang="en-US" sz="2700" b="1" i="1">
                    <a:latin typeface="Arial"/>
                    <a:cs typeface="Arial"/>
                  </a:rPr>
                  <a:t>Q</a:t>
                </a:r>
              </a:p>
            </p:txBody>
          </p:sp>
          <p:sp>
            <p:nvSpPr>
              <p:cNvPr id="3126" name="Line 52"/>
              <p:cNvSpPr>
                <a:spLocks noChangeShapeType="1"/>
              </p:cNvSpPr>
              <p:nvPr/>
            </p:nvSpPr>
            <p:spPr bwMode="auto">
              <a:xfrm>
                <a:off x="600" y="3023"/>
                <a:ext cx="24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3123" name="Rectangle 53"/>
            <p:cNvSpPr>
              <a:spLocks noChangeArrowheads="1"/>
            </p:cNvSpPr>
            <p:nvPr/>
          </p:nvSpPr>
          <p:spPr bwMode="auto">
            <a:xfrm>
              <a:off x="1163" y="1839"/>
              <a:ext cx="655" cy="320"/>
            </a:xfrm>
            <a:prstGeom prst="rect">
              <a:avLst/>
            </a:prstGeom>
            <a:noFill/>
            <a:ln w="9525">
              <a:noFill/>
              <a:miter lim="800000"/>
              <a:headEnd/>
              <a:tailEnd/>
            </a:ln>
          </p:spPr>
          <p:txBody>
            <a:bodyPr wrap="none">
              <a:spAutoFit/>
            </a:bodyPr>
            <a:lstStyle/>
            <a:p>
              <a:r>
                <a:rPr lang="en-US" sz="2700" i="1">
                  <a:latin typeface="Arial"/>
                  <a:cs typeface="Arial"/>
                </a:rPr>
                <a:t>MC</a:t>
              </a:r>
              <a:r>
                <a:rPr lang="en-US" sz="2700">
                  <a:latin typeface="Arial"/>
                  <a:cs typeface="Arial"/>
                </a:rPr>
                <a:t> =</a:t>
              </a:r>
            </a:p>
          </p:txBody>
        </p:sp>
      </p:grpSp>
      <p:graphicFrame>
        <p:nvGraphicFramePr>
          <p:cNvPr id="88111" name="Object 47"/>
          <p:cNvGraphicFramePr>
            <a:graphicFrameLocks noGrp="1" noChangeAspect="1"/>
          </p:cNvGraphicFramePr>
          <p:nvPr>
            <p:ph idx="4294967295"/>
            <p:extLst/>
          </p:nvPr>
        </p:nvGraphicFramePr>
        <p:xfrm>
          <a:off x="4773614" y="796926"/>
          <a:ext cx="5386387" cy="5584825"/>
        </p:xfrm>
        <a:graphic>
          <a:graphicData uri="http://schemas.openxmlformats.org/presentationml/2006/ole">
            <mc:AlternateContent xmlns:mc="http://schemas.openxmlformats.org/markup-compatibility/2006">
              <mc:Choice xmlns:v="urn:schemas-microsoft-com:vml" Requires="v">
                <p:oleObj spid="_x0000_s32776" name="Worksheet" r:id="rId4" imgW="5162670" imgH="5353101" progId="Excel.Sheet.8">
                  <p:embed/>
                </p:oleObj>
              </mc:Choice>
              <mc:Fallback>
                <p:oleObj name="Worksheet" r:id="rId4" imgW="5162670" imgH="5353101" progId="Excel.Sheet.8">
                  <p:embed/>
                  <p:pic>
                    <p:nvPicPr>
                      <p:cNvPr id="88111"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614" y="796926"/>
                        <a:ext cx="5386387"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62956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108">
                                            <p:txEl>
                                              <p:pRg st="0" end="0"/>
                                            </p:txEl>
                                          </p:spTgt>
                                        </p:tgtEl>
                                        <p:attrNameLst>
                                          <p:attrName>style.visibility</p:attrName>
                                        </p:attrNameLst>
                                      </p:cBhvr>
                                      <p:to>
                                        <p:strVal val="visible"/>
                                      </p:to>
                                    </p:set>
                                    <p:animEffect transition="in" filter="wipe(left)">
                                      <p:cBhvr>
                                        <p:cTn id="7" dur="500"/>
                                        <p:tgtEl>
                                          <p:spTgt spid="88108">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8109">
                                            <p:txEl>
                                              <p:pRg st="0" end="0"/>
                                            </p:txEl>
                                          </p:spTgt>
                                        </p:tgtEl>
                                        <p:attrNameLst>
                                          <p:attrName>style.visibility</p:attrName>
                                        </p:attrNameLst>
                                      </p:cBhvr>
                                      <p:to>
                                        <p:strVal val="visible"/>
                                      </p:to>
                                    </p:set>
                                    <p:animEffect transition="in" filter="wipe(left)">
                                      <p:cBhvr>
                                        <p:cTn id="16" dur="500"/>
                                        <p:tgtEl>
                                          <p:spTgt spid="8810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8109">
                                            <p:txEl>
                                              <p:pRg st="1" end="1"/>
                                            </p:txEl>
                                          </p:spTgt>
                                        </p:tgtEl>
                                        <p:attrNameLst>
                                          <p:attrName>style.visibility</p:attrName>
                                        </p:attrNameLst>
                                      </p:cBhvr>
                                      <p:to>
                                        <p:strVal val="visible"/>
                                      </p:to>
                                    </p:set>
                                    <p:animEffect transition="in" filter="wipe(left)">
                                      <p:cBhvr>
                                        <p:cTn id="21" dur="500"/>
                                        <p:tgtEl>
                                          <p:spTgt spid="8810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8109">
                                            <p:txEl>
                                              <p:pRg st="2" end="2"/>
                                            </p:txEl>
                                          </p:spTgt>
                                        </p:tgtEl>
                                        <p:attrNameLst>
                                          <p:attrName>style.visibility</p:attrName>
                                        </p:attrNameLst>
                                      </p:cBhvr>
                                      <p:to>
                                        <p:strVal val="visible"/>
                                      </p:to>
                                    </p:set>
                                    <p:animEffect transition="in" filter="wipe(left)">
                                      <p:cBhvr>
                                        <p:cTn id="26" dur="500"/>
                                        <p:tgtEl>
                                          <p:spTgt spid="8810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8111"/>
                                        </p:tgtEl>
                                        <p:attrNameLst>
                                          <p:attrName>style.visibility</p:attrName>
                                        </p:attrNameLst>
                                      </p:cBhvr>
                                      <p:to>
                                        <p:strVal val="visible"/>
                                      </p:to>
                                    </p:set>
                                    <p:animEffect transition="in" filter="fade">
                                      <p:cBhvr>
                                        <p:cTn id="31" dur="500"/>
                                        <p:tgtEl>
                                          <p:spTgt spid="88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8" grpId="0" build="p"/>
      <p:bldP spid="88109" grpId="0" build="p"/>
      <p:bldOleChart spid="881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IE" altLang="en-US" dirty="0" smtClean="0"/>
              <a:t>Microeconomics</a:t>
            </a:r>
            <a:endParaRPr lang="en-GB" altLang="en-US" dirty="0" smtClean="0"/>
          </a:p>
        </p:txBody>
      </p:sp>
      <p:sp>
        <p:nvSpPr>
          <p:cNvPr id="2051" name="Rectangle 3"/>
          <p:cNvSpPr>
            <a:spLocks noGrp="1" noChangeArrowheads="1"/>
          </p:cNvSpPr>
          <p:nvPr>
            <p:ph type="subTitle" idx="1"/>
          </p:nvPr>
        </p:nvSpPr>
        <p:spPr/>
        <p:txBody>
          <a:bodyPr/>
          <a:lstStyle/>
          <a:p>
            <a:pPr eaLnBrk="1" hangingPunct="1">
              <a:defRPr/>
            </a:pPr>
            <a:r>
              <a:rPr lang="en-IE" altLang="en-US" dirty="0" smtClean="0"/>
              <a:t>Lecture 4 - </a:t>
            </a:r>
          </a:p>
          <a:p>
            <a:pPr eaLnBrk="1" hangingPunct="1">
              <a:defRPr/>
            </a:pPr>
            <a:r>
              <a:rPr lang="en-IE" altLang="en-US" dirty="0" smtClean="0"/>
              <a:t>Costs </a:t>
            </a:r>
            <a:r>
              <a:rPr lang="en-IE" altLang="en-US" smtClean="0"/>
              <a:t>of Production</a:t>
            </a:r>
            <a:endParaRPr lang="en-GB" altLang="en-US" dirty="0" smtClean="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3131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0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idx="4294967295"/>
          </p:nvPr>
        </p:nvSpPr>
        <p:spPr>
          <a:xfrm>
            <a:off x="1828801" y="171450"/>
            <a:ext cx="7431087" cy="649288"/>
          </a:xfrm>
        </p:spPr>
        <p:txBody>
          <a:bodyPr/>
          <a:lstStyle/>
          <a:p>
            <a:pPr algn="l" eaLnBrk="1" hangingPunct="1"/>
            <a:r>
              <a:rPr lang="en-US" sz="3000" dirty="0" smtClean="0"/>
              <a:t>Average </a:t>
            </a:r>
            <a:r>
              <a:rPr lang="en-US" sz="3000" dirty="0"/>
              <a:t>Fixed Cost</a:t>
            </a:r>
          </a:p>
        </p:txBody>
      </p:sp>
      <p:sp>
        <p:nvSpPr>
          <p:cNvPr id="4102" name="Rectangle 3"/>
          <p:cNvSpPr>
            <a:spLocks noChangeArrowheads="1"/>
          </p:cNvSpPr>
          <p:nvPr/>
        </p:nvSpPr>
        <p:spPr bwMode="auto">
          <a:xfrm>
            <a:off x="2506664" y="5440364"/>
            <a:ext cx="898525" cy="5476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03" name="Rectangle 4"/>
          <p:cNvSpPr>
            <a:spLocks noChangeArrowheads="1"/>
          </p:cNvSpPr>
          <p:nvPr/>
        </p:nvSpPr>
        <p:spPr bwMode="auto">
          <a:xfrm>
            <a:off x="1914525" y="5440364"/>
            <a:ext cx="592138" cy="5476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a:t>
            </a:r>
          </a:p>
        </p:txBody>
      </p:sp>
      <p:sp>
        <p:nvSpPr>
          <p:cNvPr id="4104" name="Rectangle 5"/>
          <p:cNvSpPr>
            <a:spLocks noChangeArrowheads="1"/>
          </p:cNvSpPr>
          <p:nvPr/>
        </p:nvSpPr>
        <p:spPr bwMode="auto">
          <a:xfrm>
            <a:off x="2506664" y="4895851"/>
            <a:ext cx="898525" cy="54451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05" name="Rectangle 6"/>
          <p:cNvSpPr>
            <a:spLocks noChangeArrowheads="1"/>
          </p:cNvSpPr>
          <p:nvPr/>
        </p:nvSpPr>
        <p:spPr bwMode="auto">
          <a:xfrm>
            <a:off x="1914525" y="4895851"/>
            <a:ext cx="592138" cy="54451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a:t>
            </a:r>
          </a:p>
        </p:txBody>
      </p:sp>
      <p:sp>
        <p:nvSpPr>
          <p:cNvPr id="4106" name="Rectangle 7"/>
          <p:cNvSpPr>
            <a:spLocks noChangeArrowheads="1"/>
          </p:cNvSpPr>
          <p:nvPr/>
        </p:nvSpPr>
        <p:spPr bwMode="auto">
          <a:xfrm>
            <a:off x="2506664" y="4348164"/>
            <a:ext cx="898525" cy="5476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07" name="Rectangle 8"/>
          <p:cNvSpPr>
            <a:spLocks noChangeArrowheads="1"/>
          </p:cNvSpPr>
          <p:nvPr/>
        </p:nvSpPr>
        <p:spPr bwMode="auto">
          <a:xfrm>
            <a:off x="1914525" y="4348164"/>
            <a:ext cx="592138" cy="5476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4108" name="Rectangle 9"/>
          <p:cNvSpPr>
            <a:spLocks noChangeArrowheads="1"/>
          </p:cNvSpPr>
          <p:nvPr/>
        </p:nvSpPr>
        <p:spPr bwMode="auto">
          <a:xfrm>
            <a:off x="2506664" y="3802063"/>
            <a:ext cx="898525"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09" name="Rectangle 10"/>
          <p:cNvSpPr>
            <a:spLocks noChangeArrowheads="1"/>
          </p:cNvSpPr>
          <p:nvPr/>
        </p:nvSpPr>
        <p:spPr bwMode="auto">
          <a:xfrm>
            <a:off x="1914525" y="3802063"/>
            <a:ext cx="592138"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4110" name="Rectangle 11"/>
          <p:cNvSpPr>
            <a:spLocks noChangeArrowheads="1"/>
          </p:cNvSpPr>
          <p:nvPr/>
        </p:nvSpPr>
        <p:spPr bwMode="auto">
          <a:xfrm>
            <a:off x="2506664" y="3254375"/>
            <a:ext cx="898525" cy="5476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11" name="Rectangle 12"/>
          <p:cNvSpPr>
            <a:spLocks noChangeArrowheads="1"/>
          </p:cNvSpPr>
          <p:nvPr/>
        </p:nvSpPr>
        <p:spPr bwMode="auto">
          <a:xfrm>
            <a:off x="1914525" y="3254375"/>
            <a:ext cx="592138" cy="5476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4112" name="Rectangle 13"/>
          <p:cNvSpPr>
            <a:spLocks noChangeArrowheads="1"/>
          </p:cNvSpPr>
          <p:nvPr/>
        </p:nvSpPr>
        <p:spPr bwMode="auto">
          <a:xfrm>
            <a:off x="2506664" y="2708275"/>
            <a:ext cx="898525"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13" name="Rectangle 14"/>
          <p:cNvSpPr>
            <a:spLocks noChangeArrowheads="1"/>
          </p:cNvSpPr>
          <p:nvPr/>
        </p:nvSpPr>
        <p:spPr bwMode="auto">
          <a:xfrm>
            <a:off x="1914525" y="2708275"/>
            <a:ext cx="592138"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4114" name="Rectangle 15"/>
          <p:cNvSpPr>
            <a:spLocks noChangeArrowheads="1"/>
          </p:cNvSpPr>
          <p:nvPr/>
        </p:nvSpPr>
        <p:spPr bwMode="auto">
          <a:xfrm>
            <a:off x="2506664" y="2162175"/>
            <a:ext cx="898525"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a:t>
            </a:r>
          </a:p>
        </p:txBody>
      </p:sp>
      <p:sp>
        <p:nvSpPr>
          <p:cNvPr id="4115" name="Rectangle 16"/>
          <p:cNvSpPr>
            <a:spLocks noChangeArrowheads="1"/>
          </p:cNvSpPr>
          <p:nvPr/>
        </p:nvSpPr>
        <p:spPr bwMode="auto">
          <a:xfrm>
            <a:off x="1914525" y="2162175"/>
            <a:ext cx="592138"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a:t>
            </a:r>
          </a:p>
        </p:txBody>
      </p:sp>
      <p:grpSp>
        <p:nvGrpSpPr>
          <p:cNvPr id="2" name="Group 17"/>
          <p:cNvGrpSpPr>
            <a:grpSpLocks/>
          </p:cNvGrpSpPr>
          <p:nvPr/>
        </p:nvGrpSpPr>
        <p:grpSpPr bwMode="auto">
          <a:xfrm>
            <a:off x="3405189" y="1616076"/>
            <a:ext cx="1004887" cy="4371975"/>
            <a:chOff x="1185" y="1018"/>
            <a:chExt cx="633" cy="2754"/>
          </a:xfrm>
        </p:grpSpPr>
        <p:sp>
          <p:nvSpPr>
            <p:cNvPr id="4139" name="Rectangle 18"/>
            <p:cNvSpPr>
              <a:spLocks noChangeArrowheads="1"/>
            </p:cNvSpPr>
            <p:nvPr/>
          </p:nvSpPr>
          <p:spPr bwMode="auto">
            <a:xfrm>
              <a:off x="1185" y="3427"/>
              <a:ext cx="633" cy="34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14.29</a:t>
              </a:r>
            </a:p>
          </p:txBody>
        </p:sp>
        <p:sp>
          <p:nvSpPr>
            <p:cNvPr id="4140" name="Rectangle 19"/>
            <p:cNvSpPr>
              <a:spLocks noChangeArrowheads="1"/>
            </p:cNvSpPr>
            <p:nvPr/>
          </p:nvSpPr>
          <p:spPr bwMode="auto">
            <a:xfrm>
              <a:off x="1185" y="3084"/>
              <a:ext cx="633" cy="34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16.67</a:t>
              </a:r>
            </a:p>
          </p:txBody>
        </p:sp>
        <p:sp>
          <p:nvSpPr>
            <p:cNvPr id="4141" name="Rectangle 20"/>
            <p:cNvSpPr>
              <a:spLocks noChangeArrowheads="1"/>
            </p:cNvSpPr>
            <p:nvPr/>
          </p:nvSpPr>
          <p:spPr bwMode="auto">
            <a:xfrm>
              <a:off x="1185" y="2739"/>
              <a:ext cx="633" cy="34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20</a:t>
              </a:r>
            </a:p>
          </p:txBody>
        </p:sp>
        <p:sp>
          <p:nvSpPr>
            <p:cNvPr id="4142" name="Rectangle 21"/>
            <p:cNvSpPr>
              <a:spLocks noChangeArrowheads="1"/>
            </p:cNvSpPr>
            <p:nvPr/>
          </p:nvSpPr>
          <p:spPr bwMode="auto">
            <a:xfrm>
              <a:off x="1185" y="2395"/>
              <a:ext cx="633" cy="34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25</a:t>
              </a:r>
            </a:p>
          </p:txBody>
        </p:sp>
        <p:sp>
          <p:nvSpPr>
            <p:cNvPr id="4143" name="Rectangle 22"/>
            <p:cNvSpPr>
              <a:spLocks noChangeArrowheads="1"/>
            </p:cNvSpPr>
            <p:nvPr/>
          </p:nvSpPr>
          <p:spPr bwMode="auto">
            <a:xfrm>
              <a:off x="1185" y="2050"/>
              <a:ext cx="633" cy="34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33.33</a:t>
              </a:r>
            </a:p>
          </p:txBody>
        </p:sp>
        <p:sp>
          <p:nvSpPr>
            <p:cNvPr id="4144" name="Rectangle 23"/>
            <p:cNvSpPr>
              <a:spLocks noChangeArrowheads="1"/>
            </p:cNvSpPr>
            <p:nvPr/>
          </p:nvSpPr>
          <p:spPr bwMode="auto">
            <a:xfrm>
              <a:off x="1185" y="1706"/>
              <a:ext cx="633" cy="34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50</a:t>
              </a:r>
            </a:p>
          </p:txBody>
        </p:sp>
        <p:sp>
          <p:nvSpPr>
            <p:cNvPr id="4145" name="Rectangle 24"/>
            <p:cNvSpPr>
              <a:spLocks noChangeArrowheads="1"/>
            </p:cNvSpPr>
            <p:nvPr/>
          </p:nvSpPr>
          <p:spPr bwMode="auto">
            <a:xfrm>
              <a:off x="1185" y="1362"/>
              <a:ext cx="633" cy="34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a:t>
              </a:r>
              <a:endParaRPr lang="en-US" sz="2400" dirty="0">
                <a:latin typeface="Arial"/>
                <a:cs typeface="Arial"/>
              </a:endParaRPr>
            </a:p>
          </p:txBody>
        </p:sp>
        <p:sp>
          <p:nvSpPr>
            <p:cNvPr id="4146" name="Rectangle 25"/>
            <p:cNvSpPr>
              <a:spLocks noChangeArrowheads="1"/>
            </p:cNvSpPr>
            <p:nvPr/>
          </p:nvSpPr>
          <p:spPr bwMode="auto">
            <a:xfrm>
              <a:off x="1185" y="1018"/>
              <a:ext cx="633" cy="34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n/a</a:t>
              </a:r>
            </a:p>
          </p:txBody>
        </p:sp>
      </p:grpSp>
      <p:sp>
        <p:nvSpPr>
          <p:cNvPr id="4117" name="Rectangle 26"/>
          <p:cNvSpPr>
            <a:spLocks noChangeArrowheads="1"/>
          </p:cNvSpPr>
          <p:nvPr/>
        </p:nvSpPr>
        <p:spPr bwMode="auto">
          <a:xfrm>
            <a:off x="2506664" y="1616075"/>
            <a:ext cx="898525"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€100</a:t>
            </a:r>
            <a:endParaRPr lang="en-US" sz="2400" dirty="0">
              <a:latin typeface="Arial"/>
              <a:cs typeface="Arial"/>
            </a:endParaRPr>
          </a:p>
        </p:txBody>
      </p:sp>
      <p:sp>
        <p:nvSpPr>
          <p:cNvPr id="4118" name="Rectangle 27"/>
          <p:cNvSpPr>
            <a:spLocks noChangeArrowheads="1"/>
          </p:cNvSpPr>
          <p:nvPr/>
        </p:nvSpPr>
        <p:spPr bwMode="auto">
          <a:xfrm>
            <a:off x="1914525" y="1616075"/>
            <a:ext cx="592138" cy="5461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4119" name="Rectangle 28"/>
          <p:cNvSpPr>
            <a:spLocks noChangeArrowheads="1"/>
          </p:cNvSpPr>
          <p:nvPr/>
        </p:nvSpPr>
        <p:spPr bwMode="auto">
          <a:xfrm>
            <a:off x="3405189" y="1068389"/>
            <a:ext cx="1004887" cy="5476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AFC</a:t>
            </a:r>
          </a:p>
        </p:txBody>
      </p:sp>
      <p:sp>
        <p:nvSpPr>
          <p:cNvPr id="4120" name="Rectangle 29"/>
          <p:cNvSpPr>
            <a:spLocks noChangeArrowheads="1"/>
          </p:cNvSpPr>
          <p:nvPr/>
        </p:nvSpPr>
        <p:spPr bwMode="auto">
          <a:xfrm>
            <a:off x="2506664" y="1068389"/>
            <a:ext cx="898525" cy="5476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FC</a:t>
            </a:r>
          </a:p>
        </p:txBody>
      </p:sp>
      <p:sp>
        <p:nvSpPr>
          <p:cNvPr id="4121" name="Rectangle 30"/>
          <p:cNvSpPr>
            <a:spLocks noChangeArrowheads="1"/>
          </p:cNvSpPr>
          <p:nvPr/>
        </p:nvSpPr>
        <p:spPr bwMode="auto">
          <a:xfrm>
            <a:off x="1914525" y="1068389"/>
            <a:ext cx="592138" cy="5476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p>
        </p:txBody>
      </p:sp>
      <p:sp>
        <p:nvSpPr>
          <p:cNvPr id="4122" name="Line 31"/>
          <p:cNvSpPr>
            <a:spLocks noChangeShapeType="1"/>
          </p:cNvSpPr>
          <p:nvPr/>
        </p:nvSpPr>
        <p:spPr bwMode="auto">
          <a:xfrm>
            <a:off x="1914525" y="1068388"/>
            <a:ext cx="2495550"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4123" name="Line 32"/>
          <p:cNvSpPr>
            <a:spLocks noChangeShapeType="1"/>
          </p:cNvSpPr>
          <p:nvPr/>
        </p:nvSpPr>
        <p:spPr bwMode="auto">
          <a:xfrm>
            <a:off x="1914525" y="1616075"/>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4" name="Line 33"/>
          <p:cNvSpPr>
            <a:spLocks noChangeShapeType="1"/>
          </p:cNvSpPr>
          <p:nvPr/>
        </p:nvSpPr>
        <p:spPr bwMode="auto">
          <a:xfrm>
            <a:off x="1914525" y="2162175"/>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5" name="Line 34"/>
          <p:cNvSpPr>
            <a:spLocks noChangeShapeType="1"/>
          </p:cNvSpPr>
          <p:nvPr/>
        </p:nvSpPr>
        <p:spPr bwMode="auto">
          <a:xfrm>
            <a:off x="1914525" y="2708275"/>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6" name="Line 35"/>
          <p:cNvSpPr>
            <a:spLocks noChangeShapeType="1"/>
          </p:cNvSpPr>
          <p:nvPr/>
        </p:nvSpPr>
        <p:spPr bwMode="auto">
          <a:xfrm>
            <a:off x="1914525" y="3254375"/>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7" name="Line 36"/>
          <p:cNvSpPr>
            <a:spLocks noChangeShapeType="1"/>
          </p:cNvSpPr>
          <p:nvPr/>
        </p:nvSpPr>
        <p:spPr bwMode="auto">
          <a:xfrm>
            <a:off x="1914525" y="3802063"/>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8" name="Line 37"/>
          <p:cNvSpPr>
            <a:spLocks noChangeShapeType="1"/>
          </p:cNvSpPr>
          <p:nvPr/>
        </p:nvSpPr>
        <p:spPr bwMode="auto">
          <a:xfrm>
            <a:off x="1914525" y="4348163"/>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29" name="Line 38"/>
          <p:cNvSpPr>
            <a:spLocks noChangeShapeType="1"/>
          </p:cNvSpPr>
          <p:nvPr/>
        </p:nvSpPr>
        <p:spPr bwMode="auto">
          <a:xfrm>
            <a:off x="1914525" y="4895850"/>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30" name="Line 39"/>
          <p:cNvSpPr>
            <a:spLocks noChangeShapeType="1"/>
          </p:cNvSpPr>
          <p:nvPr/>
        </p:nvSpPr>
        <p:spPr bwMode="auto">
          <a:xfrm>
            <a:off x="1914525" y="5440363"/>
            <a:ext cx="2495550" cy="0"/>
          </a:xfrm>
          <a:prstGeom prst="line">
            <a:avLst/>
          </a:prstGeom>
          <a:noFill/>
          <a:ln w="12700">
            <a:solidFill>
              <a:schemeClr val="tx1"/>
            </a:solidFill>
            <a:round/>
            <a:headEnd/>
            <a:tailEnd/>
          </a:ln>
        </p:spPr>
        <p:txBody>
          <a:bodyPr/>
          <a:lstStyle/>
          <a:p>
            <a:endParaRPr lang="en-US">
              <a:latin typeface="Arial"/>
              <a:cs typeface="Arial"/>
            </a:endParaRPr>
          </a:p>
        </p:txBody>
      </p:sp>
      <p:sp>
        <p:nvSpPr>
          <p:cNvPr id="4131" name="Line 40"/>
          <p:cNvSpPr>
            <a:spLocks noChangeShapeType="1"/>
          </p:cNvSpPr>
          <p:nvPr/>
        </p:nvSpPr>
        <p:spPr bwMode="auto">
          <a:xfrm>
            <a:off x="1914525" y="5988050"/>
            <a:ext cx="2495550"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4132" name="Line 41"/>
          <p:cNvSpPr>
            <a:spLocks noChangeShapeType="1"/>
          </p:cNvSpPr>
          <p:nvPr/>
        </p:nvSpPr>
        <p:spPr bwMode="auto">
          <a:xfrm>
            <a:off x="1914525" y="1068388"/>
            <a:ext cx="0" cy="4919662"/>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4133" name="Line 42"/>
          <p:cNvSpPr>
            <a:spLocks noChangeShapeType="1"/>
          </p:cNvSpPr>
          <p:nvPr/>
        </p:nvSpPr>
        <p:spPr bwMode="auto">
          <a:xfrm>
            <a:off x="2506663" y="1068388"/>
            <a:ext cx="0" cy="4919662"/>
          </a:xfrm>
          <a:prstGeom prst="line">
            <a:avLst/>
          </a:prstGeom>
          <a:noFill/>
          <a:ln w="12700">
            <a:solidFill>
              <a:schemeClr val="tx1"/>
            </a:solidFill>
            <a:round/>
            <a:headEnd/>
            <a:tailEnd/>
          </a:ln>
        </p:spPr>
        <p:txBody>
          <a:bodyPr/>
          <a:lstStyle/>
          <a:p>
            <a:endParaRPr lang="en-US">
              <a:latin typeface="Arial"/>
              <a:cs typeface="Arial"/>
            </a:endParaRPr>
          </a:p>
        </p:txBody>
      </p:sp>
      <p:sp>
        <p:nvSpPr>
          <p:cNvPr id="4134" name="Line 43"/>
          <p:cNvSpPr>
            <a:spLocks noChangeShapeType="1"/>
          </p:cNvSpPr>
          <p:nvPr/>
        </p:nvSpPr>
        <p:spPr bwMode="auto">
          <a:xfrm>
            <a:off x="3405188" y="1068388"/>
            <a:ext cx="0" cy="4919662"/>
          </a:xfrm>
          <a:prstGeom prst="line">
            <a:avLst/>
          </a:prstGeom>
          <a:noFill/>
          <a:ln w="12700">
            <a:solidFill>
              <a:schemeClr val="tx1"/>
            </a:solidFill>
            <a:round/>
            <a:headEnd/>
            <a:tailEnd/>
          </a:ln>
        </p:spPr>
        <p:txBody>
          <a:bodyPr/>
          <a:lstStyle/>
          <a:p>
            <a:endParaRPr lang="en-US">
              <a:latin typeface="Arial"/>
              <a:cs typeface="Arial"/>
            </a:endParaRPr>
          </a:p>
        </p:txBody>
      </p:sp>
      <p:sp>
        <p:nvSpPr>
          <p:cNvPr id="4135" name="Line 44"/>
          <p:cNvSpPr>
            <a:spLocks noChangeShapeType="1"/>
          </p:cNvSpPr>
          <p:nvPr/>
        </p:nvSpPr>
        <p:spPr bwMode="auto">
          <a:xfrm>
            <a:off x="4410075" y="1068388"/>
            <a:ext cx="0" cy="4919662"/>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89133" name="Text Box 45"/>
          <p:cNvSpPr txBox="1">
            <a:spLocks noChangeArrowheads="1"/>
          </p:cNvSpPr>
          <p:nvPr/>
        </p:nvSpPr>
        <p:spPr bwMode="auto">
          <a:xfrm>
            <a:off x="5097464" y="1054100"/>
            <a:ext cx="4846637" cy="2044700"/>
          </a:xfrm>
          <a:prstGeom prst="rect">
            <a:avLst/>
          </a:prstGeom>
          <a:noFill/>
          <a:ln w="9525">
            <a:noFill/>
            <a:miter lim="800000"/>
            <a:headEnd/>
            <a:tailEnd/>
          </a:ln>
        </p:spPr>
        <p:txBody>
          <a:bodyPr/>
          <a:lstStyle/>
          <a:p>
            <a:pPr>
              <a:lnSpc>
                <a:spcPct val="105000"/>
              </a:lnSpc>
              <a:spcBef>
                <a:spcPct val="45000"/>
              </a:spcBef>
            </a:pPr>
            <a:r>
              <a:rPr lang="en-US" sz="2600" b="1">
                <a:solidFill>
                  <a:srgbClr val="CC0000"/>
                </a:solidFill>
                <a:latin typeface="Arial"/>
                <a:cs typeface="Arial"/>
              </a:rPr>
              <a:t>Average fixed cost (</a:t>
            </a:r>
            <a:r>
              <a:rPr lang="en-US" sz="2600" b="1" i="1">
                <a:solidFill>
                  <a:srgbClr val="CC0000"/>
                </a:solidFill>
                <a:latin typeface="Arial"/>
                <a:cs typeface="Arial"/>
              </a:rPr>
              <a:t>AFC</a:t>
            </a:r>
            <a:r>
              <a:rPr lang="en-US" sz="2600" b="1">
                <a:solidFill>
                  <a:srgbClr val="CC0000"/>
                </a:solidFill>
                <a:latin typeface="Arial"/>
                <a:cs typeface="Arial"/>
              </a:rPr>
              <a:t>)</a:t>
            </a:r>
            <a:r>
              <a:rPr lang="en-US" sz="2600">
                <a:latin typeface="Arial"/>
                <a:cs typeface="Arial"/>
              </a:rPr>
              <a:t> </a:t>
            </a:r>
            <a:br>
              <a:rPr lang="en-US" sz="2600">
                <a:latin typeface="Arial"/>
                <a:cs typeface="Arial"/>
              </a:rPr>
            </a:br>
            <a:r>
              <a:rPr lang="en-US" sz="2600">
                <a:latin typeface="Arial"/>
                <a:cs typeface="Arial"/>
              </a:rPr>
              <a:t>is fixed cost divided by the quantity of output:</a:t>
            </a:r>
          </a:p>
          <a:p>
            <a:pPr>
              <a:lnSpc>
                <a:spcPct val="105000"/>
              </a:lnSpc>
              <a:spcBef>
                <a:spcPct val="45000"/>
              </a:spcBef>
            </a:pPr>
            <a:r>
              <a:rPr lang="en-US" sz="2600">
                <a:latin typeface="Arial"/>
                <a:cs typeface="Arial"/>
              </a:rPr>
              <a:t>   </a:t>
            </a:r>
            <a:r>
              <a:rPr lang="en-US" sz="2600" i="1">
                <a:latin typeface="Arial"/>
                <a:cs typeface="Arial"/>
              </a:rPr>
              <a:t>AFC</a:t>
            </a:r>
            <a:r>
              <a:rPr lang="en-US" sz="2600">
                <a:latin typeface="Arial"/>
                <a:cs typeface="Arial"/>
              </a:rPr>
              <a:t> = </a:t>
            </a:r>
            <a:r>
              <a:rPr lang="en-US" sz="2600" i="1">
                <a:latin typeface="Arial"/>
                <a:cs typeface="Arial"/>
              </a:rPr>
              <a:t>FC</a:t>
            </a:r>
            <a:r>
              <a:rPr lang="en-US" sz="2600">
                <a:latin typeface="Arial"/>
                <a:cs typeface="Arial"/>
              </a:rPr>
              <a:t>/</a:t>
            </a:r>
            <a:r>
              <a:rPr lang="en-US" sz="2600" b="1" i="1">
                <a:latin typeface="Arial"/>
                <a:cs typeface="Arial"/>
              </a:rPr>
              <a:t>Q</a:t>
            </a:r>
          </a:p>
        </p:txBody>
      </p:sp>
      <p:sp>
        <p:nvSpPr>
          <p:cNvPr id="89134" name="Text Box 46"/>
          <p:cNvSpPr txBox="1">
            <a:spLocks noChangeArrowheads="1"/>
          </p:cNvSpPr>
          <p:nvPr/>
        </p:nvSpPr>
        <p:spPr bwMode="auto">
          <a:xfrm>
            <a:off x="5087939" y="3467100"/>
            <a:ext cx="5011737" cy="1892300"/>
          </a:xfrm>
          <a:prstGeom prst="rect">
            <a:avLst/>
          </a:prstGeom>
          <a:noFill/>
          <a:ln w="9525">
            <a:noFill/>
            <a:miter lim="800000"/>
            <a:headEnd/>
            <a:tailEnd/>
          </a:ln>
        </p:spPr>
        <p:txBody>
          <a:bodyPr/>
          <a:lstStyle/>
          <a:p>
            <a:pPr>
              <a:lnSpc>
                <a:spcPct val="105000"/>
              </a:lnSpc>
              <a:spcBef>
                <a:spcPct val="45000"/>
              </a:spcBef>
            </a:pPr>
            <a:r>
              <a:rPr lang="en-US" sz="2600">
                <a:latin typeface="Arial"/>
                <a:cs typeface="Arial"/>
              </a:rPr>
              <a:t>Notice that </a:t>
            </a:r>
            <a:r>
              <a:rPr lang="en-US" sz="2600" i="1">
                <a:latin typeface="Arial"/>
                <a:cs typeface="Arial"/>
              </a:rPr>
              <a:t>AFC</a:t>
            </a:r>
            <a:r>
              <a:rPr lang="en-US" sz="2600">
                <a:latin typeface="Arial"/>
                <a:cs typeface="Arial"/>
              </a:rPr>
              <a:t> falls as </a:t>
            </a:r>
            <a:r>
              <a:rPr lang="en-US" sz="2600" b="1" i="1">
                <a:latin typeface="Arial"/>
                <a:cs typeface="Arial"/>
              </a:rPr>
              <a:t>Q</a:t>
            </a:r>
            <a:r>
              <a:rPr lang="en-US" sz="2600">
                <a:latin typeface="Arial"/>
                <a:cs typeface="Arial"/>
              </a:rPr>
              <a:t> rises:  The firm is spreading its fixed costs over a larger and larger number of units. </a:t>
            </a:r>
          </a:p>
        </p:txBody>
      </p:sp>
      <p:sp>
        <p:nvSpPr>
          <p:cNvPr id="4138"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aphicFrame>
        <p:nvGraphicFramePr>
          <p:cNvPr id="89135" name="Object 47"/>
          <p:cNvGraphicFramePr>
            <a:graphicFrameLocks noChangeAspect="1"/>
          </p:cNvGraphicFramePr>
          <p:nvPr>
            <p:extLst/>
          </p:nvPr>
        </p:nvGraphicFramePr>
        <p:xfrm>
          <a:off x="4826001" y="808039"/>
          <a:ext cx="5402263" cy="5603875"/>
        </p:xfrm>
        <a:graphic>
          <a:graphicData uri="http://schemas.openxmlformats.org/presentationml/2006/ole">
            <mc:AlternateContent xmlns:mc="http://schemas.openxmlformats.org/markup-compatibility/2006">
              <mc:Choice xmlns:v="urn:schemas-microsoft-com:vml" Requires="v">
                <p:oleObj spid="_x0000_s33800" name="Worksheet" r:id="rId5" imgW="5162729" imgH="5353169" progId="Excel.Sheet.8">
                  <p:embed/>
                </p:oleObj>
              </mc:Choice>
              <mc:Fallback>
                <p:oleObj name="Worksheet" r:id="rId5" imgW="5162729" imgH="5353169" progId="Excel.Sheet.8">
                  <p:embed/>
                  <p:pic>
                    <p:nvPicPr>
                      <p:cNvPr id="8913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6001" y="808039"/>
                        <a:ext cx="5402263" cy="56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710359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133">
                                            <p:txEl>
                                              <p:pRg st="0" end="0"/>
                                            </p:txEl>
                                          </p:spTgt>
                                        </p:tgtEl>
                                        <p:attrNameLst>
                                          <p:attrName>style.visibility</p:attrName>
                                        </p:attrNameLst>
                                      </p:cBhvr>
                                      <p:to>
                                        <p:strVal val="visible"/>
                                      </p:to>
                                    </p:set>
                                    <p:animEffect transition="in" filter="wipe(left)">
                                      <p:cBhvr>
                                        <p:cTn id="7" dur="500"/>
                                        <p:tgtEl>
                                          <p:spTgt spid="8913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9133">
                                            <p:txEl>
                                              <p:pRg st="1" end="1"/>
                                            </p:txEl>
                                          </p:spTgt>
                                        </p:tgtEl>
                                        <p:attrNameLst>
                                          <p:attrName>style.visibility</p:attrName>
                                        </p:attrNameLst>
                                      </p:cBhvr>
                                      <p:to>
                                        <p:strVal val="visible"/>
                                      </p:to>
                                    </p:set>
                                    <p:animEffect transition="in" filter="wipe(left)">
                                      <p:cBhvr>
                                        <p:cTn id="11" dur="500"/>
                                        <p:tgtEl>
                                          <p:spTgt spid="8913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9134">
                                            <p:txEl>
                                              <p:pRg st="0" end="0"/>
                                            </p:txEl>
                                          </p:spTgt>
                                        </p:tgtEl>
                                        <p:attrNameLst>
                                          <p:attrName>style.visibility</p:attrName>
                                        </p:attrNameLst>
                                      </p:cBhvr>
                                      <p:to>
                                        <p:strVal val="visible"/>
                                      </p:to>
                                    </p:set>
                                    <p:animEffect transition="in" filter="wipe(left)">
                                      <p:cBhvr>
                                        <p:cTn id="21" dur="500"/>
                                        <p:tgtEl>
                                          <p:spTgt spid="8913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9135"/>
                                        </p:tgtEl>
                                        <p:attrNameLst>
                                          <p:attrName>style.visibility</p:attrName>
                                        </p:attrNameLst>
                                      </p:cBhvr>
                                      <p:to>
                                        <p:strVal val="visible"/>
                                      </p:to>
                                    </p:set>
                                    <p:animEffect transition="in" filter="fade">
                                      <p:cBhvr>
                                        <p:cTn id="26" dur="500"/>
                                        <p:tgtEl>
                                          <p:spTgt spid="89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build="p"/>
      <p:bldP spid="89134" grpId="0" build="p"/>
      <p:bldOleChart spid="891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idx="4294967295"/>
          </p:nvPr>
        </p:nvSpPr>
        <p:spPr>
          <a:xfrm>
            <a:off x="1828801" y="168275"/>
            <a:ext cx="7102475" cy="649288"/>
          </a:xfrm>
        </p:spPr>
        <p:txBody>
          <a:bodyPr/>
          <a:lstStyle/>
          <a:p>
            <a:pPr algn="l" eaLnBrk="1" hangingPunct="1"/>
            <a:r>
              <a:rPr lang="en-US" sz="3000" dirty="0" smtClean="0"/>
              <a:t>Average </a:t>
            </a:r>
            <a:r>
              <a:rPr lang="en-US" sz="3000" dirty="0"/>
              <a:t>Variable Cost</a:t>
            </a:r>
          </a:p>
        </p:txBody>
      </p:sp>
      <p:sp>
        <p:nvSpPr>
          <p:cNvPr id="5126" name="Rectangle 3"/>
          <p:cNvSpPr>
            <a:spLocks noChangeArrowheads="1"/>
          </p:cNvSpPr>
          <p:nvPr/>
        </p:nvSpPr>
        <p:spPr bwMode="auto">
          <a:xfrm>
            <a:off x="2571751" y="5578475"/>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520</a:t>
            </a:r>
          </a:p>
        </p:txBody>
      </p:sp>
      <p:sp>
        <p:nvSpPr>
          <p:cNvPr id="5127" name="Rectangle 4"/>
          <p:cNvSpPr>
            <a:spLocks noChangeArrowheads="1"/>
          </p:cNvSpPr>
          <p:nvPr/>
        </p:nvSpPr>
        <p:spPr bwMode="auto">
          <a:xfrm>
            <a:off x="1970088" y="5578475"/>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a:t>
            </a:r>
          </a:p>
        </p:txBody>
      </p:sp>
      <p:sp>
        <p:nvSpPr>
          <p:cNvPr id="5128" name="Rectangle 5"/>
          <p:cNvSpPr>
            <a:spLocks noChangeArrowheads="1"/>
          </p:cNvSpPr>
          <p:nvPr/>
        </p:nvSpPr>
        <p:spPr bwMode="auto">
          <a:xfrm>
            <a:off x="2571751" y="5016501"/>
            <a:ext cx="828675"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380</a:t>
            </a:r>
          </a:p>
        </p:txBody>
      </p:sp>
      <p:sp>
        <p:nvSpPr>
          <p:cNvPr id="5129" name="Rectangle 6"/>
          <p:cNvSpPr>
            <a:spLocks noChangeArrowheads="1"/>
          </p:cNvSpPr>
          <p:nvPr/>
        </p:nvSpPr>
        <p:spPr bwMode="auto">
          <a:xfrm>
            <a:off x="1970088" y="5016501"/>
            <a:ext cx="60166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a:t>
            </a:r>
          </a:p>
        </p:txBody>
      </p:sp>
      <p:sp>
        <p:nvSpPr>
          <p:cNvPr id="5130" name="Rectangle 7"/>
          <p:cNvSpPr>
            <a:spLocks noChangeArrowheads="1"/>
          </p:cNvSpPr>
          <p:nvPr/>
        </p:nvSpPr>
        <p:spPr bwMode="auto">
          <a:xfrm>
            <a:off x="2571751" y="4451350"/>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a:t>
            </a:r>
          </a:p>
        </p:txBody>
      </p:sp>
      <p:sp>
        <p:nvSpPr>
          <p:cNvPr id="5131" name="Rectangle 8"/>
          <p:cNvSpPr>
            <a:spLocks noChangeArrowheads="1"/>
          </p:cNvSpPr>
          <p:nvPr/>
        </p:nvSpPr>
        <p:spPr bwMode="auto">
          <a:xfrm>
            <a:off x="1970088" y="4451350"/>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5132" name="Rectangle 9"/>
          <p:cNvSpPr>
            <a:spLocks noChangeArrowheads="1"/>
          </p:cNvSpPr>
          <p:nvPr/>
        </p:nvSpPr>
        <p:spPr bwMode="auto">
          <a:xfrm>
            <a:off x="2571751" y="3886200"/>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210</a:t>
            </a:r>
          </a:p>
        </p:txBody>
      </p:sp>
      <p:sp>
        <p:nvSpPr>
          <p:cNvPr id="5133" name="Rectangle 10"/>
          <p:cNvSpPr>
            <a:spLocks noChangeArrowheads="1"/>
          </p:cNvSpPr>
          <p:nvPr/>
        </p:nvSpPr>
        <p:spPr bwMode="auto">
          <a:xfrm>
            <a:off x="1970088" y="3886200"/>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5134" name="Rectangle 11"/>
          <p:cNvSpPr>
            <a:spLocks noChangeArrowheads="1"/>
          </p:cNvSpPr>
          <p:nvPr/>
        </p:nvSpPr>
        <p:spPr bwMode="auto">
          <a:xfrm>
            <a:off x="2571751" y="3321050"/>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160</a:t>
            </a:r>
          </a:p>
        </p:txBody>
      </p:sp>
      <p:sp>
        <p:nvSpPr>
          <p:cNvPr id="5135" name="Rectangle 12"/>
          <p:cNvSpPr>
            <a:spLocks noChangeArrowheads="1"/>
          </p:cNvSpPr>
          <p:nvPr/>
        </p:nvSpPr>
        <p:spPr bwMode="auto">
          <a:xfrm>
            <a:off x="1970088" y="3321050"/>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5136" name="Rectangle 13"/>
          <p:cNvSpPr>
            <a:spLocks noChangeArrowheads="1"/>
          </p:cNvSpPr>
          <p:nvPr/>
        </p:nvSpPr>
        <p:spPr bwMode="auto">
          <a:xfrm>
            <a:off x="2571751" y="2755900"/>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120</a:t>
            </a:r>
          </a:p>
        </p:txBody>
      </p:sp>
      <p:sp>
        <p:nvSpPr>
          <p:cNvPr id="5137" name="Rectangle 14"/>
          <p:cNvSpPr>
            <a:spLocks noChangeArrowheads="1"/>
          </p:cNvSpPr>
          <p:nvPr/>
        </p:nvSpPr>
        <p:spPr bwMode="auto">
          <a:xfrm>
            <a:off x="1970088" y="2755900"/>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5138" name="Rectangle 15"/>
          <p:cNvSpPr>
            <a:spLocks noChangeArrowheads="1"/>
          </p:cNvSpPr>
          <p:nvPr/>
        </p:nvSpPr>
        <p:spPr bwMode="auto">
          <a:xfrm>
            <a:off x="2571751" y="2193926"/>
            <a:ext cx="828675"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70</a:t>
            </a:r>
          </a:p>
        </p:txBody>
      </p:sp>
      <p:sp>
        <p:nvSpPr>
          <p:cNvPr id="5139" name="Rectangle 16"/>
          <p:cNvSpPr>
            <a:spLocks noChangeArrowheads="1"/>
          </p:cNvSpPr>
          <p:nvPr/>
        </p:nvSpPr>
        <p:spPr bwMode="auto">
          <a:xfrm>
            <a:off x="1970088" y="2193926"/>
            <a:ext cx="601662" cy="561975"/>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a:t>
            </a:r>
          </a:p>
        </p:txBody>
      </p:sp>
      <p:grpSp>
        <p:nvGrpSpPr>
          <p:cNvPr id="2" name="Group 17"/>
          <p:cNvGrpSpPr>
            <a:grpSpLocks/>
          </p:cNvGrpSpPr>
          <p:nvPr/>
        </p:nvGrpSpPr>
        <p:grpSpPr bwMode="auto">
          <a:xfrm>
            <a:off x="3400425" y="1628775"/>
            <a:ext cx="1068388" cy="4514850"/>
            <a:chOff x="1182" y="1026"/>
            <a:chExt cx="673" cy="2844"/>
          </a:xfrm>
        </p:grpSpPr>
        <p:sp>
          <p:nvSpPr>
            <p:cNvPr id="5163" name="Rectangle 18"/>
            <p:cNvSpPr>
              <a:spLocks noChangeArrowheads="1"/>
            </p:cNvSpPr>
            <p:nvPr/>
          </p:nvSpPr>
          <p:spPr bwMode="auto">
            <a:xfrm>
              <a:off x="1182" y="3514"/>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74.29</a:t>
              </a:r>
            </a:p>
          </p:txBody>
        </p:sp>
        <p:sp>
          <p:nvSpPr>
            <p:cNvPr id="5164" name="Rectangle 19"/>
            <p:cNvSpPr>
              <a:spLocks noChangeArrowheads="1"/>
            </p:cNvSpPr>
            <p:nvPr/>
          </p:nvSpPr>
          <p:spPr bwMode="auto">
            <a:xfrm>
              <a:off x="1182" y="3160"/>
              <a:ext cx="673" cy="35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63.33</a:t>
              </a:r>
            </a:p>
          </p:txBody>
        </p:sp>
        <p:sp>
          <p:nvSpPr>
            <p:cNvPr id="5165" name="Rectangle 20"/>
            <p:cNvSpPr>
              <a:spLocks noChangeArrowheads="1"/>
            </p:cNvSpPr>
            <p:nvPr/>
          </p:nvSpPr>
          <p:spPr bwMode="auto">
            <a:xfrm>
              <a:off x="1182" y="2804"/>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56.00</a:t>
              </a:r>
            </a:p>
          </p:txBody>
        </p:sp>
        <p:sp>
          <p:nvSpPr>
            <p:cNvPr id="5166" name="Rectangle 21"/>
            <p:cNvSpPr>
              <a:spLocks noChangeArrowheads="1"/>
            </p:cNvSpPr>
            <p:nvPr/>
          </p:nvSpPr>
          <p:spPr bwMode="auto">
            <a:xfrm>
              <a:off x="1182" y="2448"/>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52.50</a:t>
              </a:r>
            </a:p>
          </p:txBody>
        </p:sp>
        <p:sp>
          <p:nvSpPr>
            <p:cNvPr id="5167" name="Rectangle 22"/>
            <p:cNvSpPr>
              <a:spLocks noChangeArrowheads="1"/>
            </p:cNvSpPr>
            <p:nvPr/>
          </p:nvSpPr>
          <p:spPr bwMode="auto">
            <a:xfrm>
              <a:off x="1182" y="2092"/>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53.33</a:t>
              </a:r>
            </a:p>
          </p:txBody>
        </p:sp>
        <p:sp>
          <p:nvSpPr>
            <p:cNvPr id="5168" name="Rectangle 23"/>
            <p:cNvSpPr>
              <a:spLocks noChangeArrowheads="1"/>
            </p:cNvSpPr>
            <p:nvPr/>
          </p:nvSpPr>
          <p:spPr bwMode="auto">
            <a:xfrm>
              <a:off x="1182" y="1736"/>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60</a:t>
              </a:r>
            </a:p>
          </p:txBody>
        </p:sp>
        <p:sp>
          <p:nvSpPr>
            <p:cNvPr id="5169" name="Rectangle 24"/>
            <p:cNvSpPr>
              <a:spLocks noChangeArrowheads="1"/>
            </p:cNvSpPr>
            <p:nvPr/>
          </p:nvSpPr>
          <p:spPr bwMode="auto">
            <a:xfrm>
              <a:off x="1182" y="1382"/>
              <a:ext cx="673" cy="354"/>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€70</a:t>
              </a:r>
              <a:endParaRPr lang="en-US" sz="2400" dirty="0">
                <a:latin typeface="Arial"/>
                <a:cs typeface="Arial"/>
              </a:endParaRPr>
            </a:p>
          </p:txBody>
        </p:sp>
        <p:sp>
          <p:nvSpPr>
            <p:cNvPr id="5170" name="Rectangle 25"/>
            <p:cNvSpPr>
              <a:spLocks noChangeArrowheads="1"/>
            </p:cNvSpPr>
            <p:nvPr/>
          </p:nvSpPr>
          <p:spPr bwMode="auto">
            <a:xfrm>
              <a:off x="1182" y="1026"/>
              <a:ext cx="673" cy="356"/>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n/a</a:t>
              </a:r>
            </a:p>
          </p:txBody>
        </p:sp>
      </p:grpSp>
      <p:sp>
        <p:nvSpPr>
          <p:cNvPr id="5141" name="Rectangle 26"/>
          <p:cNvSpPr>
            <a:spLocks noChangeArrowheads="1"/>
          </p:cNvSpPr>
          <p:nvPr/>
        </p:nvSpPr>
        <p:spPr bwMode="auto">
          <a:xfrm>
            <a:off x="2571751" y="1628775"/>
            <a:ext cx="828675"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dirty="0" smtClean="0">
                <a:latin typeface="Arial"/>
                <a:cs typeface="Arial"/>
              </a:rPr>
              <a:t>€0</a:t>
            </a:r>
            <a:endParaRPr lang="en-US" sz="2400" dirty="0">
              <a:latin typeface="Arial"/>
              <a:cs typeface="Arial"/>
            </a:endParaRPr>
          </a:p>
        </p:txBody>
      </p:sp>
      <p:sp>
        <p:nvSpPr>
          <p:cNvPr id="5142" name="Rectangle 27"/>
          <p:cNvSpPr>
            <a:spLocks noChangeArrowheads="1"/>
          </p:cNvSpPr>
          <p:nvPr/>
        </p:nvSpPr>
        <p:spPr bwMode="auto">
          <a:xfrm>
            <a:off x="1970088" y="1628775"/>
            <a:ext cx="601662" cy="56515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5143" name="Rectangle 28"/>
          <p:cNvSpPr>
            <a:spLocks noChangeArrowheads="1"/>
          </p:cNvSpPr>
          <p:nvPr/>
        </p:nvSpPr>
        <p:spPr bwMode="auto">
          <a:xfrm>
            <a:off x="3400425" y="1063625"/>
            <a:ext cx="1068388" cy="5651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AVC</a:t>
            </a:r>
          </a:p>
        </p:txBody>
      </p:sp>
      <p:sp>
        <p:nvSpPr>
          <p:cNvPr id="5144" name="Rectangle 29"/>
          <p:cNvSpPr>
            <a:spLocks noChangeArrowheads="1"/>
          </p:cNvSpPr>
          <p:nvPr/>
        </p:nvSpPr>
        <p:spPr bwMode="auto">
          <a:xfrm>
            <a:off x="2571751" y="1063625"/>
            <a:ext cx="828675" cy="5651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VC</a:t>
            </a:r>
          </a:p>
        </p:txBody>
      </p:sp>
      <p:sp>
        <p:nvSpPr>
          <p:cNvPr id="5145" name="Rectangle 30"/>
          <p:cNvSpPr>
            <a:spLocks noChangeArrowheads="1"/>
          </p:cNvSpPr>
          <p:nvPr/>
        </p:nvSpPr>
        <p:spPr bwMode="auto">
          <a:xfrm>
            <a:off x="1970088" y="1063625"/>
            <a:ext cx="601662" cy="56515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p>
        </p:txBody>
      </p:sp>
      <p:sp>
        <p:nvSpPr>
          <p:cNvPr id="5146" name="Line 31"/>
          <p:cNvSpPr>
            <a:spLocks noChangeShapeType="1"/>
          </p:cNvSpPr>
          <p:nvPr/>
        </p:nvSpPr>
        <p:spPr bwMode="auto">
          <a:xfrm>
            <a:off x="1970089" y="1063625"/>
            <a:ext cx="2498725"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5147" name="Line 32"/>
          <p:cNvSpPr>
            <a:spLocks noChangeShapeType="1"/>
          </p:cNvSpPr>
          <p:nvPr/>
        </p:nvSpPr>
        <p:spPr bwMode="auto">
          <a:xfrm>
            <a:off x="1970089" y="1628775"/>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48" name="Line 33"/>
          <p:cNvSpPr>
            <a:spLocks noChangeShapeType="1"/>
          </p:cNvSpPr>
          <p:nvPr/>
        </p:nvSpPr>
        <p:spPr bwMode="auto">
          <a:xfrm>
            <a:off x="1970089" y="2193925"/>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49" name="Line 34"/>
          <p:cNvSpPr>
            <a:spLocks noChangeShapeType="1"/>
          </p:cNvSpPr>
          <p:nvPr/>
        </p:nvSpPr>
        <p:spPr bwMode="auto">
          <a:xfrm>
            <a:off x="1970089" y="2755900"/>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0" name="Line 35"/>
          <p:cNvSpPr>
            <a:spLocks noChangeShapeType="1"/>
          </p:cNvSpPr>
          <p:nvPr/>
        </p:nvSpPr>
        <p:spPr bwMode="auto">
          <a:xfrm>
            <a:off x="1970089" y="3321050"/>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1" name="Line 36"/>
          <p:cNvSpPr>
            <a:spLocks noChangeShapeType="1"/>
          </p:cNvSpPr>
          <p:nvPr/>
        </p:nvSpPr>
        <p:spPr bwMode="auto">
          <a:xfrm>
            <a:off x="1970089" y="3886200"/>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2" name="Line 37"/>
          <p:cNvSpPr>
            <a:spLocks noChangeShapeType="1"/>
          </p:cNvSpPr>
          <p:nvPr/>
        </p:nvSpPr>
        <p:spPr bwMode="auto">
          <a:xfrm>
            <a:off x="1970089" y="4451350"/>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3" name="Line 38"/>
          <p:cNvSpPr>
            <a:spLocks noChangeShapeType="1"/>
          </p:cNvSpPr>
          <p:nvPr/>
        </p:nvSpPr>
        <p:spPr bwMode="auto">
          <a:xfrm>
            <a:off x="1970089" y="5016500"/>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4" name="Line 39"/>
          <p:cNvSpPr>
            <a:spLocks noChangeShapeType="1"/>
          </p:cNvSpPr>
          <p:nvPr/>
        </p:nvSpPr>
        <p:spPr bwMode="auto">
          <a:xfrm>
            <a:off x="1970089" y="5578475"/>
            <a:ext cx="2498725" cy="0"/>
          </a:xfrm>
          <a:prstGeom prst="line">
            <a:avLst/>
          </a:prstGeom>
          <a:noFill/>
          <a:ln w="12700">
            <a:solidFill>
              <a:schemeClr val="tx1"/>
            </a:solidFill>
            <a:round/>
            <a:headEnd/>
            <a:tailEnd/>
          </a:ln>
        </p:spPr>
        <p:txBody>
          <a:bodyPr/>
          <a:lstStyle/>
          <a:p>
            <a:endParaRPr lang="en-US">
              <a:latin typeface="Arial"/>
              <a:cs typeface="Arial"/>
            </a:endParaRPr>
          </a:p>
        </p:txBody>
      </p:sp>
      <p:sp>
        <p:nvSpPr>
          <p:cNvPr id="5155" name="Line 40"/>
          <p:cNvSpPr>
            <a:spLocks noChangeShapeType="1"/>
          </p:cNvSpPr>
          <p:nvPr/>
        </p:nvSpPr>
        <p:spPr bwMode="auto">
          <a:xfrm>
            <a:off x="1970089" y="6143625"/>
            <a:ext cx="2498725"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5156" name="Line 41"/>
          <p:cNvSpPr>
            <a:spLocks noChangeShapeType="1"/>
          </p:cNvSpPr>
          <p:nvPr/>
        </p:nvSpPr>
        <p:spPr bwMode="auto">
          <a:xfrm>
            <a:off x="1970088" y="1063625"/>
            <a:ext cx="0" cy="508000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5157" name="Line 42"/>
          <p:cNvSpPr>
            <a:spLocks noChangeShapeType="1"/>
          </p:cNvSpPr>
          <p:nvPr/>
        </p:nvSpPr>
        <p:spPr bwMode="auto">
          <a:xfrm>
            <a:off x="2571750" y="1063625"/>
            <a:ext cx="0" cy="5080000"/>
          </a:xfrm>
          <a:prstGeom prst="line">
            <a:avLst/>
          </a:prstGeom>
          <a:noFill/>
          <a:ln w="12700">
            <a:solidFill>
              <a:schemeClr val="tx1"/>
            </a:solidFill>
            <a:round/>
            <a:headEnd/>
            <a:tailEnd/>
          </a:ln>
        </p:spPr>
        <p:txBody>
          <a:bodyPr/>
          <a:lstStyle/>
          <a:p>
            <a:endParaRPr lang="en-US">
              <a:latin typeface="Arial"/>
              <a:cs typeface="Arial"/>
            </a:endParaRPr>
          </a:p>
        </p:txBody>
      </p:sp>
      <p:sp>
        <p:nvSpPr>
          <p:cNvPr id="5158" name="Line 43"/>
          <p:cNvSpPr>
            <a:spLocks noChangeShapeType="1"/>
          </p:cNvSpPr>
          <p:nvPr/>
        </p:nvSpPr>
        <p:spPr bwMode="auto">
          <a:xfrm>
            <a:off x="3400425" y="1063625"/>
            <a:ext cx="0" cy="5080000"/>
          </a:xfrm>
          <a:prstGeom prst="line">
            <a:avLst/>
          </a:prstGeom>
          <a:noFill/>
          <a:ln w="12700">
            <a:solidFill>
              <a:schemeClr val="tx1"/>
            </a:solidFill>
            <a:round/>
            <a:headEnd/>
            <a:tailEnd/>
          </a:ln>
        </p:spPr>
        <p:txBody>
          <a:bodyPr/>
          <a:lstStyle/>
          <a:p>
            <a:endParaRPr lang="en-US">
              <a:latin typeface="Arial"/>
              <a:cs typeface="Arial"/>
            </a:endParaRPr>
          </a:p>
        </p:txBody>
      </p:sp>
      <p:sp>
        <p:nvSpPr>
          <p:cNvPr id="5159" name="Line 44"/>
          <p:cNvSpPr>
            <a:spLocks noChangeShapeType="1"/>
          </p:cNvSpPr>
          <p:nvPr/>
        </p:nvSpPr>
        <p:spPr bwMode="auto">
          <a:xfrm>
            <a:off x="4468813" y="1063625"/>
            <a:ext cx="0" cy="508000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90157" name="Text Box 45"/>
          <p:cNvSpPr txBox="1">
            <a:spLocks noChangeArrowheads="1"/>
          </p:cNvSpPr>
          <p:nvPr/>
        </p:nvSpPr>
        <p:spPr bwMode="auto">
          <a:xfrm>
            <a:off x="5097464" y="1054100"/>
            <a:ext cx="4846637" cy="2044700"/>
          </a:xfrm>
          <a:prstGeom prst="rect">
            <a:avLst/>
          </a:prstGeom>
          <a:noFill/>
          <a:ln w="9525">
            <a:noFill/>
            <a:miter lim="800000"/>
            <a:headEnd/>
            <a:tailEnd/>
          </a:ln>
        </p:spPr>
        <p:txBody>
          <a:bodyPr/>
          <a:lstStyle/>
          <a:p>
            <a:pPr>
              <a:lnSpc>
                <a:spcPct val="105000"/>
              </a:lnSpc>
              <a:spcBef>
                <a:spcPct val="45000"/>
              </a:spcBef>
            </a:pPr>
            <a:r>
              <a:rPr lang="en-US" sz="2600" b="1">
                <a:solidFill>
                  <a:srgbClr val="CC0000"/>
                </a:solidFill>
                <a:latin typeface="Arial"/>
                <a:cs typeface="Arial"/>
              </a:rPr>
              <a:t>Average variable cost (</a:t>
            </a:r>
            <a:r>
              <a:rPr lang="en-US" sz="2600" b="1" i="1">
                <a:solidFill>
                  <a:srgbClr val="CC0000"/>
                </a:solidFill>
                <a:latin typeface="Arial"/>
                <a:cs typeface="Arial"/>
              </a:rPr>
              <a:t>AVC</a:t>
            </a:r>
            <a:r>
              <a:rPr lang="en-US" sz="2600" b="1">
                <a:solidFill>
                  <a:srgbClr val="CC0000"/>
                </a:solidFill>
                <a:latin typeface="Arial"/>
                <a:cs typeface="Arial"/>
              </a:rPr>
              <a:t>)</a:t>
            </a:r>
            <a:r>
              <a:rPr lang="en-US" sz="2600">
                <a:latin typeface="Arial"/>
                <a:cs typeface="Arial"/>
              </a:rPr>
              <a:t> </a:t>
            </a:r>
            <a:br>
              <a:rPr lang="en-US" sz="2600">
                <a:latin typeface="Arial"/>
                <a:cs typeface="Arial"/>
              </a:rPr>
            </a:br>
            <a:r>
              <a:rPr lang="en-US" sz="2600">
                <a:latin typeface="Arial"/>
                <a:cs typeface="Arial"/>
              </a:rPr>
              <a:t>is variable cost divided by the quantity of output:</a:t>
            </a:r>
          </a:p>
          <a:p>
            <a:pPr>
              <a:lnSpc>
                <a:spcPct val="105000"/>
              </a:lnSpc>
              <a:spcBef>
                <a:spcPct val="45000"/>
              </a:spcBef>
            </a:pPr>
            <a:r>
              <a:rPr lang="en-US" sz="2600">
                <a:latin typeface="Arial"/>
                <a:cs typeface="Arial"/>
              </a:rPr>
              <a:t>   </a:t>
            </a:r>
            <a:r>
              <a:rPr lang="en-US" sz="2600" i="1">
                <a:latin typeface="Arial"/>
                <a:cs typeface="Arial"/>
              </a:rPr>
              <a:t>AVC</a:t>
            </a:r>
            <a:r>
              <a:rPr lang="en-US" sz="2600">
                <a:latin typeface="Arial"/>
                <a:cs typeface="Arial"/>
              </a:rPr>
              <a:t> = </a:t>
            </a:r>
            <a:r>
              <a:rPr lang="en-US" sz="2600" i="1">
                <a:latin typeface="Arial"/>
                <a:cs typeface="Arial"/>
              </a:rPr>
              <a:t>VC</a:t>
            </a:r>
            <a:r>
              <a:rPr lang="en-US" sz="2600">
                <a:latin typeface="Arial"/>
                <a:cs typeface="Arial"/>
              </a:rPr>
              <a:t>/</a:t>
            </a:r>
            <a:r>
              <a:rPr lang="en-US" sz="2600" b="1" i="1">
                <a:latin typeface="Arial"/>
                <a:cs typeface="Arial"/>
              </a:rPr>
              <a:t>Q</a:t>
            </a:r>
          </a:p>
        </p:txBody>
      </p:sp>
      <p:sp>
        <p:nvSpPr>
          <p:cNvPr id="90158" name="Text Box 46"/>
          <p:cNvSpPr txBox="1">
            <a:spLocks noChangeArrowheads="1"/>
          </p:cNvSpPr>
          <p:nvPr/>
        </p:nvSpPr>
        <p:spPr bwMode="auto">
          <a:xfrm>
            <a:off x="5087939" y="3467100"/>
            <a:ext cx="5011737" cy="1989138"/>
          </a:xfrm>
          <a:prstGeom prst="rect">
            <a:avLst/>
          </a:prstGeom>
          <a:noFill/>
          <a:ln w="9525">
            <a:noFill/>
            <a:miter lim="800000"/>
            <a:headEnd/>
            <a:tailEnd/>
          </a:ln>
        </p:spPr>
        <p:txBody>
          <a:bodyPr/>
          <a:lstStyle/>
          <a:p>
            <a:pPr>
              <a:lnSpc>
                <a:spcPct val="105000"/>
              </a:lnSpc>
              <a:spcBef>
                <a:spcPct val="45000"/>
              </a:spcBef>
            </a:pPr>
            <a:r>
              <a:rPr lang="en-US" sz="2600">
                <a:latin typeface="Arial"/>
                <a:cs typeface="Arial"/>
              </a:rPr>
              <a:t>As </a:t>
            </a:r>
            <a:r>
              <a:rPr lang="en-US" sz="2600" b="1" i="1">
                <a:latin typeface="Arial"/>
                <a:cs typeface="Arial"/>
              </a:rPr>
              <a:t>Q</a:t>
            </a:r>
            <a:r>
              <a:rPr lang="en-US" sz="2600">
                <a:latin typeface="Arial"/>
                <a:cs typeface="Arial"/>
              </a:rPr>
              <a:t> rises, </a:t>
            </a:r>
            <a:r>
              <a:rPr lang="en-US" sz="2600" i="1">
                <a:latin typeface="Arial"/>
                <a:cs typeface="Arial"/>
              </a:rPr>
              <a:t>AVC</a:t>
            </a:r>
            <a:r>
              <a:rPr lang="en-US" sz="2600">
                <a:latin typeface="Arial"/>
                <a:cs typeface="Arial"/>
              </a:rPr>
              <a:t> may fall initially.  In most cases, </a:t>
            </a:r>
            <a:r>
              <a:rPr lang="en-US" sz="2600" i="1">
                <a:latin typeface="Arial"/>
                <a:cs typeface="Arial"/>
              </a:rPr>
              <a:t>AVC</a:t>
            </a:r>
            <a:r>
              <a:rPr lang="en-US" sz="2600">
                <a:latin typeface="Arial"/>
                <a:cs typeface="Arial"/>
              </a:rPr>
              <a:t> will eventually rise as output rises.</a:t>
            </a:r>
          </a:p>
        </p:txBody>
      </p:sp>
      <p:sp>
        <p:nvSpPr>
          <p:cNvPr id="5162"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aphicFrame>
        <p:nvGraphicFramePr>
          <p:cNvPr id="90159" name="Object 47"/>
          <p:cNvGraphicFramePr>
            <a:graphicFrameLocks noChangeAspect="1"/>
          </p:cNvGraphicFramePr>
          <p:nvPr>
            <p:extLst/>
          </p:nvPr>
        </p:nvGraphicFramePr>
        <p:xfrm>
          <a:off x="4846638" y="817564"/>
          <a:ext cx="5402262" cy="5603875"/>
        </p:xfrm>
        <a:graphic>
          <a:graphicData uri="http://schemas.openxmlformats.org/presentationml/2006/ole">
            <mc:AlternateContent xmlns:mc="http://schemas.openxmlformats.org/markup-compatibility/2006">
              <mc:Choice xmlns:v="urn:schemas-microsoft-com:vml" Requires="v">
                <p:oleObj spid="_x0000_s34824" name="Worksheet" r:id="rId5" imgW="5162729" imgH="5353169" progId="Excel.Sheet.8">
                  <p:embed/>
                </p:oleObj>
              </mc:Choice>
              <mc:Fallback>
                <p:oleObj name="Worksheet" r:id="rId5" imgW="5162729" imgH="5353169" progId="Excel.Sheet.8">
                  <p:embed/>
                  <p:pic>
                    <p:nvPicPr>
                      <p:cNvPr id="90159"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6638" y="817564"/>
                        <a:ext cx="5402262" cy="56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407692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57">
                                            <p:txEl>
                                              <p:pRg st="0" end="0"/>
                                            </p:txEl>
                                          </p:spTgt>
                                        </p:tgtEl>
                                        <p:attrNameLst>
                                          <p:attrName>style.visibility</p:attrName>
                                        </p:attrNameLst>
                                      </p:cBhvr>
                                      <p:to>
                                        <p:strVal val="visible"/>
                                      </p:to>
                                    </p:set>
                                    <p:animEffect transition="in" filter="wipe(left)">
                                      <p:cBhvr>
                                        <p:cTn id="7" dur="500"/>
                                        <p:tgtEl>
                                          <p:spTgt spid="90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57">
                                            <p:txEl>
                                              <p:pRg st="1" end="1"/>
                                            </p:txEl>
                                          </p:spTgt>
                                        </p:tgtEl>
                                        <p:attrNameLst>
                                          <p:attrName>style.visibility</p:attrName>
                                        </p:attrNameLst>
                                      </p:cBhvr>
                                      <p:to>
                                        <p:strVal val="visible"/>
                                      </p:to>
                                    </p:set>
                                    <p:animEffect transition="in" filter="wipe(left)">
                                      <p:cBhvr>
                                        <p:cTn id="12" dur="500"/>
                                        <p:tgtEl>
                                          <p:spTgt spid="90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158">
                                            <p:txEl>
                                              <p:pRg st="0" end="0"/>
                                            </p:txEl>
                                          </p:spTgt>
                                        </p:tgtEl>
                                        <p:attrNameLst>
                                          <p:attrName>style.visibility</p:attrName>
                                        </p:attrNameLst>
                                      </p:cBhvr>
                                      <p:to>
                                        <p:strVal val="visible"/>
                                      </p:to>
                                    </p:set>
                                    <p:animEffect transition="in" filter="wipe(left)">
                                      <p:cBhvr>
                                        <p:cTn id="22" dur="500"/>
                                        <p:tgtEl>
                                          <p:spTgt spid="9015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0159"/>
                                        </p:tgtEl>
                                        <p:attrNameLst>
                                          <p:attrName>style.visibility</p:attrName>
                                        </p:attrNameLst>
                                      </p:cBhvr>
                                      <p:to>
                                        <p:strVal val="visible"/>
                                      </p:to>
                                    </p:set>
                                    <p:animEffect transition="in" filter="fade">
                                      <p:cBhvr>
                                        <p:cTn id="27" dur="500"/>
                                        <p:tgtEl>
                                          <p:spTgt spid="90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57" grpId="0" build="p"/>
      <p:bldP spid="90158" grpId="0" build="p"/>
      <p:bldOleChart spid="901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idx="4294967295"/>
          </p:nvPr>
        </p:nvSpPr>
        <p:spPr>
          <a:xfrm>
            <a:off x="1828800" y="174625"/>
            <a:ext cx="6459538" cy="649288"/>
          </a:xfrm>
        </p:spPr>
        <p:txBody>
          <a:bodyPr/>
          <a:lstStyle/>
          <a:p>
            <a:pPr algn="l" eaLnBrk="1" hangingPunct="1"/>
            <a:r>
              <a:rPr lang="en-US" sz="3000" dirty="0" smtClean="0"/>
              <a:t>Average </a:t>
            </a:r>
            <a:r>
              <a:rPr lang="en-US" sz="3000" dirty="0"/>
              <a:t>Total Cost</a:t>
            </a:r>
          </a:p>
        </p:txBody>
      </p:sp>
      <p:grpSp>
        <p:nvGrpSpPr>
          <p:cNvPr id="2" name="Group 3"/>
          <p:cNvGrpSpPr>
            <a:grpSpLocks/>
          </p:cNvGrpSpPr>
          <p:nvPr/>
        </p:nvGrpSpPr>
        <p:grpSpPr bwMode="auto">
          <a:xfrm>
            <a:off x="3341688" y="1651000"/>
            <a:ext cx="977900" cy="4476750"/>
            <a:chOff x="1145" y="1040"/>
            <a:chExt cx="616" cy="2820"/>
          </a:xfrm>
        </p:grpSpPr>
        <p:sp>
          <p:nvSpPr>
            <p:cNvPr id="34879" name="Rectangle 4"/>
            <p:cNvSpPr>
              <a:spLocks noChangeArrowheads="1"/>
            </p:cNvSpPr>
            <p:nvPr/>
          </p:nvSpPr>
          <p:spPr bwMode="auto">
            <a:xfrm>
              <a:off x="1145" y="3507"/>
              <a:ext cx="61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88.57</a:t>
              </a:r>
            </a:p>
          </p:txBody>
        </p:sp>
        <p:sp>
          <p:nvSpPr>
            <p:cNvPr id="34880" name="Rectangle 5"/>
            <p:cNvSpPr>
              <a:spLocks noChangeArrowheads="1"/>
            </p:cNvSpPr>
            <p:nvPr/>
          </p:nvSpPr>
          <p:spPr bwMode="auto">
            <a:xfrm>
              <a:off x="1145" y="3155"/>
              <a:ext cx="616"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80</a:t>
              </a:r>
            </a:p>
          </p:txBody>
        </p:sp>
        <p:sp>
          <p:nvSpPr>
            <p:cNvPr id="34881" name="Rectangle 6"/>
            <p:cNvSpPr>
              <a:spLocks noChangeArrowheads="1"/>
            </p:cNvSpPr>
            <p:nvPr/>
          </p:nvSpPr>
          <p:spPr bwMode="auto">
            <a:xfrm>
              <a:off x="1145" y="2803"/>
              <a:ext cx="616"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76</a:t>
              </a:r>
            </a:p>
          </p:txBody>
        </p:sp>
        <p:sp>
          <p:nvSpPr>
            <p:cNvPr id="34882" name="Rectangle 7"/>
            <p:cNvSpPr>
              <a:spLocks noChangeArrowheads="1"/>
            </p:cNvSpPr>
            <p:nvPr/>
          </p:nvSpPr>
          <p:spPr bwMode="auto">
            <a:xfrm>
              <a:off x="1145" y="2450"/>
              <a:ext cx="61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77.50</a:t>
              </a:r>
            </a:p>
          </p:txBody>
        </p:sp>
        <p:sp>
          <p:nvSpPr>
            <p:cNvPr id="34883" name="Rectangle 8"/>
            <p:cNvSpPr>
              <a:spLocks noChangeArrowheads="1"/>
            </p:cNvSpPr>
            <p:nvPr/>
          </p:nvSpPr>
          <p:spPr bwMode="auto">
            <a:xfrm>
              <a:off x="1145" y="2097"/>
              <a:ext cx="61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86.67</a:t>
              </a:r>
            </a:p>
          </p:txBody>
        </p:sp>
        <p:sp>
          <p:nvSpPr>
            <p:cNvPr id="34884" name="Rectangle 9"/>
            <p:cNvSpPr>
              <a:spLocks noChangeArrowheads="1"/>
            </p:cNvSpPr>
            <p:nvPr/>
          </p:nvSpPr>
          <p:spPr bwMode="auto">
            <a:xfrm>
              <a:off x="1145" y="1744"/>
              <a:ext cx="61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110</a:t>
              </a:r>
            </a:p>
          </p:txBody>
        </p:sp>
        <p:sp>
          <p:nvSpPr>
            <p:cNvPr id="34885" name="Rectangle 10"/>
            <p:cNvSpPr>
              <a:spLocks noChangeArrowheads="1"/>
            </p:cNvSpPr>
            <p:nvPr/>
          </p:nvSpPr>
          <p:spPr bwMode="auto">
            <a:xfrm>
              <a:off x="1145" y="1393"/>
              <a:ext cx="616" cy="351"/>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€170</a:t>
              </a:r>
              <a:endParaRPr lang="en-US" sz="2300" dirty="0">
                <a:latin typeface="Arial"/>
                <a:cs typeface="Arial"/>
              </a:endParaRPr>
            </a:p>
          </p:txBody>
        </p:sp>
        <p:sp>
          <p:nvSpPr>
            <p:cNvPr id="34886" name="Rectangle 11"/>
            <p:cNvSpPr>
              <a:spLocks noChangeArrowheads="1"/>
            </p:cNvSpPr>
            <p:nvPr/>
          </p:nvSpPr>
          <p:spPr bwMode="auto">
            <a:xfrm>
              <a:off x="1145" y="1040"/>
              <a:ext cx="61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n/a</a:t>
              </a:r>
            </a:p>
          </p:txBody>
        </p:sp>
      </p:grpSp>
      <p:sp>
        <p:nvSpPr>
          <p:cNvPr id="34822" name="Rectangle 12"/>
          <p:cNvSpPr>
            <a:spLocks noChangeArrowheads="1"/>
          </p:cNvSpPr>
          <p:nvPr/>
        </p:nvSpPr>
        <p:spPr bwMode="auto">
          <a:xfrm>
            <a:off x="3341688" y="1090614"/>
            <a:ext cx="977900" cy="5603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ATC</a:t>
            </a:r>
          </a:p>
        </p:txBody>
      </p:sp>
      <p:sp>
        <p:nvSpPr>
          <p:cNvPr id="34823" name="Rectangle 13"/>
          <p:cNvSpPr>
            <a:spLocks noChangeArrowheads="1"/>
          </p:cNvSpPr>
          <p:nvPr/>
        </p:nvSpPr>
        <p:spPr bwMode="auto">
          <a:xfrm>
            <a:off x="2470150" y="5567364"/>
            <a:ext cx="871538" cy="5603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620</a:t>
            </a:r>
          </a:p>
        </p:txBody>
      </p:sp>
      <p:sp>
        <p:nvSpPr>
          <p:cNvPr id="34824" name="Rectangle 14"/>
          <p:cNvSpPr>
            <a:spLocks noChangeArrowheads="1"/>
          </p:cNvSpPr>
          <p:nvPr/>
        </p:nvSpPr>
        <p:spPr bwMode="auto">
          <a:xfrm>
            <a:off x="1925638" y="5567364"/>
            <a:ext cx="544512" cy="5603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7</a:t>
            </a:r>
          </a:p>
        </p:txBody>
      </p:sp>
      <p:sp>
        <p:nvSpPr>
          <p:cNvPr id="34825" name="Rectangle 15"/>
          <p:cNvSpPr>
            <a:spLocks noChangeArrowheads="1"/>
          </p:cNvSpPr>
          <p:nvPr/>
        </p:nvSpPr>
        <p:spPr bwMode="auto">
          <a:xfrm>
            <a:off x="2470150" y="5008563"/>
            <a:ext cx="871538" cy="5588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480</a:t>
            </a:r>
          </a:p>
        </p:txBody>
      </p:sp>
      <p:sp>
        <p:nvSpPr>
          <p:cNvPr id="34826" name="Rectangle 16"/>
          <p:cNvSpPr>
            <a:spLocks noChangeArrowheads="1"/>
          </p:cNvSpPr>
          <p:nvPr/>
        </p:nvSpPr>
        <p:spPr bwMode="auto">
          <a:xfrm>
            <a:off x="1925638" y="5008563"/>
            <a:ext cx="544512" cy="5588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6</a:t>
            </a:r>
          </a:p>
        </p:txBody>
      </p:sp>
      <p:sp>
        <p:nvSpPr>
          <p:cNvPr id="34827" name="Rectangle 17"/>
          <p:cNvSpPr>
            <a:spLocks noChangeArrowheads="1"/>
          </p:cNvSpPr>
          <p:nvPr/>
        </p:nvSpPr>
        <p:spPr bwMode="auto">
          <a:xfrm>
            <a:off x="2470150" y="4449763"/>
            <a:ext cx="871538" cy="5588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380</a:t>
            </a:r>
          </a:p>
        </p:txBody>
      </p:sp>
      <p:sp>
        <p:nvSpPr>
          <p:cNvPr id="34828" name="Rectangle 18"/>
          <p:cNvSpPr>
            <a:spLocks noChangeArrowheads="1"/>
          </p:cNvSpPr>
          <p:nvPr/>
        </p:nvSpPr>
        <p:spPr bwMode="auto">
          <a:xfrm>
            <a:off x="1925638" y="4449763"/>
            <a:ext cx="544512" cy="558800"/>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5</a:t>
            </a:r>
          </a:p>
        </p:txBody>
      </p:sp>
      <p:sp>
        <p:nvSpPr>
          <p:cNvPr id="34829" name="Rectangle 19"/>
          <p:cNvSpPr>
            <a:spLocks noChangeArrowheads="1"/>
          </p:cNvSpPr>
          <p:nvPr/>
        </p:nvSpPr>
        <p:spPr bwMode="auto">
          <a:xfrm>
            <a:off x="2470150" y="3889375"/>
            <a:ext cx="871538"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310</a:t>
            </a:r>
          </a:p>
        </p:txBody>
      </p:sp>
      <p:sp>
        <p:nvSpPr>
          <p:cNvPr id="34830" name="Rectangle 20"/>
          <p:cNvSpPr>
            <a:spLocks noChangeArrowheads="1"/>
          </p:cNvSpPr>
          <p:nvPr/>
        </p:nvSpPr>
        <p:spPr bwMode="auto">
          <a:xfrm>
            <a:off x="1925638" y="3889375"/>
            <a:ext cx="544512"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4</a:t>
            </a:r>
          </a:p>
        </p:txBody>
      </p:sp>
      <p:sp>
        <p:nvSpPr>
          <p:cNvPr id="34831" name="Rectangle 21"/>
          <p:cNvSpPr>
            <a:spLocks noChangeArrowheads="1"/>
          </p:cNvSpPr>
          <p:nvPr/>
        </p:nvSpPr>
        <p:spPr bwMode="auto">
          <a:xfrm>
            <a:off x="2470150" y="3328989"/>
            <a:ext cx="871538" cy="5603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260</a:t>
            </a:r>
          </a:p>
        </p:txBody>
      </p:sp>
      <p:sp>
        <p:nvSpPr>
          <p:cNvPr id="34832" name="Rectangle 22"/>
          <p:cNvSpPr>
            <a:spLocks noChangeArrowheads="1"/>
          </p:cNvSpPr>
          <p:nvPr/>
        </p:nvSpPr>
        <p:spPr bwMode="auto">
          <a:xfrm>
            <a:off x="1925638" y="3328989"/>
            <a:ext cx="544512" cy="560387"/>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3</a:t>
            </a:r>
          </a:p>
        </p:txBody>
      </p:sp>
      <p:sp>
        <p:nvSpPr>
          <p:cNvPr id="34833" name="Rectangle 23"/>
          <p:cNvSpPr>
            <a:spLocks noChangeArrowheads="1"/>
          </p:cNvSpPr>
          <p:nvPr/>
        </p:nvSpPr>
        <p:spPr bwMode="auto">
          <a:xfrm>
            <a:off x="2470150" y="2768600"/>
            <a:ext cx="871538"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220</a:t>
            </a:r>
          </a:p>
        </p:txBody>
      </p:sp>
      <p:sp>
        <p:nvSpPr>
          <p:cNvPr id="34834" name="Rectangle 24"/>
          <p:cNvSpPr>
            <a:spLocks noChangeArrowheads="1"/>
          </p:cNvSpPr>
          <p:nvPr/>
        </p:nvSpPr>
        <p:spPr bwMode="auto">
          <a:xfrm>
            <a:off x="1925638" y="2768600"/>
            <a:ext cx="544512"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a:t>
            </a:r>
          </a:p>
        </p:txBody>
      </p:sp>
      <p:sp>
        <p:nvSpPr>
          <p:cNvPr id="34835" name="Rectangle 25"/>
          <p:cNvSpPr>
            <a:spLocks noChangeArrowheads="1"/>
          </p:cNvSpPr>
          <p:nvPr/>
        </p:nvSpPr>
        <p:spPr bwMode="auto">
          <a:xfrm>
            <a:off x="2470150" y="2211388"/>
            <a:ext cx="871538" cy="55721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170</a:t>
            </a:r>
          </a:p>
        </p:txBody>
      </p:sp>
      <p:sp>
        <p:nvSpPr>
          <p:cNvPr id="34836" name="Rectangle 26"/>
          <p:cNvSpPr>
            <a:spLocks noChangeArrowheads="1"/>
          </p:cNvSpPr>
          <p:nvPr/>
        </p:nvSpPr>
        <p:spPr bwMode="auto">
          <a:xfrm>
            <a:off x="1925638" y="2211388"/>
            <a:ext cx="544512" cy="55721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a:t>
            </a:r>
          </a:p>
        </p:txBody>
      </p:sp>
      <p:sp>
        <p:nvSpPr>
          <p:cNvPr id="34837" name="Rectangle 27"/>
          <p:cNvSpPr>
            <a:spLocks noChangeArrowheads="1"/>
          </p:cNvSpPr>
          <p:nvPr/>
        </p:nvSpPr>
        <p:spPr bwMode="auto">
          <a:xfrm>
            <a:off x="2470150" y="1651000"/>
            <a:ext cx="871538"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€100</a:t>
            </a:r>
            <a:endParaRPr lang="en-US" sz="2300" dirty="0">
              <a:latin typeface="Arial"/>
              <a:cs typeface="Arial"/>
            </a:endParaRPr>
          </a:p>
        </p:txBody>
      </p:sp>
      <p:sp>
        <p:nvSpPr>
          <p:cNvPr id="34838" name="Rectangle 28"/>
          <p:cNvSpPr>
            <a:spLocks noChangeArrowheads="1"/>
          </p:cNvSpPr>
          <p:nvPr/>
        </p:nvSpPr>
        <p:spPr bwMode="auto">
          <a:xfrm>
            <a:off x="1925638" y="1651000"/>
            <a:ext cx="544512" cy="560388"/>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0</a:t>
            </a:r>
          </a:p>
        </p:txBody>
      </p:sp>
      <p:grpSp>
        <p:nvGrpSpPr>
          <p:cNvPr id="3" name="Group 29"/>
          <p:cNvGrpSpPr>
            <a:grpSpLocks/>
          </p:cNvGrpSpPr>
          <p:nvPr/>
        </p:nvGrpSpPr>
        <p:grpSpPr bwMode="auto">
          <a:xfrm>
            <a:off x="4319589" y="1090614"/>
            <a:ext cx="2052637" cy="5037137"/>
            <a:chOff x="1761" y="687"/>
            <a:chExt cx="1293" cy="3173"/>
          </a:xfrm>
        </p:grpSpPr>
        <p:sp>
          <p:nvSpPr>
            <p:cNvPr id="34861" name="Rectangle 30"/>
            <p:cNvSpPr>
              <a:spLocks noChangeArrowheads="1"/>
            </p:cNvSpPr>
            <p:nvPr/>
          </p:nvSpPr>
          <p:spPr bwMode="auto">
            <a:xfrm>
              <a:off x="2398" y="3507"/>
              <a:ext cx="65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74.29</a:t>
              </a:r>
            </a:p>
          </p:txBody>
        </p:sp>
        <p:sp>
          <p:nvSpPr>
            <p:cNvPr id="34862" name="Rectangle 31"/>
            <p:cNvSpPr>
              <a:spLocks noChangeArrowheads="1"/>
            </p:cNvSpPr>
            <p:nvPr/>
          </p:nvSpPr>
          <p:spPr bwMode="auto">
            <a:xfrm>
              <a:off x="1761" y="3507"/>
              <a:ext cx="637"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14.29</a:t>
              </a:r>
            </a:p>
          </p:txBody>
        </p:sp>
        <p:sp>
          <p:nvSpPr>
            <p:cNvPr id="34863" name="Rectangle 32"/>
            <p:cNvSpPr>
              <a:spLocks noChangeArrowheads="1"/>
            </p:cNvSpPr>
            <p:nvPr/>
          </p:nvSpPr>
          <p:spPr bwMode="auto">
            <a:xfrm>
              <a:off x="2398" y="3155"/>
              <a:ext cx="656"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63.33</a:t>
              </a:r>
            </a:p>
          </p:txBody>
        </p:sp>
        <p:sp>
          <p:nvSpPr>
            <p:cNvPr id="34864" name="Rectangle 33"/>
            <p:cNvSpPr>
              <a:spLocks noChangeArrowheads="1"/>
            </p:cNvSpPr>
            <p:nvPr/>
          </p:nvSpPr>
          <p:spPr bwMode="auto">
            <a:xfrm>
              <a:off x="1761" y="3155"/>
              <a:ext cx="637"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16.67</a:t>
              </a:r>
            </a:p>
          </p:txBody>
        </p:sp>
        <p:sp>
          <p:nvSpPr>
            <p:cNvPr id="34865" name="Rectangle 34"/>
            <p:cNvSpPr>
              <a:spLocks noChangeArrowheads="1"/>
            </p:cNvSpPr>
            <p:nvPr/>
          </p:nvSpPr>
          <p:spPr bwMode="auto">
            <a:xfrm>
              <a:off x="2398" y="2803"/>
              <a:ext cx="656"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56.00</a:t>
              </a:r>
            </a:p>
          </p:txBody>
        </p:sp>
        <p:sp>
          <p:nvSpPr>
            <p:cNvPr id="34866" name="Rectangle 35"/>
            <p:cNvSpPr>
              <a:spLocks noChangeArrowheads="1"/>
            </p:cNvSpPr>
            <p:nvPr/>
          </p:nvSpPr>
          <p:spPr bwMode="auto">
            <a:xfrm>
              <a:off x="1761" y="2803"/>
              <a:ext cx="637" cy="352"/>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20</a:t>
              </a:r>
            </a:p>
          </p:txBody>
        </p:sp>
        <p:sp>
          <p:nvSpPr>
            <p:cNvPr id="34867" name="Rectangle 36"/>
            <p:cNvSpPr>
              <a:spLocks noChangeArrowheads="1"/>
            </p:cNvSpPr>
            <p:nvPr/>
          </p:nvSpPr>
          <p:spPr bwMode="auto">
            <a:xfrm>
              <a:off x="2398" y="2450"/>
              <a:ext cx="65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52.50</a:t>
              </a:r>
            </a:p>
          </p:txBody>
        </p:sp>
        <p:sp>
          <p:nvSpPr>
            <p:cNvPr id="34868" name="Rectangle 37"/>
            <p:cNvSpPr>
              <a:spLocks noChangeArrowheads="1"/>
            </p:cNvSpPr>
            <p:nvPr/>
          </p:nvSpPr>
          <p:spPr bwMode="auto">
            <a:xfrm>
              <a:off x="1761" y="2450"/>
              <a:ext cx="637"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25</a:t>
              </a:r>
            </a:p>
          </p:txBody>
        </p:sp>
        <p:sp>
          <p:nvSpPr>
            <p:cNvPr id="34869" name="Rectangle 38"/>
            <p:cNvSpPr>
              <a:spLocks noChangeArrowheads="1"/>
            </p:cNvSpPr>
            <p:nvPr/>
          </p:nvSpPr>
          <p:spPr bwMode="auto">
            <a:xfrm>
              <a:off x="2398" y="2097"/>
              <a:ext cx="65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53.33</a:t>
              </a:r>
            </a:p>
          </p:txBody>
        </p:sp>
        <p:sp>
          <p:nvSpPr>
            <p:cNvPr id="34870" name="Rectangle 39"/>
            <p:cNvSpPr>
              <a:spLocks noChangeArrowheads="1"/>
            </p:cNvSpPr>
            <p:nvPr/>
          </p:nvSpPr>
          <p:spPr bwMode="auto">
            <a:xfrm>
              <a:off x="1761" y="2097"/>
              <a:ext cx="637"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33.33</a:t>
              </a:r>
            </a:p>
          </p:txBody>
        </p:sp>
        <p:sp>
          <p:nvSpPr>
            <p:cNvPr id="34871" name="Rectangle 40"/>
            <p:cNvSpPr>
              <a:spLocks noChangeArrowheads="1"/>
            </p:cNvSpPr>
            <p:nvPr/>
          </p:nvSpPr>
          <p:spPr bwMode="auto">
            <a:xfrm>
              <a:off x="2398" y="1744"/>
              <a:ext cx="65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60</a:t>
              </a:r>
            </a:p>
          </p:txBody>
        </p:sp>
        <p:sp>
          <p:nvSpPr>
            <p:cNvPr id="34872" name="Rectangle 41"/>
            <p:cNvSpPr>
              <a:spLocks noChangeArrowheads="1"/>
            </p:cNvSpPr>
            <p:nvPr/>
          </p:nvSpPr>
          <p:spPr bwMode="auto">
            <a:xfrm>
              <a:off x="1761" y="1744"/>
              <a:ext cx="637"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50</a:t>
              </a:r>
            </a:p>
          </p:txBody>
        </p:sp>
        <p:sp>
          <p:nvSpPr>
            <p:cNvPr id="34873" name="Rectangle 42"/>
            <p:cNvSpPr>
              <a:spLocks noChangeArrowheads="1"/>
            </p:cNvSpPr>
            <p:nvPr/>
          </p:nvSpPr>
          <p:spPr bwMode="auto">
            <a:xfrm>
              <a:off x="2398" y="1393"/>
              <a:ext cx="656" cy="351"/>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€70</a:t>
              </a:r>
              <a:endParaRPr lang="en-US" sz="2300" dirty="0">
                <a:latin typeface="Arial"/>
                <a:cs typeface="Arial"/>
              </a:endParaRPr>
            </a:p>
          </p:txBody>
        </p:sp>
        <p:sp>
          <p:nvSpPr>
            <p:cNvPr id="34874" name="Rectangle 43"/>
            <p:cNvSpPr>
              <a:spLocks noChangeArrowheads="1"/>
            </p:cNvSpPr>
            <p:nvPr/>
          </p:nvSpPr>
          <p:spPr bwMode="auto">
            <a:xfrm>
              <a:off x="1761" y="1393"/>
              <a:ext cx="637" cy="351"/>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dirty="0" smtClean="0">
                  <a:latin typeface="Arial"/>
                  <a:cs typeface="Arial"/>
                </a:rPr>
                <a:t>€100</a:t>
              </a:r>
              <a:endParaRPr lang="en-US" sz="2300" dirty="0">
                <a:latin typeface="Arial"/>
                <a:cs typeface="Arial"/>
              </a:endParaRPr>
            </a:p>
          </p:txBody>
        </p:sp>
        <p:sp>
          <p:nvSpPr>
            <p:cNvPr id="34875" name="Rectangle 44"/>
            <p:cNvSpPr>
              <a:spLocks noChangeArrowheads="1"/>
            </p:cNvSpPr>
            <p:nvPr/>
          </p:nvSpPr>
          <p:spPr bwMode="auto">
            <a:xfrm>
              <a:off x="2398" y="1040"/>
              <a:ext cx="656"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n/a</a:t>
              </a:r>
            </a:p>
          </p:txBody>
        </p:sp>
        <p:sp>
          <p:nvSpPr>
            <p:cNvPr id="34876" name="Rectangle 45"/>
            <p:cNvSpPr>
              <a:spLocks noChangeArrowheads="1"/>
            </p:cNvSpPr>
            <p:nvPr/>
          </p:nvSpPr>
          <p:spPr bwMode="auto">
            <a:xfrm>
              <a:off x="1761" y="1040"/>
              <a:ext cx="637" cy="353"/>
            </a:xfrm>
            <a:prstGeom prst="rect">
              <a:avLst/>
            </a:prstGeom>
            <a:noFill/>
            <a:ln w="9525">
              <a:noFill/>
              <a:miter lim="800000"/>
              <a:headEnd/>
              <a:tailEnd/>
            </a:ln>
          </p:spPr>
          <p:txBody>
            <a:bodyPr anchor="ctr"/>
            <a:lstStyle/>
            <a:p>
              <a:pPr algn="r">
                <a:lnSpc>
                  <a:spcPct val="105000"/>
                </a:lnSpc>
                <a:spcBef>
                  <a:spcPct val="45000"/>
                </a:spcBef>
                <a:buClr>
                  <a:srgbClr val="00B85C"/>
                </a:buClr>
                <a:buSzPct val="120000"/>
                <a:buFont typeface="Wingdings" pitchFamily="2" charset="2"/>
                <a:buNone/>
              </a:pPr>
              <a:r>
                <a:rPr lang="en-US" sz="2300">
                  <a:latin typeface="Arial"/>
                  <a:cs typeface="Arial"/>
                </a:rPr>
                <a:t>n/a</a:t>
              </a:r>
            </a:p>
          </p:txBody>
        </p:sp>
        <p:sp>
          <p:nvSpPr>
            <p:cNvPr id="34877" name="Rectangle 46"/>
            <p:cNvSpPr>
              <a:spLocks noChangeArrowheads="1"/>
            </p:cNvSpPr>
            <p:nvPr/>
          </p:nvSpPr>
          <p:spPr bwMode="auto">
            <a:xfrm>
              <a:off x="2398" y="687"/>
              <a:ext cx="656" cy="353"/>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AVC</a:t>
              </a:r>
            </a:p>
          </p:txBody>
        </p:sp>
        <p:sp>
          <p:nvSpPr>
            <p:cNvPr id="34878" name="Rectangle 47"/>
            <p:cNvSpPr>
              <a:spLocks noChangeArrowheads="1"/>
            </p:cNvSpPr>
            <p:nvPr/>
          </p:nvSpPr>
          <p:spPr bwMode="auto">
            <a:xfrm>
              <a:off x="1761" y="687"/>
              <a:ext cx="637" cy="353"/>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AFC</a:t>
              </a:r>
            </a:p>
          </p:txBody>
        </p:sp>
      </p:grpSp>
      <p:sp>
        <p:nvSpPr>
          <p:cNvPr id="34840" name="Rectangle 48"/>
          <p:cNvSpPr>
            <a:spLocks noChangeArrowheads="1"/>
          </p:cNvSpPr>
          <p:nvPr/>
        </p:nvSpPr>
        <p:spPr bwMode="auto">
          <a:xfrm>
            <a:off x="2470150" y="1090614"/>
            <a:ext cx="871538" cy="5603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i="1">
                <a:latin typeface="Arial"/>
                <a:cs typeface="Arial"/>
              </a:rPr>
              <a:t>TC</a:t>
            </a:r>
          </a:p>
        </p:txBody>
      </p:sp>
      <p:sp>
        <p:nvSpPr>
          <p:cNvPr id="34841" name="Rectangle 49"/>
          <p:cNvSpPr>
            <a:spLocks noChangeArrowheads="1"/>
          </p:cNvSpPr>
          <p:nvPr/>
        </p:nvSpPr>
        <p:spPr bwMode="auto">
          <a:xfrm>
            <a:off x="1925638" y="1090614"/>
            <a:ext cx="544512" cy="560387"/>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p>
        </p:txBody>
      </p:sp>
      <p:sp>
        <p:nvSpPr>
          <p:cNvPr id="34842" name="Line 50"/>
          <p:cNvSpPr>
            <a:spLocks noChangeShapeType="1"/>
          </p:cNvSpPr>
          <p:nvPr/>
        </p:nvSpPr>
        <p:spPr bwMode="auto">
          <a:xfrm>
            <a:off x="1925639" y="1090613"/>
            <a:ext cx="4446587"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4843" name="Line 51"/>
          <p:cNvSpPr>
            <a:spLocks noChangeShapeType="1"/>
          </p:cNvSpPr>
          <p:nvPr/>
        </p:nvSpPr>
        <p:spPr bwMode="auto">
          <a:xfrm>
            <a:off x="1925639" y="1651000"/>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4" name="Line 52"/>
          <p:cNvSpPr>
            <a:spLocks noChangeShapeType="1"/>
          </p:cNvSpPr>
          <p:nvPr/>
        </p:nvSpPr>
        <p:spPr bwMode="auto">
          <a:xfrm>
            <a:off x="1925639" y="2211388"/>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5" name="Line 53"/>
          <p:cNvSpPr>
            <a:spLocks noChangeShapeType="1"/>
          </p:cNvSpPr>
          <p:nvPr/>
        </p:nvSpPr>
        <p:spPr bwMode="auto">
          <a:xfrm>
            <a:off x="1925639" y="2768600"/>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6" name="Line 54"/>
          <p:cNvSpPr>
            <a:spLocks noChangeShapeType="1"/>
          </p:cNvSpPr>
          <p:nvPr/>
        </p:nvSpPr>
        <p:spPr bwMode="auto">
          <a:xfrm>
            <a:off x="1925639" y="3328988"/>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7" name="Line 55"/>
          <p:cNvSpPr>
            <a:spLocks noChangeShapeType="1"/>
          </p:cNvSpPr>
          <p:nvPr/>
        </p:nvSpPr>
        <p:spPr bwMode="auto">
          <a:xfrm>
            <a:off x="1925639" y="3889375"/>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8" name="Line 56"/>
          <p:cNvSpPr>
            <a:spLocks noChangeShapeType="1"/>
          </p:cNvSpPr>
          <p:nvPr/>
        </p:nvSpPr>
        <p:spPr bwMode="auto">
          <a:xfrm>
            <a:off x="1925639" y="4449763"/>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49" name="Line 57"/>
          <p:cNvSpPr>
            <a:spLocks noChangeShapeType="1"/>
          </p:cNvSpPr>
          <p:nvPr/>
        </p:nvSpPr>
        <p:spPr bwMode="auto">
          <a:xfrm>
            <a:off x="1925639" y="5008563"/>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50" name="Line 58"/>
          <p:cNvSpPr>
            <a:spLocks noChangeShapeType="1"/>
          </p:cNvSpPr>
          <p:nvPr/>
        </p:nvSpPr>
        <p:spPr bwMode="auto">
          <a:xfrm>
            <a:off x="1925639" y="5567363"/>
            <a:ext cx="4446587" cy="0"/>
          </a:xfrm>
          <a:prstGeom prst="line">
            <a:avLst/>
          </a:prstGeom>
          <a:noFill/>
          <a:ln w="12700">
            <a:solidFill>
              <a:schemeClr val="tx1"/>
            </a:solidFill>
            <a:round/>
            <a:headEnd/>
            <a:tailEnd/>
          </a:ln>
        </p:spPr>
        <p:txBody>
          <a:bodyPr/>
          <a:lstStyle/>
          <a:p>
            <a:endParaRPr lang="en-US">
              <a:latin typeface="Arial"/>
              <a:cs typeface="Arial"/>
            </a:endParaRPr>
          </a:p>
        </p:txBody>
      </p:sp>
      <p:sp>
        <p:nvSpPr>
          <p:cNvPr id="34851" name="Line 59"/>
          <p:cNvSpPr>
            <a:spLocks noChangeShapeType="1"/>
          </p:cNvSpPr>
          <p:nvPr/>
        </p:nvSpPr>
        <p:spPr bwMode="auto">
          <a:xfrm>
            <a:off x="1925639" y="6127750"/>
            <a:ext cx="4446587" cy="0"/>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4852" name="Line 60"/>
          <p:cNvSpPr>
            <a:spLocks noChangeShapeType="1"/>
          </p:cNvSpPr>
          <p:nvPr/>
        </p:nvSpPr>
        <p:spPr bwMode="auto">
          <a:xfrm>
            <a:off x="1925638" y="1090614"/>
            <a:ext cx="0" cy="5037137"/>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4853" name="Line 61"/>
          <p:cNvSpPr>
            <a:spLocks noChangeShapeType="1"/>
          </p:cNvSpPr>
          <p:nvPr/>
        </p:nvSpPr>
        <p:spPr bwMode="auto">
          <a:xfrm>
            <a:off x="2470150" y="1090614"/>
            <a:ext cx="0" cy="5037137"/>
          </a:xfrm>
          <a:prstGeom prst="line">
            <a:avLst/>
          </a:prstGeom>
          <a:noFill/>
          <a:ln w="12700">
            <a:solidFill>
              <a:schemeClr val="tx1"/>
            </a:solidFill>
            <a:round/>
            <a:headEnd/>
            <a:tailEnd/>
          </a:ln>
        </p:spPr>
        <p:txBody>
          <a:bodyPr/>
          <a:lstStyle/>
          <a:p>
            <a:endParaRPr lang="en-US">
              <a:latin typeface="Arial"/>
              <a:cs typeface="Arial"/>
            </a:endParaRPr>
          </a:p>
        </p:txBody>
      </p:sp>
      <p:sp>
        <p:nvSpPr>
          <p:cNvPr id="34854" name="Line 62"/>
          <p:cNvSpPr>
            <a:spLocks noChangeShapeType="1"/>
          </p:cNvSpPr>
          <p:nvPr/>
        </p:nvSpPr>
        <p:spPr bwMode="auto">
          <a:xfrm>
            <a:off x="3341688" y="1090614"/>
            <a:ext cx="0" cy="5037137"/>
          </a:xfrm>
          <a:prstGeom prst="line">
            <a:avLst/>
          </a:prstGeom>
          <a:noFill/>
          <a:ln w="12700">
            <a:solidFill>
              <a:schemeClr val="tx1"/>
            </a:solidFill>
            <a:round/>
            <a:headEnd/>
            <a:tailEnd/>
          </a:ln>
        </p:spPr>
        <p:txBody>
          <a:bodyPr/>
          <a:lstStyle/>
          <a:p>
            <a:endParaRPr lang="en-US">
              <a:latin typeface="Arial"/>
              <a:cs typeface="Arial"/>
            </a:endParaRPr>
          </a:p>
        </p:txBody>
      </p:sp>
      <p:sp>
        <p:nvSpPr>
          <p:cNvPr id="34855" name="Line 63"/>
          <p:cNvSpPr>
            <a:spLocks noChangeShapeType="1"/>
          </p:cNvSpPr>
          <p:nvPr/>
        </p:nvSpPr>
        <p:spPr bwMode="auto">
          <a:xfrm>
            <a:off x="5330825" y="1090614"/>
            <a:ext cx="0" cy="5037137"/>
          </a:xfrm>
          <a:prstGeom prst="line">
            <a:avLst/>
          </a:prstGeom>
          <a:noFill/>
          <a:ln w="12700">
            <a:solidFill>
              <a:schemeClr val="tx1"/>
            </a:solidFill>
            <a:round/>
            <a:headEnd/>
            <a:tailEnd/>
          </a:ln>
        </p:spPr>
        <p:txBody>
          <a:bodyPr/>
          <a:lstStyle/>
          <a:p>
            <a:endParaRPr lang="en-US">
              <a:latin typeface="Arial"/>
              <a:cs typeface="Arial"/>
            </a:endParaRPr>
          </a:p>
        </p:txBody>
      </p:sp>
      <p:sp>
        <p:nvSpPr>
          <p:cNvPr id="34856" name="Line 64"/>
          <p:cNvSpPr>
            <a:spLocks noChangeShapeType="1"/>
          </p:cNvSpPr>
          <p:nvPr/>
        </p:nvSpPr>
        <p:spPr bwMode="auto">
          <a:xfrm>
            <a:off x="6372225" y="1090614"/>
            <a:ext cx="0" cy="5037137"/>
          </a:xfrm>
          <a:prstGeom prst="line">
            <a:avLst/>
          </a:prstGeom>
          <a:noFill/>
          <a:ln w="12700" cap="sq">
            <a:solidFill>
              <a:schemeClr val="tx1"/>
            </a:solidFill>
            <a:round/>
            <a:headEnd/>
            <a:tailEnd/>
          </a:ln>
        </p:spPr>
        <p:txBody>
          <a:bodyPr/>
          <a:lstStyle/>
          <a:p>
            <a:endParaRPr lang="en-US">
              <a:latin typeface="Arial"/>
              <a:cs typeface="Arial"/>
            </a:endParaRPr>
          </a:p>
        </p:txBody>
      </p:sp>
      <p:sp>
        <p:nvSpPr>
          <p:cNvPr id="34857" name="Line 65"/>
          <p:cNvSpPr>
            <a:spLocks noChangeShapeType="1"/>
          </p:cNvSpPr>
          <p:nvPr/>
        </p:nvSpPr>
        <p:spPr bwMode="auto">
          <a:xfrm>
            <a:off x="4319588" y="1090614"/>
            <a:ext cx="0" cy="5037137"/>
          </a:xfrm>
          <a:prstGeom prst="line">
            <a:avLst/>
          </a:prstGeom>
          <a:noFill/>
          <a:ln w="12700">
            <a:solidFill>
              <a:schemeClr val="tx1"/>
            </a:solidFill>
            <a:round/>
            <a:headEnd/>
            <a:tailEnd/>
          </a:ln>
        </p:spPr>
        <p:txBody>
          <a:bodyPr/>
          <a:lstStyle/>
          <a:p>
            <a:endParaRPr lang="en-US">
              <a:latin typeface="Arial"/>
              <a:cs typeface="Arial"/>
            </a:endParaRPr>
          </a:p>
        </p:txBody>
      </p:sp>
      <p:sp>
        <p:nvSpPr>
          <p:cNvPr id="3485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91203" name="Text Box 67"/>
          <p:cNvSpPr txBox="1">
            <a:spLocks noChangeArrowheads="1"/>
          </p:cNvSpPr>
          <p:nvPr/>
        </p:nvSpPr>
        <p:spPr bwMode="auto">
          <a:xfrm>
            <a:off x="6842125" y="1030288"/>
            <a:ext cx="3390900" cy="2438400"/>
          </a:xfrm>
          <a:prstGeom prst="rect">
            <a:avLst/>
          </a:prstGeom>
          <a:noFill/>
          <a:ln w="9525">
            <a:noFill/>
            <a:miter lim="800000"/>
            <a:headEnd/>
            <a:tailEnd/>
          </a:ln>
        </p:spPr>
        <p:txBody>
          <a:bodyPr/>
          <a:lstStyle/>
          <a:p>
            <a:pPr>
              <a:lnSpc>
                <a:spcPct val="105000"/>
              </a:lnSpc>
              <a:spcBef>
                <a:spcPct val="45000"/>
              </a:spcBef>
            </a:pPr>
            <a:r>
              <a:rPr lang="en-US" sz="2600" b="1">
                <a:solidFill>
                  <a:srgbClr val="CC0000"/>
                </a:solidFill>
                <a:latin typeface="Arial"/>
                <a:cs typeface="Arial"/>
              </a:rPr>
              <a:t>Average total cost (</a:t>
            </a:r>
            <a:r>
              <a:rPr lang="en-US" sz="2600" b="1" i="1">
                <a:solidFill>
                  <a:srgbClr val="CC0000"/>
                </a:solidFill>
                <a:latin typeface="Arial"/>
                <a:cs typeface="Arial"/>
              </a:rPr>
              <a:t>ATC</a:t>
            </a:r>
            <a:r>
              <a:rPr lang="en-US" sz="2600" b="1">
                <a:solidFill>
                  <a:srgbClr val="CC0000"/>
                </a:solidFill>
                <a:latin typeface="Arial"/>
                <a:cs typeface="Arial"/>
              </a:rPr>
              <a:t>)</a:t>
            </a:r>
            <a:r>
              <a:rPr lang="en-US" sz="2600">
                <a:latin typeface="Arial"/>
                <a:cs typeface="Arial"/>
              </a:rPr>
              <a:t> equals total cost divided by the quantity of output:</a:t>
            </a:r>
          </a:p>
          <a:p>
            <a:pPr>
              <a:lnSpc>
                <a:spcPct val="105000"/>
              </a:lnSpc>
              <a:spcBef>
                <a:spcPct val="45000"/>
              </a:spcBef>
            </a:pPr>
            <a:r>
              <a:rPr lang="en-US" sz="2600">
                <a:latin typeface="Arial"/>
                <a:cs typeface="Arial"/>
              </a:rPr>
              <a:t>   </a:t>
            </a:r>
            <a:r>
              <a:rPr lang="en-US" sz="2600" i="1">
                <a:latin typeface="Arial"/>
                <a:cs typeface="Arial"/>
              </a:rPr>
              <a:t>ATC</a:t>
            </a:r>
            <a:r>
              <a:rPr lang="en-US" sz="2600">
                <a:latin typeface="Arial"/>
                <a:cs typeface="Arial"/>
              </a:rPr>
              <a:t> = </a:t>
            </a:r>
            <a:r>
              <a:rPr lang="en-US" sz="2600" i="1">
                <a:latin typeface="Arial"/>
                <a:cs typeface="Arial"/>
              </a:rPr>
              <a:t>TC</a:t>
            </a:r>
            <a:r>
              <a:rPr lang="en-US" sz="2600">
                <a:latin typeface="Arial"/>
                <a:cs typeface="Arial"/>
              </a:rPr>
              <a:t>/</a:t>
            </a:r>
            <a:r>
              <a:rPr lang="en-US" sz="2600" b="1" i="1">
                <a:latin typeface="Arial"/>
                <a:cs typeface="Arial"/>
              </a:rPr>
              <a:t>Q</a:t>
            </a:r>
          </a:p>
        </p:txBody>
      </p:sp>
      <p:sp>
        <p:nvSpPr>
          <p:cNvPr id="91204" name="Text Box 68"/>
          <p:cNvSpPr txBox="1">
            <a:spLocks noChangeArrowheads="1"/>
          </p:cNvSpPr>
          <p:nvPr/>
        </p:nvSpPr>
        <p:spPr bwMode="auto">
          <a:xfrm>
            <a:off x="6848475" y="3605213"/>
            <a:ext cx="3525838" cy="1212850"/>
          </a:xfrm>
          <a:prstGeom prst="rect">
            <a:avLst/>
          </a:prstGeom>
          <a:noFill/>
          <a:ln w="9525">
            <a:noFill/>
            <a:miter lim="800000"/>
            <a:headEnd/>
            <a:tailEnd/>
          </a:ln>
        </p:spPr>
        <p:txBody>
          <a:bodyPr/>
          <a:lstStyle/>
          <a:p>
            <a:pPr>
              <a:lnSpc>
                <a:spcPct val="105000"/>
              </a:lnSpc>
              <a:spcBef>
                <a:spcPct val="45000"/>
              </a:spcBef>
            </a:pPr>
            <a:r>
              <a:rPr lang="en-US" sz="2600">
                <a:latin typeface="Arial"/>
                <a:cs typeface="Arial"/>
              </a:rPr>
              <a:t>Also,</a:t>
            </a:r>
          </a:p>
          <a:p>
            <a:pPr>
              <a:lnSpc>
                <a:spcPct val="105000"/>
              </a:lnSpc>
              <a:spcBef>
                <a:spcPct val="45000"/>
              </a:spcBef>
            </a:pPr>
            <a:r>
              <a:rPr lang="en-US" sz="2600" i="1">
                <a:latin typeface="Arial"/>
                <a:cs typeface="Arial"/>
              </a:rPr>
              <a:t>   ATC</a:t>
            </a:r>
            <a:r>
              <a:rPr lang="en-US" sz="2600">
                <a:latin typeface="Arial"/>
                <a:cs typeface="Arial"/>
              </a:rPr>
              <a:t> = </a:t>
            </a:r>
            <a:r>
              <a:rPr lang="en-US" sz="2600" i="1">
                <a:latin typeface="Arial"/>
                <a:cs typeface="Arial"/>
              </a:rPr>
              <a:t>AFC</a:t>
            </a:r>
            <a:r>
              <a:rPr lang="en-US" sz="2600">
                <a:latin typeface="Arial"/>
                <a:cs typeface="Arial"/>
              </a:rPr>
              <a:t> + </a:t>
            </a:r>
            <a:r>
              <a:rPr lang="en-US" sz="2600" i="1">
                <a:latin typeface="Arial"/>
                <a:cs typeface="Arial"/>
              </a:rPr>
              <a:t>AVC</a:t>
            </a:r>
          </a:p>
        </p:txBody>
      </p:sp>
    </p:spTree>
    <p:extLst>
      <p:ext uri="{BB962C8B-B14F-4D97-AF65-F5344CB8AC3E}">
        <p14:creationId xmlns:p14="http://schemas.microsoft.com/office/powerpoint/2010/main" val="11391511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203">
                                            <p:txEl>
                                              <p:pRg st="0" end="0"/>
                                            </p:txEl>
                                          </p:spTgt>
                                        </p:tgtEl>
                                        <p:attrNameLst>
                                          <p:attrName>style.visibility</p:attrName>
                                        </p:attrNameLst>
                                      </p:cBhvr>
                                      <p:to>
                                        <p:strVal val="visible"/>
                                      </p:to>
                                    </p:set>
                                    <p:animEffect transition="in" filter="wipe(left)">
                                      <p:cBhvr>
                                        <p:cTn id="7" dur="500"/>
                                        <p:tgtEl>
                                          <p:spTgt spid="912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203">
                                            <p:txEl>
                                              <p:pRg st="1" end="1"/>
                                            </p:txEl>
                                          </p:spTgt>
                                        </p:tgtEl>
                                        <p:attrNameLst>
                                          <p:attrName>style.visibility</p:attrName>
                                        </p:attrNameLst>
                                      </p:cBhvr>
                                      <p:to>
                                        <p:strVal val="visible"/>
                                      </p:to>
                                    </p:set>
                                    <p:animEffect transition="in" filter="wipe(left)">
                                      <p:cBhvr>
                                        <p:cTn id="11" dur="500"/>
                                        <p:tgtEl>
                                          <p:spTgt spid="9120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1204">
                                            <p:txEl>
                                              <p:pRg st="0" end="0"/>
                                            </p:txEl>
                                          </p:spTgt>
                                        </p:tgtEl>
                                        <p:attrNameLst>
                                          <p:attrName>style.visibility</p:attrName>
                                        </p:attrNameLst>
                                      </p:cBhvr>
                                      <p:to>
                                        <p:strVal val="visible"/>
                                      </p:to>
                                    </p:set>
                                    <p:animEffect transition="in" filter="wipe(left)">
                                      <p:cBhvr>
                                        <p:cTn id="21" dur="500"/>
                                        <p:tgtEl>
                                          <p:spTgt spid="9120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1204">
                                            <p:txEl>
                                              <p:pRg st="1" end="1"/>
                                            </p:txEl>
                                          </p:spTgt>
                                        </p:tgtEl>
                                        <p:attrNameLst>
                                          <p:attrName>style.visibility</p:attrName>
                                        </p:attrNameLst>
                                      </p:cBhvr>
                                      <p:to>
                                        <p:strVal val="visible"/>
                                      </p:to>
                                    </p:set>
                                    <p:animEffect transition="in" filter="wipe(left)">
                                      <p:cBhvr>
                                        <p:cTn id="26" dur="500"/>
                                        <p:tgtEl>
                                          <p:spTgt spid="9120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03" grpId="0" build="p"/>
      <p:bldP spid="9120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idx="4294967295"/>
          </p:nvPr>
        </p:nvSpPr>
        <p:spPr>
          <a:xfrm>
            <a:off x="1524000" y="179389"/>
            <a:ext cx="9144000" cy="649287"/>
          </a:xfrm>
        </p:spPr>
        <p:txBody>
          <a:bodyPr/>
          <a:lstStyle/>
          <a:p>
            <a:pPr algn="ctr" eaLnBrk="1" hangingPunct="1"/>
            <a:r>
              <a:rPr lang="en-US" sz="2700" b="1" dirty="0"/>
              <a:t>EXAMPLE 2</a:t>
            </a:r>
            <a:r>
              <a:rPr lang="en-US" sz="2700" dirty="0"/>
              <a:t>:  </a:t>
            </a:r>
            <a:r>
              <a:rPr lang="en-US" sz="2900" dirty="0"/>
              <a:t>The Various Cost Curves Together</a:t>
            </a:r>
          </a:p>
        </p:txBody>
      </p:sp>
      <p:sp>
        <p:nvSpPr>
          <p:cNvPr id="36869"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36870" name="AutoShape 4"/>
          <p:cNvSpPr>
            <a:spLocks noChangeAspect="1" noChangeArrowheads="1" noTextEdit="1"/>
          </p:cNvSpPr>
          <p:nvPr/>
        </p:nvSpPr>
        <p:spPr bwMode="auto">
          <a:xfrm>
            <a:off x="4932364" y="779463"/>
            <a:ext cx="5394325" cy="5592762"/>
          </a:xfrm>
          <a:prstGeom prst="rect">
            <a:avLst/>
          </a:prstGeom>
          <a:noFill/>
          <a:ln w="9525">
            <a:noFill/>
            <a:miter lim="800000"/>
            <a:headEnd/>
            <a:tailEnd/>
          </a:ln>
        </p:spPr>
        <p:txBody>
          <a:bodyPr/>
          <a:lstStyle/>
          <a:p>
            <a:endParaRPr lang="en-US">
              <a:latin typeface="Arial"/>
              <a:cs typeface="Arial"/>
            </a:endParaRPr>
          </a:p>
        </p:txBody>
      </p:sp>
      <p:sp>
        <p:nvSpPr>
          <p:cNvPr id="36871" name="Rectangle 5"/>
          <p:cNvSpPr>
            <a:spLocks noChangeArrowheads="1"/>
          </p:cNvSpPr>
          <p:nvPr/>
        </p:nvSpPr>
        <p:spPr bwMode="auto">
          <a:xfrm>
            <a:off x="4981575" y="828675"/>
            <a:ext cx="5284788" cy="5494338"/>
          </a:xfrm>
          <a:prstGeom prst="rect">
            <a:avLst/>
          </a:prstGeom>
          <a:solidFill>
            <a:srgbClr val="CCFFCC"/>
          </a:solidFill>
          <a:ln w="0">
            <a:solidFill>
              <a:srgbClr val="000000"/>
            </a:solidFill>
            <a:miter lim="800000"/>
            <a:headEnd/>
            <a:tailEnd/>
          </a:ln>
        </p:spPr>
        <p:txBody>
          <a:bodyPr/>
          <a:lstStyle/>
          <a:p>
            <a:endParaRPr lang="en-US">
              <a:latin typeface="Arial"/>
              <a:cs typeface="Arial"/>
            </a:endParaRPr>
          </a:p>
        </p:txBody>
      </p:sp>
      <p:sp>
        <p:nvSpPr>
          <p:cNvPr id="36872" name="Rectangle 6"/>
          <p:cNvSpPr>
            <a:spLocks noChangeArrowheads="1"/>
          </p:cNvSpPr>
          <p:nvPr/>
        </p:nvSpPr>
        <p:spPr bwMode="auto">
          <a:xfrm>
            <a:off x="6265864" y="1108076"/>
            <a:ext cx="3792537" cy="4208463"/>
          </a:xfrm>
          <a:prstGeom prst="rect">
            <a:avLst/>
          </a:prstGeom>
          <a:solidFill>
            <a:srgbClr val="FFFFFF"/>
          </a:solidFill>
          <a:ln w="9525">
            <a:noFill/>
            <a:miter lim="800000"/>
            <a:headEnd/>
            <a:tailEnd/>
          </a:ln>
        </p:spPr>
        <p:txBody>
          <a:bodyPr/>
          <a:lstStyle/>
          <a:p>
            <a:endParaRPr lang="en-US">
              <a:latin typeface="Arial"/>
              <a:cs typeface="Arial"/>
            </a:endParaRPr>
          </a:p>
        </p:txBody>
      </p:sp>
      <p:grpSp>
        <p:nvGrpSpPr>
          <p:cNvPr id="2" name="Group 7"/>
          <p:cNvGrpSpPr>
            <a:grpSpLocks/>
          </p:cNvGrpSpPr>
          <p:nvPr/>
        </p:nvGrpSpPr>
        <p:grpSpPr bwMode="auto">
          <a:xfrm>
            <a:off x="6734175" y="3276600"/>
            <a:ext cx="3632200" cy="1792288"/>
            <a:chOff x="3282" y="2064"/>
            <a:chExt cx="2288" cy="1129"/>
          </a:xfrm>
        </p:grpSpPr>
        <p:sp>
          <p:nvSpPr>
            <p:cNvPr id="36961" name="Freeform 8"/>
            <p:cNvSpPr>
              <a:spLocks/>
            </p:cNvSpPr>
            <p:nvPr/>
          </p:nvSpPr>
          <p:spPr bwMode="auto">
            <a:xfrm>
              <a:off x="3307" y="2089"/>
              <a:ext cx="2263" cy="1104"/>
            </a:xfrm>
            <a:custGeom>
              <a:avLst/>
              <a:gdLst>
                <a:gd name="T0" fmla="*/ 0 w 361"/>
                <a:gd name="T1" fmla="*/ 0 h 176"/>
                <a:gd name="T2" fmla="*/ 503508 w 361"/>
                <a:gd name="T3" fmla="*/ 970730 h 176"/>
                <a:gd name="T4" fmla="*/ 997663 w 361"/>
                <a:gd name="T5" fmla="*/ 1301955 h 176"/>
                <a:gd name="T6" fmla="*/ 1500933 w 361"/>
                <a:gd name="T7" fmla="*/ 1466074 h 176"/>
                <a:gd name="T8" fmla="*/ 1993634 w 361"/>
                <a:gd name="T9" fmla="*/ 1563577 h 176"/>
                <a:gd name="T10" fmla="*/ 2496904 w 361"/>
                <a:gd name="T11" fmla="*/ 1622554 h 176"/>
                <a:gd name="T12" fmla="*/ 2991059 w 361"/>
                <a:gd name="T13" fmla="*/ 1670440 h 176"/>
                <a:gd name="T14" fmla="*/ 3494568 w 361"/>
                <a:gd name="T15" fmla="*/ 1709199 h 176"/>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176"/>
                <a:gd name="T26" fmla="*/ 361 w 361"/>
                <a:gd name="T27" fmla="*/ 176 h 1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176">
                  <a:moveTo>
                    <a:pt x="0" y="0"/>
                  </a:moveTo>
                  <a:lnTo>
                    <a:pt x="52" y="100"/>
                  </a:lnTo>
                  <a:lnTo>
                    <a:pt x="103" y="134"/>
                  </a:lnTo>
                  <a:lnTo>
                    <a:pt x="155" y="151"/>
                  </a:lnTo>
                  <a:lnTo>
                    <a:pt x="206" y="161"/>
                  </a:lnTo>
                  <a:lnTo>
                    <a:pt x="258" y="167"/>
                  </a:lnTo>
                  <a:lnTo>
                    <a:pt x="309" y="172"/>
                  </a:lnTo>
                  <a:lnTo>
                    <a:pt x="361" y="176"/>
                  </a:lnTo>
                </a:path>
              </a:pathLst>
            </a:custGeom>
            <a:noFill/>
            <a:ln w="30163">
              <a:solidFill>
                <a:srgbClr val="003366"/>
              </a:solidFill>
              <a:round/>
              <a:headEnd/>
              <a:tailEnd/>
            </a:ln>
          </p:spPr>
          <p:txBody>
            <a:bodyPr/>
            <a:lstStyle/>
            <a:p>
              <a:endParaRPr lang="en-US">
                <a:latin typeface="Arial"/>
                <a:cs typeface="Arial"/>
              </a:endParaRPr>
            </a:p>
          </p:txBody>
        </p:sp>
        <p:sp>
          <p:nvSpPr>
            <p:cNvPr id="36962" name="Oval 9"/>
            <p:cNvSpPr>
              <a:spLocks noChangeArrowheads="1"/>
            </p:cNvSpPr>
            <p:nvPr/>
          </p:nvSpPr>
          <p:spPr bwMode="auto">
            <a:xfrm>
              <a:off x="3282" y="2064"/>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3" name="Oval 10"/>
            <p:cNvSpPr>
              <a:spLocks noChangeArrowheads="1"/>
            </p:cNvSpPr>
            <p:nvPr/>
          </p:nvSpPr>
          <p:spPr bwMode="auto">
            <a:xfrm>
              <a:off x="3608" y="2691"/>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4" name="Oval 11"/>
            <p:cNvSpPr>
              <a:spLocks noChangeArrowheads="1"/>
            </p:cNvSpPr>
            <p:nvPr/>
          </p:nvSpPr>
          <p:spPr bwMode="auto">
            <a:xfrm>
              <a:off x="3927" y="2904"/>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5" name="Oval 12"/>
            <p:cNvSpPr>
              <a:spLocks noChangeArrowheads="1"/>
            </p:cNvSpPr>
            <p:nvPr/>
          </p:nvSpPr>
          <p:spPr bwMode="auto">
            <a:xfrm>
              <a:off x="4253" y="3011"/>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6" name="Oval 13"/>
            <p:cNvSpPr>
              <a:spLocks noChangeArrowheads="1"/>
            </p:cNvSpPr>
            <p:nvPr/>
          </p:nvSpPr>
          <p:spPr bwMode="auto">
            <a:xfrm>
              <a:off x="4573" y="3074"/>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7" name="Oval 14"/>
            <p:cNvSpPr>
              <a:spLocks noChangeArrowheads="1"/>
            </p:cNvSpPr>
            <p:nvPr/>
          </p:nvSpPr>
          <p:spPr bwMode="auto">
            <a:xfrm>
              <a:off x="4899" y="3111"/>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68" name="Oval 15"/>
            <p:cNvSpPr>
              <a:spLocks noChangeArrowheads="1"/>
            </p:cNvSpPr>
            <p:nvPr/>
          </p:nvSpPr>
          <p:spPr bwMode="auto">
            <a:xfrm>
              <a:off x="5219" y="3143"/>
              <a:ext cx="44" cy="44"/>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grpSp>
      <p:grpSp>
        <p:nvGrpSpPr>
          <p:cNvPr id="3" name="Group 16"/>
          <p:cNvGrpSpPr>
            <a:grpSpLocks/>
          </p:cNvGrpSpPr>
          <p:nvPr/>
        </p:nvGrpSpPr>
        <p:grpSpPr bwMode="auto">
          <a:xfrm>
            <a:off x="6734175" y="3516314"/>
            <a:ext cx="3632200" cy="776287"/>
            <a:chOff x="3282" y="2215"/>
            <a:chExt cx="2288" cy="489"/>
          </a:xfrm>
        </p:grpSpPr>
        <p:sp>
          <p:nvSpPr>
            <p:cNvPr id="36953" name="Freeform 17"/>
            <p:cNvSpPr>
              <a:spLocks/>
            </p:cNvSpPr>
            <p:nvPr/>
          </p:nvSpPr>
          <p:spPr bwMode="auto">
            <a:xfrm>
              <a:off x="3307" y="2215"/>
              <a:ext cx="2263" cy="470"/>
            </a:xfrm>
            <a:custGeom>
              <a:avLst/>
              <a:gdLst>
                <a:gd name="T0" fmla="*/ 0 w 361"/>
                <a:gd name="T1" fmla="*/ 387098 h 75"/>
                <a:gd name="T2" fmla="*/ 503508 w 361"/>
                <a:gd name="T3" fmla="*/ 579798 h 75"/>
                <a:gd name="T4" fmla="*/ 997663 w 361"/>
                <a:gd name="T5" fmla="*/ 715634 h 75"/>
                <a:gd name="T6" fmla="*/ 1500933 w 361"/>
                <a:gd name="T7" fmla="*/ 724746 h 75"/>
                <a:gd name="T8" fmla="*/ 1993634 w 361"/>
                <a:gd name="T9" fmla="*/ 657085 h 75"/>
                <a:gd name="T10" fmla="*/ 2496904 w 361"/>
                <a:gd name="T11" fmla="*/ 512137 h 75"/>
                <a:gd name="T12" fmla="*/ 2991059 w 361"/>
                <a:gd name="T13" fmla="*/ 299246 h 75"/>
                <a:gd name="T14" fmla="*/ 3494568 w 361"/>
                <a:gd name="T15" fmla="*/ 0 h 75"/>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75"/>
                <a:gd name="T26" fmla="*/ 361 w 361"/>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75">
                  <a:moveTo>
                    <a:pt x="0" y="40"/>
                  </a:moveTo>
                  <a:lnTo>
                    <a:pt x="52" y="60"/>
                  </a:lnTo>
                  <a:lnTo>
                    <a:pt x="103" y="74"/>
                  </a:lnTo>
                  <a:lnTo>
                    <a:pt x="155" y="75"/>
                  </a:lnTo>
                  <a:lnTo>
                    <a:pt x="206" y="68"/>
                  </a:lnTo>
                  <a:lnTo>
                    <a:pt x="258" y="53"/>
                  </a:lnTo>
                  <a:lnTo>
                    <a:pt x="309" y="31"/>
                  </a:lnTo>
                  <a:lnTo>
                    <a:pt x="361" y="0"/>
                  </a:lnTo>
                </a:path>
              </a:pathLst>
            </a:custGeom>
            <a:noFill/>
            <a:ln w="30163">
              <a:solidFill>
                <a:srgbClr val="0000FF"/>
              </a:solidFill>
              <a:round/>
              <a:headEnd/>
              <a:tailEnd/>
            </a:ln>
          </p:spPr>
          <p:txBody>
            <a:bodyPr/>
            <a:lstStyle/>
            <a:p>
              <a:endParaRPr lang="en-US">
                <a:latin typeface="Arial"/>
                <a:cs typeface="Arial"/>
              </a:endParaRPr>
            </a:p>
          </p:txBody>
        </p:sp>
        <p:sp>
          <p:nvSpPr>
            <p:cNvPr id="36954" name="Oval 18"/>
            <p:cNvSpPr>
              <a:spLocks noChangeArrowheads="1"/>
            </p:cNvSpPr>
            <p:nvPr/>
          </p:nvSpPr>
          <p:spPr bwMode="auto">
            <a:xfrm>
              <a:off x="3282" y="2441"/>
              <a:ext cx="44" cy="43"/>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55" name="Oval 19"/>
            <p:cNvSpPr>
              <a:spLocks noChangeArrowheads="1"/>
            </p:cNvSpPr>
            <p:nvPr/>
          </p:nvSpPr>
          <p:spPr bwMode="auto">
            <a:xfrm>
              <a:off x="3608" y="2566"/>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56" name="Oval 20"/>
            <p:cNvSpPr>
              <a:spLocks noChangeArrowheads="1"/>
            </p:cNvSpPr>
            <p:nvPr/>
          </p:nvSpPr>
          <p:spPr bwMode="auto">
            <a:xfrm>
              <a:off x="3927" y="2654"/>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57" name="Oval 21"/>
            <p:cNvSpPr>
              <a:spLocks noChangeArrowheads="1"/>
            </p:cNvSpPr>
            <p:nvPr/>
          </p:nvSpPr>
          <p:spPr bwMode="auto">
            <a:xfrm>
              <a:off x="4253" y="2660"/>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58" name="Oval 22"/>
            <p:cNvSpPr>
              <a:spLocks noChangeArrowheads="1"/>
            </p:cNvSpPr>
            <p:nvPr/>
          </p:nvSpPr>
          <p:spPr bwMode="auto">
            <a:xfrm>
              <a:off x="4573" y="2616"/>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59" name="Oval 23"/>
            <p:cNvSpPr>
              <a:spLocks noChangeArrowheads="1"/>
            </p:cNvSpPr>
            <p:nvPr/>
          </p:nvSpPr>
          <p:spPr bwMode="auto">
            <a:xfrm>
              <a:off x="4899" y="2522"/>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60" name="Oval 24"/>
            <p:cNvSpPr>
              <a:spLocks noChangeArrowheads="1"/>
            </p:cNvSpPr>
            <p:nvPr/>
          </p:nvSpPr>
          <p:spPr bwMode="auto">
            <a:xfrm>
              <a:off x="5219" y="2384"/>
              <a:ext cx="44" cy="44"/>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grpSp>
      <p:grpSp>
        <p:nvGrpSpPr>
          <p:cNvPr id="4" name="Group 25"/>
          <p:cNvGrpSpPr>
            <a:grpSpLocks/>
          </p:cNvGrpSpPr>
          <p:nvPr/>
        </p:nvGrpSpPr>
        <p:grpSpPr bwMode="auto">
          <a:xfrm>
            <a:off x="6734175" y="1874838"/>
            <a:ext cx="3632200" cy="1949450"/>
            <a:chOff x="3282" y="1181"/>
            <a:chExt cx="2288" cy="1228"/>
          </a:xfrm>
        </p:grpSpPr>
        <p:sp>
          <p:nvSpPr>
            <p:cNvPr id="36945" name="Freeform 26"/>
            <p:cNvSpPr>
              <a:spLocks/>
            </p:cNvSpPr>
            <p:nvPr/>
          </p:nvSpPr>
          <p:spPr bwMode="auto">
            <a:xfrm>
              <a:off x="3307" y="1206"/>
              <a:ext cx="2263" cy="1184"/>
            </a:xfrm>
            <a:custGeom>
              <a:avLst/>
              <a:gdLst>
                <a:gd name="T0" fmla="*/ 0 w 361"/>
                <a:gd name="T1" fmla="*/ 0 h 189"/>
                <a:gd name="T2" fmla="*/ 503508 w 361"/>
                <a:gd name="T3" fmla="*/ 1158184 h 189"/>
                <a:gd name="T4" fmla="*/ 997663 w 361"/>
                <a:gd name="T5" fmla="*/ 1611067 h 189"/>
                <a:gd name="T6" fmla="*/ 1500933 w 361"/>
                <a:gd name="T7" fmla="*/ 1794224 h 189"/>
                <a:gd name="T8" fmla="*/ 1993634 w 361"/>
                <a:gd name="T9" fmla="*/ 1823460 h 189"/>
                <a:gd name="T10" fmla="*/ 2496904 w 361"/>
                <a:gd name="T11" fmla="*/ 1746500 h 189"/>
                <a:gd name="T12" fmla="*/ 2991059 w 361"/>
                <a:gd name="T13" fmla="*/ 1581793 h 189"/>
                <a:gd name="T14" fmla="*/ 3494568 w 361"/>
                <a:gd name="T15" fmla="*/ 1312104 h 189"/>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189"/>
                <a:gd name="T26" fmla="*/ 361 w 361"/>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189">
                  <a:moveTo>
                    <a:pt x="0" y="0"/>
                  </a:moveTo>
                  <a:lnTo>
                    <a:pt x="52" y="120"/>
                  </a:lnTo>
                  <a:lnTo>
                    <a:pt x="103" y="167"/>
                  </a:lnTo>
                  <a:lnTo>
                    <a:pt x="155" y="186"/>
                  </a:lnTo>
                  <a:lnTo>
                    <a:pt x="206" y="189"/>
                  </a:lnTo>
                  <a:lnTo>
                    <a:pt x="258" y="181"/>
                  </a:lnTo>
                  <a:lnTo>
                    <a:pt x="309" y="164"/>
                  </a:lnTo>
                  <a:lnTo>
                    <a:pt x="361" y="136"/>
                  </a:lnTo>
                </a:path>
              </a:pathLst>
            </a:custGeom>
            <a:noFill/>
            <a:ln w="30163">
              <a:solidFill>
                <a:srgbClr val="008000"/>
              </a:solidFill>
              <a:round/>
              <a:headEnd/>
              <a:tailEnd/>
            </a:ln>
          </p:spPr>
          <p:txBody>
            <a:bodyPr/>
            <a:lstStyle/>
            <a:p>
              <a:endParaRPr lang="en-US">
                <a:latin typeface="Arial"/>
                <a:cs typeface="Arial"/>
              </a:endParaRPr>
            </a:p>
          </p:txBody>
        </p:sp>
        <p:sp>
          <p:nvSpPr>
            <p:cNvPr id="36946" name="Oval 27"/>
            <p:cNvSpPr>
              <a:spLocks noChangeArrowheads="1"/>
            </p:cNvSpPr>
            <p:nvPr/>
          </p:nvSpPr>
          <p:spPr bwMode="auto">
            <a:xfrm>
              <a:off x="3282" y="1181"/>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47" name="Oval 28"/>
            <p:cNvSpPr>
              <a:spLocks noChangeArrowheads="1"/>
            </p:cNvSpPr>
            <p:nvPr/>
          </p:nvSpPr>
          <p:spPr bwMode="auto">
            <a:xfrm>
              <a:off x="3608" y="1933"/>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48" name="Oval 29"/>
            <p:cNvSpPr>
              <a:spLocks noChangeArrowheads="1"/>
            </p:cNvSpPr>
            <p:nvPr/>
          </p:nvSpPr>
          <p:spPr bwMode="auto">
            <a:xfrm>
              <a:off x="3927" y="2227"/>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49" name="Oval 30"/>
            <p:cNvSpPr>
              <a:spLocks noChangeArrowheads="1"/>
            </p:cNvSpPr>
            <p:nvPr/>
          </p:nvSpPr>
          <p:spPr bwMode="auto">
            <a:xfrm>
              <a:off x="4253" y="2347"/>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50" name="Oval 31"/>
            <p:cNvSpPr>
              <a:spLocks noChangeArrowheads="1"/>
            </p:cNvSpPr>
            <p:nvPr/>
          </p:nvSpPr>
          <p:spPr bwMode="auto">
            <a:xfrm>
              <a:off x="4573" y="236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51" name="Oval 32"/>
            <p:cNvSpPr>
              <a:spLocks noChangeArrowheads="1"/>
            </p:cNvSpPr>
            <p:nvPr/>
          </p:nvSpPr>
          <p:spPr bwMode="auto">
            <a:xfrm>
              <a:off x="4899" y="231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52" name="Oval 33"/>
            <p:cNvSpPr>
              <a:spLocks noChangeArrowheads="1"/>
            </p:cNvSpPr>
            <p:nvPr/>
          </p:nvSpPr>
          <p:spPr bwMode="auto">
            <a:xfrm>
              <a:off x="5219" y="2209"/>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grpSp>
      <p:grpSp>
        <p:nvGrpSpPr>
          <p:cNvPr id="5" name="Group 34"/>
          <p:cNvGrpSpPr>
            <a:grpSpLocks/>
          </p:cNvGrpSpPr>
          <p:nvPr/>
        </p:nvGrpSpPr>
        <p:grpSpPr bwMode="auto">
          <a:xfrm>
            <a:off x="6484939" y="1306514"/>
            <a:ext cx="3622675" cy="3235325"/>
            <a:chOff x="3125" y="823"/>
            <a:chExt cx="2282" cy="2038"/>
          </a:xfrm>
        </p:grpSpPr>
        <p:sp>
          <p:nvSpPr>
            <p:cNvPr id="36937" name="Freeform 35"/>
            <p:cNvSpPr>
              <a:spLocks/>
            </p:cNvSpPr>
            <p:nvPr/>
          </p:nvSpPr>
          <p:spPr bwMode="auto">
            <a:xfrm>
              <a:off x="3150" y="823"/>
              <a:ext cx="2257" cy="2019"/>
            </a:xfrm>
            <a:custGeom>
              <a:avLst/>
              <a:gdLst>
                <a:gd name="T0" fmla="*/ 0 w 360"/>
                <a:gd name="T1" fmla="*/ 2539570 h 322"/>
                <a:gd name="T2" fmla="*/ 494352 w 360"/>
                <a:gd name="T3" fmla="*/ 2927606 h 322"/>
                <a:gd name="T4" fmla="*/ 998014 w 360"/>
                <a:gd name="T5" fmla="*/ 3120885 h 322"/>
                <a:gd name="T6" fmla="*/ 1490874 w 360"/>
                <a:gd name="T7" fmla="*/ 2927606 h 322"/>
                <a:gd name="T8" fmla="*/ 1996034 w 360"/>
                <a:gd name="T9" fmla="*/ 2539570 h 322"/>
                <a:gd name="T10" fmla="*/ 2488888 w 360"/>
                <a:gd name="T11" fmla="*/ 1958292 h 322"/>
                <a:gd name="T12" fmla="*/ 2992594 w 360"/>
                <a:gd name="T13" fmla="*/ 1173164 h 322"/>
                <a:gd name="T14" fmla="*/ 3486946 w 360"/>
                <a:gd name="T15" fmla="*/ 0 h 322"/>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322"/>
                <a:gd name="T26" fmla="*/ 360 w 360"/>
                <a:gd name="T27" fmla="*/ 322 h 3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322">
                  <a:moveTo>
                    <a:pt x="0" y="262"/>
                  </a:moveTo>
                  <a:lnTo>
                    <a:pt x="51" y="302"/>
                  </a:lnTo>
                  <a:lnTo>
                    <a:pt x="103" y="322"/>
                  </a:lnTo>
                  <a:lnTo>
                    <a:pt x="154" y="302"/>
                  </a:lnTo>
                  <a:lnTo>
                    <a:pt x="206" y="262"/>
                  </a:lnTo>
                  <a:lnTo>
                    <a:pt x="257" y="202"/>
                  </a:lnTo>
                  <a:lnTo>
                    <a:pt x="309" y="121"/>
                  </a:lnTo>
                  <a:lnTo>
                    <a:pt x="360" y="0"/>
                  </a:lnTo>
                </a:path>
              </a:pathLst>
            </a:custGeom>
            <a:noFill/>
            <a:ln w="30163">
              <a:solidFill>
                <a:srgbClr val="FF6600"/>
              </a:solidFill>
              <a:round/>
              <a:headEnd/>
              <a:tailEnd/>
            </a:ln>
          </p:spPr>
          <p:txBody>
            <a:bodyPr/>
            <a:lstStyle/>
            <a:p>
              <a:endParaRPr lang="en-US">
                <a:latin typeface="Arial"/>
                <a:cs typeface="Arial"/>
              </a:endParaRPr>
            </a:p>
          </p:txBody>
        </p:sp>
        <p:sp>
          <p:nvSpPr>
            <p:cNvPr id="36938" name="Oval 36"/>
            <p:cNvSpPr>
              <a:spLocks noChangeArrowheads="1"/>
            </p:cNvSpPr>
            <p:nvPr/>
          </p:nvSpPr>
          <p:spPr bwMode="auto">
            <a:xfrm>
              <a:off x="3125" y="2441"/>
              <a:ext cx="44" cy="43"/>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39" name="Oval 37"/>
            <p:cNvSpPr>
              <a:spLocks noChangeArrowheads="1"/>
            </p:cNvSpPr>
            <p:nvPr/>
          </p:nvSpPr>
          <p:spPr bwMode="auto">
            <a:xfrm>
              <a:off x="3445" y="2691"/>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40" name="Oval 38"/>
            <p:cNvSpPr>
              <a:spLocks noChangeArrowheads="1"/>
            </p:cNvSpPr>
            <p:nvPr/>
          </p:nvSpPr>
          <p:spPr bwMode="auto">
            <a:xfrm>
              <a:off x="3771" y="2817"/>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41" name="Oval 39"/>
            <p:cNvSpPr>
              <a:spLocks noChangeArrowheads="1"/>
            </p:cNvSpPr>
            <p:nvPr/>
          </p:nvSpPr>
          <p:spPr bwMode="auto">
            <a:xfrm>
              <a:off x="4090" y="2691"/>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42" name="Oval 40"/>
            <p:cNvSpPr>
              <a:spLocks noChangeArrowheads="1"/>
            </p:cNvSpPr>
            <p:nvPr/>
          </p:nvSpPr>
          <p:spPr bwMode="auto">
            <a:xfrm>
              <a:off x="4416" y="2441"/>
              <a:ext cx="44" cy="43"/>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43" name="Oval 41"/>
            <p:cNvSpPr>
              <a:spLocks noChangeArrowheads="1"/>
            </p:cNvSpPr>
            <p:nvPr/>
          </p:nvSpPr>
          <p:spPr bwMode="auto">
            <a:xfrm>
              <a:off x="4736" y="2064"/>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44" name="Oval 42"/>
            <p:cNvSpPr>
              <a:spLocks noChangeArrowheads="1"/>
            </p:cNvSpPr>
            <p:nvPr/>
          </p:nvSpPr>
          <p:spPr bwMode="auto">
            <a:xfrm>
              <a:off x="5062" y="1557"/>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grpSp>
      <p:sp>
        <p:nvSpPr>
          <p:cNvPr id="36877" name="Rectangle 43"/>
          <p:cNvSpPr>
            <a:spLocks noChangeArrowheads="1"/>
          </p:cNvSpPr>
          <p:nvPr/>
        </p:nvSpPr>
        <p:spPr bwMode="auto">
          <a:xfrm>
            <a:off x="2659063" y="2357438"/>
            <a:ext cx="1287462" cy="1835150"/>
          </a:xfrm>
          <a:prstGeom prst="rect">
            <a:avLst/>
          </a:prstGeom>
          <a:solidFill>
            <a:srgbClr val="FFFFCC"/>
          </a:solidFill>
          <a:ln w="0">
            <a:solidFill>
              <a:srgbClr val="000000"/>
            </a:solidFill>
            <a:miter lim="800000"/>
            <a:headEnd/>
            <a:tailEnd/>
          </a:ln>
        </p:spPr>
        <p:txBody>
          <a:bodyPr/>
          <a:lstStyle/>
          <a:p>
            <a:endParaRPr lang="en-US">
              <a:latin typeface="Arial"/>
              <a:cs typeface="Arial"/>
            </a:endParaRPr>
          </a:p>
        </p:txBody>
      </p:sp>
      <p:grpSp>
        <p:nvGrpSpPr>
          <p:cNvPr id="6" name="Group 44"/>
          <p:cNvGrpSpPr>
            <a:grpSpLocks/>
          </p:cNvGrpSpPr>
          <p:nvPr/>
        </p:nvGrpSpPr>
        <p:grpSpPr bwMode="auto">
          <a:xfrm>
            <a:off x="2751138" y="3278189"/>
            <a:ext cx="1039812" cy="384175"/>
            <a:chOff x="773" y="1522"/>
            <a:chExt cx="655" cy="242"/>
          </a:xfrm>
        </p:grpSpPr>
        <p:sp>
          <p:nvSpPr>
            <p:cNvPr id="36934" name="Line 45"/>
            <p:cNvSpPr>
              <a:spLocks noChangeShapeType="1"/>
            </p:cNvSpPr>
            <p:nvPr/>
          </p:nvSpPr>
          <p:spPr bwMode="auto">
            <a:xfrm>
              <a:off x="773" y="1638"/>
              <a:ext cx="202" cy="1"/>
            </a:xfrm>
            <a:prstGeom prst="line">
              <a:avLst/>
            </a:prstGeom>
            <a:noFill/>
            <a:ln w="30163">
              <a:solidFill>
                <a:srgbClr val="003366"/>
              </a:solidFill>
              <a:round/>
              <a:headEnd/>
              <a:tailEnd/>
            </a:ln>
          </p:spPr>
          <p:txBody>
            <a:bodyPr/>
            <a:lstStyle/>
            <a:p>
              <a:endParaRPr lang="en-US">
                <a:latin typeface="Arial"/>
                <a:cs typeface="Arial"/>
              </a:endParaRPr>
            </a:p>
          </p:txBody>
        </p:sp>
        <p:sp>
          <p:nvSpPr>
            <p:cNvPr id="36935" name="Oval 46"/>
            <p:cNvSpPr>
              <a:spLocks noChangeArrowheads="1"/>
            </p:cNvSpPr>
            <p:nvPr/>
          </p:nvSpPr>
          <p:spPr bwMode="auto">
            <a:xfrm>
              <a:off x="845" y="1609"/>
              <a:ext cx="51" cy="51"/>
            </a:xfrm>
            <a:prstGeom prst="ellipse">
              <a:avLst/>
            </a:prstGeom>
            <a:solidFill>
              <a:srgbClr val="003366"/>
            </a:solidFill>
            <a:ln w="9525">
              <a:solidFill>
                <a:srgbClr val="003366"/>
              </a:solidFill>
              <a:round/>
              <a:headEnd/>
              <a:tailEnd/>
            </a:ln>
          </p:spPr>
          <p:txBody>
            <a:bodyPr/>
            <a:lstStyle/>
            <a:p>
              <a:endParaRPr lang="en-US">
                <a:latin typeface="Arial"/>
                <a:cs typeface="Arial"/>
              </a:endParaRPr>
            </a:p>
          </p:txBody>
        </p:sp>
        <p:sp>
          <p:nvSpPr>
            <p:cNvPr id="36936" name="Rectangle 47"/>
            <p:cNvSpPr>
              <a:spLocks noChangeArrowheads="1"/>
            </p:cNvSpPr>
            <p:nvPr/>
          </p:nvSpPr>
          <p:spPr bwMode="auto">
            <a:xfrm>
              <a:off x="1025" y="1522"/>
              <a:ext cx="403"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AFC</a:t>
              </a:r>
              <a:endParaRPr lang="en-US" sz="2500" i="1">
                <a:latin typeface="Arial"/>
                <a:cs typeface="Arial"/>
              </a:endParaRPr>
            </a:p>
          </p:txBody>
        </p:sp>
      </p:grpSp>
      <p:grpSp>
        <p:nvGrpSpPr>
          <p:cNvPr id="7" name="Group 48"/>
          <p:cNvGrpSpPr>
            <a:grpSpLocks/>
          </p:cNvGrpSpPr>
          <p:nvPr/>
        </p:nvGrpSpPr>
        <p:grpSpPr bwMode="auto">
          <a:xfrm>
            <a:off x="2751140" y="2852739"/>
            <a:ext cx="1039813" cy="384175"/>
            <a:chOff x="773" y="1797"/>
            <a:chExt cx="655" cy="242"/>
          </a:xfrm>
        </p:grpSpPr>
        <p:sp>
          <p:nvSpPr>
            <p:cNvPr id="36931" name="Line 49"/>
            <p:cNvSpPr>
              <a:spLocks noChangeShapeType="1"/>
            </p:cNvSpPr>
            <p:nvPr/>
          </p:nvSpPr>
          <p:spPr bwMode="auto">
            <a:xfrm>
              <a:off x="773" y="1913"/>
              <a:ext cx="202" cy="1"/>
            </a:xfrm>
            <a:prstGeom prst="line">
              <a:avLst/>
            </a:prstGeom>
            <a:noFill/>
            <a:ln w="30163">
              <a:solidFill>
                <a:srgbClr val="0000FF"/>
              </a:solidFill>
              <a:round/>
              <a:headEnd/>
              <a:tailEnd/>
            </a:ln>
          </p:spPr>
          <p:txBody>
            <a:bodyPr/>
            <a:lstStyle/>
            <a:p>
              <a:endParaRPr lang="en-US">
                <a:latin typeface="Arial"/>
                <a:cs typeface="Arial"/>
              </a:endParaRPr>
            </a:p>
          </p:txBody>
        </p:sp>
        <p:sp>
          <p:nvSpPr>
            <p:cNvPr id="36932" name="Oval 50"/>
            <p:cNvSpPr>
              <a:spLocks noChangeArrowheads="1"/>
            </p:cNvSpPr>
            <p:nvPr/>
          </p:nvSpPr>
          <p:spPr bwMode="auto">
            <a:xfrm>
              <a:off x="845" y="1884"/>
              <a:ext cx="51" cy="51"/>
            </a:xfrm>
            <a:prstGeom prst="ellipse">
              <a:avLst/>
            </a:prstGeom>
            <a:solidFill>
              <a:srgbClr val="0000FF"/>
            </a:solidFill>
            <a:ln w="9525">
              <a:solidFill>
                <a:srgbClr val="0000FF"/>
              </a:solidFill>
              <a:round/>
              <a:headEnd/>
              <a:tailEnd/>
            </a:ln>
          </p:spPr>
          <p:txBody>
            <a:bodyPr/>
            <a:lstStyle/>
            <a:p>
              <a:endParaRPr lang="en-US">
                <a:latin typeface="Arial"/>
                <a:cs typeface="Arial"/>
              </a:endParaRPr>
            </a:p>
          </p:txBody>
        </p:sp>
        <p:sp>
          <p:nvSpPr>
            <p:cNvPr id="36933" name="Rectangle 51"/>
            <p:cNvSpPr>
              <a:spLocks noChangeArrowheads="1"/>
            </p:cNvSpPr>
            <p:nvPr/>
          </p:nvSpPr>
          <p:spPr bwMode="auto">
            <a:xfrm>
              <a:off x="1025" y="1797"/>
              <a:ext cx="403"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AVC</a:t>
              </a:r>
              <a:endParaRPr lang="en-US" sz="2500" i="1">
                <a:latin typeface="Arial"/>
                <a:cs typeface="Arial"/>
              </a:endParaRPr>
            </a:p>
          </p:txBody>
        </p:sp>
      </p:grpSp>
      <p:grpSp>
        <p:nvGrpSpPr>
          <p:cNvPr id="8" name="Group 52"/>
          <p:cNvGrpSpPr>
            <a:grpSpLocks/>
          </p:cNvGrpSpPr>
          <p:nvPr/>
        </p:nvGrpSpPr>
        <p:grpSpPr bwMode="auto">
          <a:xfrm>
            <a:off x="2751139" y="2414589"/>
            <a:ext cx="1016000" cy="384175"/>
            <a:chOff x="773" y="2073"/>
            <a:chExt cx="640" cy="242"/>
          </a:xfrm>
        </p:grpSpPr>
        <p:sp>
          <p:nvSpPr>
            <p:cNvPr id="36928" name="Line 53"/>
            <p:cNvSpPr>
              <a:spLocks noChangeShapeType="1"/>
            </p:cNvSpPr>
            <p:nvPr/>
          </p:nvSpPr>
          <p:spPr bwMode="auto">
            <a:xfrm>
              <a:off x="773" y="2190"/>
              <a:ext cx="202" cy="1"/>
            </a:xfrm>
            <a:prstGeom prst="line">
              <a:avLst/>
            </a:prstGeom>
            <a:noFill/>
            <a:ln w="30163">
              <a:solidFill>
                <a:srgbClr val="008000"/>
              </a:solidFill>
              <a:round/>
              <a:headEnd/>
              <a:tailEnd/>
            </a:ln>
          </p:spPr>
          <p:txBody>
            <a:bodyPr/>
            <a:lstStyle/>
            <a:p>
              <a:endParaRPr lang="en-US">
                <a:latin typeface="Arial"/>
                <a:cs typeface="Arial"/>
              </a:endParaRPr>
            </a:p>
          </p:txBody>
        </p:sp>
        <p:sp>
          <p:nvSpPr>
            <p:cNvPr id="36929" name="Oval 54"/>
            <p:cNvSpPr>
              <a:spLocks noChangeArrowheads="1"/>
            </p:cNvSpPr>
            <p:nvPr/>
          </p:nvSpPr>
          <p:spPr bwMode="auto">
            <a:xfrm>
              <a:off x="845" y="2160"/>
              <a:ext cx="51" cy="51"/>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36930" name="Rectangle 55"/>
            <p:cNvSpPr>
              <a:spLocks noChangeArrowheads="1"/>
            </p:cNvSpPr>
            <p:nvPr/>
          </p:nvSpPr>
          <p:spPr bwMode="auto">
            <a:xfrm>
              <a:off x="1025" y="2073"/>
              <a:ext cx="388"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ATC</a:t>
              </a:r>
              <a:endParaRPr lang="en-US" sz="2500" i="1">
                <a:latin typeface="Arial"/>
                <a:cs typeface="Arial"/>
              </a:endParaRPr>
            </a:p>
          </p:txBody>
        </p:sp>
      </p:grpSp>
      <p:grpSp>
        <p:nvGrpSpPr>
          <p:cNvPr id="9" name="Group 56"/>
          <p:cNvGrpSpPr>
            <a:grpSpLocks/>
          </p:cNvGrpSpPr>
          <p:nvPr/>
        </p:nvGrpSpPr>
        <p:grpSpPr bwMode="auto">
          <a:xfrm>
            <a:off x="2751137" y="3727451"/>
            <a:ext cx="898524" cy="384175"/>
            <a:chOff x="773" y="2348"/>
            <a:chExt cx="566" cy="242"/>
          </a:xfrm>
        </p:grpSpPr>
        <p:sp>
          <p:nvSpPr>
            <p:cNvPr id="36925" name="Line 57"/>
            <p:cNvSpPr>
              <a:spLocks noChangeShapeType="1"/>
            </p:cNvSpPr>
            <p:nvPr/>
          </p:nvSpPr>
          <p:spPr bwMode="auto">
            <a:xfrm>
              <a:off x="773" y="2465"/>
              <a:ext cx="202" cy="1"/>
            </a:xfrm>
            <a:prstGeom prst="line">
              <a:avLst/>
            </a:prstGeom>
            <a:noFill/>
            <a:ln w="30163">
              <a:solidFill>
                <a:srgbClr val="FF6600"/>
              </a:solidFill>
              <a:round/>
              <a:headEnd/>
              <a:tailEnd/>
            </a:ln>
          </p:spPr>
          <p:txBody>
            <a:bodyPr/>
            <a:lstStyle/>
            <a:p>
              <a:endParaRPr lang="en-US">
                <a:latin typeface="Arial"/>
                <a:cs typeface="Arial"/>
              </a:endParaRPr>
            </a:p>
          </p:txBody>
        </p:sp>
        <p:sp>
          <p:nvSpPr>
            <p:cNvPr id="36926" name="Oval 58"/>
            <p:cNvSpPr>
              <a:spLocks noChangeArrowheads="1"/>
            </p:cNvSpPr>
            <p:nvPr/>
          </p:nvSpPr>
          <p:spPr bwMode="auto">
            <a:xfrm>
              <a:off x="845" y="2436"/>
              <a:ext cx="51" cy="51"/>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36927" name="Rectangle 59"/>
            <p:cNvSpPr>
              <a:spLocks noChangeArrowheads="1"/>
            </p:cNvSpPr>
            <p:nvPr/>
          </p:nvSpPr>
          <p:spPr bwMode="auto">
            <a:xfrm>
              <a:off x="1025" y="2348"/>
              <a:ext cx="314"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MC</a:t>
              </a:r>
              <a:endParaRPr lang="en-US" sz="2500" i="1">
                <a:latin typeface="Arial"/>
                <a:cs typeface="Arial"/>
              </a:endParaRPr>
            </a:p>
          </p:txBody>
        </p:sp>
      </p:grpSp>
      <p:grpSp>
        <p:nvGrpSpPr>
          <p:cNvPr id="10" name="Group 60"/>
          <p:cNvGrpSpPr>
            <a:grpSpLocks/>
          </p:cNvGrpSpPr>
          <p:nvPr/>
        </p:nvGrpSpPr>
        <p:grpSpPr bwMode="auto">
          <a:xfrm>
            <a:off x="4981575" y="828675"/>
            <a:ext cx="5284788" cy="5494338"/>
            <a:chOff x="2178" y="522"/>
            <a:chExt cx="3329" cy="3461"/>
          </a:xfrm>
        </p:grpSpPr>
        <p:grpSp>
          <p:nvGrpSpPr>
            <p:cNvPr id="11" name="Group 61"/>
            <p:cNvGrpSpPr>
              <a:grpSpLocks/>
            </p:cNvGrpSpPr>
            <p:nvPr/>
          </p:nvGrpSpPr>
          <p:grpSpPr bwMode="auto">
            <a:xfrm>
              <a:off x="2216" y="698"/>
              <a:ext cx="3160" cy="3247"/>
              <a:chOff x="2216" y="698"/>
              <a:chExt cx="3160" cy="3247"/>
            </a:xfrm>
          </p:grpSpPr>
          <p:sp>
            <p:nvSpPr>
              <p:cNvPr id="36885" name="Line 62"/>
              <p:cNvSpPr>
                <a:spLocks noChangeShapeType="1"/>
              </p:cNvSpPr>
              <p:nvPr/>
            </p:nvSpPr>
            <p:spPr bwMode="auto">
              <a:xfrm flipV="1">
                <a:off x="298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86" name="Line 63"/>
              <p:cNvSpPr>
                <a:spLocks noChangeShapeType="1"/>
              </p:cNvSpPr>
              <p:nvPr/>
            </p:nvSpPr>
            <p:spPr bwMode="auto">
              <a:xfrm flipV="1">
                <a:off x="330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87" name="Line 64"/>
              <p:cNvSpPr>
                <a:spLocks noChangeShapeType="1"/>
              </p:cNvSpPr>
              <p:nvPr/>
            </p:nvSpPr>
            <p:spPr bwMode="auto">
              <a:xfrm flipV="1">
                <a:off x="363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88" name="Line 65"/>
              <p:cNvSpPr>
                <a:spLocks noChangeShapeType="1"/>
              </p:cNvSpPr>
              <p:nvPr/>
            </p:nvSpPr>
            <p:spPr bwMode="auto">
              <a:xfrm flipV="1">
                <a:off x="395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89" name="Line 66"/>
              <p:cNvSpPr>
                <a:spLocks noChangeShapeType="1"/>
              </p:cNvSpPr>
              <p:nvPr/>
            </p:nvSpPr>
            <p:spPr bwMode="auto">
              <a:xfrm flipV="1">
                <a:off x="4279"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90" name="Line 67"/>
              <p:cNvSpPr>
                <a:spLocks noChangeShapeType="1"/>
              </p:cNvSpPr>
              <p:nvPr/>
            </p:nvSpPr>
            <p:spPr bwMode="auto">
              <a:xfrm flipV="1">
                <a:off x="4598"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91" name="Line 68"/>
              <p:cNvSpPr>
                <a:spLocks noChangeShapeType="1"/>
              </p:cNvSpPr>
              <p:nvPr/>
            </p:nvSpPr>
            <p:spPr bwMode="auto">
              <a:xfrm flipV="1">
                <a:off x="4924"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6892" name="Line 69"/>
              <p:cNvSpPr>
                <a:spLocks noChangeShapeType="1"/>
              </p:cNvSpPr>
              <p:nvPr/>
            </p:nvSpPr>
            <p:spPr bwMode="auto">
              <a:xfrm flipV="1">
                <a:off x="5244" y="3349"/>
                <a:ext cx="1" cy="5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12" name="Group 70"/>
              <p:cNvGrpSpPr>
                <a:grpSpLocks/>
              </p:cNvGrpSpPr>
              <p:nvPr/>
            </p:nvGrpSpPr>
            <p:grpSpPr bwMode="auto">
              <a:xfrm>
                <a:off x="2454" y="698"/>
                <a:ext cx="2922" cy="2749"/>
                <a:chOff x="2454" y="698"/>
                <a:chExt cx="2922" cy="2749"/>
              </a:xfrm>
            </p:grpSpPr>
            <p:sp>
              <p:nvSpPr>
                <p:cNvPr id="36904" name="Line 71"/>
                <p:cNvSpPr>
                  <a:spLocks noChangeShapeType="1"/>
                </p:cNvSpPr>
                <p:nvPr/>
              </p:nvSpPr>
              <p:spPr bwMode="auto">
                <a:xfrm>
                  <a:off x="2937" y="334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05" name="Line 72"/>
                <p:cNvSpPr>
                  <a:spLocks noChangeShapeType="1"/>
                </p:cNvSpPr>
                <p:nvPr/>
              </p:nvSpPr>
              <p:spPr bwMode="auto">
                <a:xfrm>
                  <a:off x="2937" y="303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06" name="Line 73"/>
                <p:cNvSpPr>
                  <a:spLocks noChangeShapeType="1"/>
                </p:cNvSpPr>
                <p:nvPr/>
              </p:nvSpPr>
              <p:spPr bwMode="auto">
                <a:xfrm>
                  <a:off x="2937" y="271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07" name="Line 74"/>
                <p:cNvSpPr>
                  <a:spLocks noChangeShapeType="1"/>
                </p:cNvSpPr>
                <p:nvPr/>
              </p:nvSpPr>
              <p:spPr bwMode="auto">
                <a:xfrm>
                  <a:off x="2937" y="240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08" name="Line 75"/>
                <p:cNvSpPr>
                  <a:spLocks noChangeShapeType="1"/>
                </p:cNvSpPr>
                <p:nvPr/>
              </p:nvSpPr>
              <p:spPr bwMode="auto">
                <a:xfrm>
                  <a:off x="2937" y="208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09" name="Line 76"/>
                <p:cNvSpPr>
                  <a:spLocks noChangeShapeType="1"/>
                </p:cNvSpPr>
                <p:nvPr/>
              </p:nvSpPr>
              <p:spPr bwMode="auto">
                <a:xfrm>
                  <a:off x="2937" y="1770"/>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10" name="Line 77"/>
                <p:cNvSpPr>
                  <a:spLocks noChangeShapeType="1"/>
                </p:cNvSpPr>
                <p:nvPr/>
              </p:nvSpPr>
              <p:spPr bwMode="auto">
                <a:xfrm>
                  <a:off x="2937" y="145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11" name="Line 78"/>
                <p:cNvSpPr>
                  <a:spLocks noChangeShapeType="1"/>
                </p:cNvSpPr>
                <p:nvPr/>
              </p:nvSpPr>
              <p:spPr bwMode="auto">
                <a:xfrm>
                  <a:off x="2937" y="114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6912" name="Line 79"/>
                <p:cNvSpPr>
                  <a:spLocks noChangeShapeType="1"/>
                </p:cNvSpPr>
                <p:nvPr/>
              </p:nvSpPr>
              <p:spPr bwMode="auto">
                <a:xfrm>
                  <a:off x="2937" y="823"/>
                  <a:ext cx="50" cy="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13" name="Group 80"/>
                <p:cNvGrpSpPr>
                  <a:grpSpLocks/>
                </p:cNvGrpSpPr>
                <p:nvPr/>
              </p:nvGrpSpPr>
              <p:grpSpPr bwMode="auto">
                <a:xfrm>
                  <a:off x="2987" y="698"/>
                  <a:ext cx="2389" cy="2652"/>
                  <a:chOff x="2987" y="698"/>
                  <a:chExt cx="2389" cy="2652"/>
                </a:xfrm>
              </p:grpSpPr>
              <p:sp>
                <p:nvSpPr>
                  <p:cNvPr id="36923" name="Line 81"/>
                  <p:cNvSpPr>
                    <a:spLocks noChangeShapeType="1"/>
                  </p:cNvSpPr>
                  <p:nvPr/>
                </p:nvSpPr>
                <p:spPr bwMode="auto">
                  <a:xfrm>
                    <a:off x="2987" y="698"/>
                    <a:ext cx="1" cy="2651"/>
                  </a:xfrm>
                  <a:prstGeom prst="line">
                    <a:avLst/>
                  </a:prstGeom>
                  <a:noFill/>
                  <a:ln w="20638">
                    <a:solidFill>
                      <a:srgbClr val="000000"/>
                    </a:solidFill>
                    <a:round/>
                    <a:headEnd/>
                    <a:tailEnd/>
                  </a:ln>
                </p:spPr>
                <p:txBody>
                  <a:bodyPr/>
                  <a:lstStyle/>
                  <a:p>
                    <a:endParaRPr lang="en-US">
                      <a:latin typeface="Arial"/>
                      <a:cs typeface="Arial"/>
                    </a:endParaRPr>
                  </a:p>
                </p:txBody>
              </p:sp>
              <p:sp>
                <p:nvSpPr>
                  <p:cNvPr id="36924" name="Line 82"/>
                  <p:cNvSpPr>
                    <a:spLocks noChangeShapeType="1"/>
                  </p:cNvSpPr>
                  <p:nvPr/>
                </p:nvSpPr>
                <p:spPr bwMode="auto">
                  <a:xfrm>
                    <a:off x="2987" y="3349"/>
                    <a:ext cx="2389" cy="1"/>
                  </a:xfrm>
                  <a:prstGeom prst="line">
                    <a:avLst/>
                  </a:prstGeom>
                  <a:noFill/>
                  <a:ln w="20638">
                    <a:solidFill>
                      <a:srgbClr val="000000"/>
                    </a:solidFill>
                    <a:round/>
                    <a:headEnd/>
                    <a:tailEnd/>
                  </a:ln>
                </p:spPr>
                <p:txBody>
                  <a:bodyPr/>
                  <a:lstStyle/>
                  <a:p>
                    <a:endParaRPr lang="en-US">
                      <a:latin typeface="Arial"/>
                      <a:cs typeface="Arial"/>
                    </a:endParaRPr>
                  </a:p>
                </p:txBody>
              </p:sp>
            </p:grpSp>
            <p:sp>
              <p:nvSpPr>
                <p:cNvPr id="36914" name="Rectangle 83"/>
                <p:cNvSpPr>
                  <a:spLocks noChangeArrowheads="1"/>
                </p:cNvSpPr>
                <p:nvPr/>
              </p:nvSpPr>
              <p:spPr bwMode="auto">
                <a:xfrm>
                  <a:off x="2630" y="3255"/>
                  <a:ext cx="178"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€0</a:t>
                  </a:r>
                  <a:endParaRPr lang="en-US" dirty="0">
                    <a:latin typeface="Arial"/>
                    <a:cs typeface="Arial"/>
                  </a:endParaRPr>
                </a:p>
              </p:txBody>
            </p:sp>
            <p:sp>
              <p:nvSpPr>
                <p:cNvPr id="36915" name="Rectangle 84"/>
                <p:cNvSpPr>
                  <a:spLocks noChangeArrowheads="1"/>
                </p:cNvSpPr>
                <p:nvPr/>
              </p:nvSpPr>
              <p:spPr bwMode="auto">
                <a:xfrm>
                  <a:off x="2542" y="294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€25</a:t>
                  </a:r>
                  <a:endParaRPr lang="en-US" dirty="0">
                    <a:latin typeface="Arial"/>
                    <a:cs typeface="Arial"/>
                  </a:endParaRPr>
                </a:p>
              </p:txBody>
            </p:sp>
            <p:sp>
              <p:nvSpPr>
                <p:cNvPr id="36916" name="Rectangle 85"/>
                <p:cNvSpPr>
                  <a:spLocks noChangeArrowheads="1"/>
                </p:cNvSpPr>
                <p:nvPr/>
              </p:nvSpPr>
              <p:spPr bwMode="auto">
                <a:xfrm>
                  <a:off x="2542" y="262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€50</a:t>
                  </a:r>
                  <a:endParaRPr lang="en-US" dirty="0">
                    <a:latin typeface="Arial"/>
                    <a:cs typeface="Arial"/>
                  </a:endParaRPr>
                </a:p>
              </p:txBody>
            </p:sp>
            <p:sp>
              <p:nvSpPr>
                <p:cNvPr id="36917" name="Rectangle 86"/>
                <p:cNvSpPr>
                  <a:spLocks noChangeArrowheads="1"/>
                </p:cNvSpPr>
                <p:nvPr/>
              </p:nvSpPr>
              <p:spPr bwMode="auto">
                <a:xfrm>
                  <a:off x="2542" y="2309"/>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€75</a:t>
                  </a:r>
                  <a:endParaRPr lang="en-US" dirty="0">
                    <a:latin typeface="Arial"/>
                    <a:cs typeface="Arial"/>
                  </a:endParaRPr>
                </a:p>
              </p:txBody>
            </p:sp>
            <p:sp>
              <p:nvSpPr>
                <p:cNvPr id="36918" name="Rectangle 87"/>
                <p:cNvSpPr>
                  <a:spLocks noChangeArrowheads="1"/>
                </p:cNvSpPr>
                <p:nvPr/>
              </p:nvSpPr>
              <p:spPr bwMode="auto">
                <a:xfrm>
                  <a:off x="2454" y="1995"/>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€100</a:t>
                  </a:r>
                  <a:endParaRPr lang="en-US" dirty="0">
                    <a:latin typeface="Arial"/>
                    <a:cs typeface="Arial"/>
                  </a:endParaRPr>
                </a:p>
              </p:txBody>
            </p:sp>
            <p:sp>
              <p:nvSpPr>
                <p:cNvPr id="36919" name="Rectangle 88"/>
                <p:cNvSpPr>
                  <a:spLocks noChangeArrowheads="1"/>
                </p:cNvSpPr>
                <p:nvPr/>
              </p:nvSpPr>
              <p:spPr bwMode="auto">
                <a:xfrm>
                  <a:off x="2454" y="1676"/>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€125</a:t>
                  </a:r>
                  <a:endParaRPr lang="en-US" dirty="0">
                    <a:latin typeface="Arial"/>
                    <a:cs typeface="Arial"/>
                  </a:endParaRPr>
                </a:p>
              </p:txBody>
            </p:sp>
            <p:sp>
              <p:nvSpPr>
                <p:cNvPr id="36920" name="Rectangle 89"/>
                <p:cNvSpPr>
                  <a:spLocks noChangeArrowheads="1"/>
                </p:cNvSpPr>
                <p:nvPr/>
              </p:nvSpPr>
              <p:spPr bwMode="auto">
                <a:xfrm>
                  <a:off x="2454" y="1362"/>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€150</a:t>
                  </a:r>
                  <a:endParaRPr lang="en-US" dirty="0">
                    <a:latin typeface="Arial"/>
                    <a:cs typeface="Arial"/>
                  </a:endParaRPr>
                </a:p>
              </p:txBody>
            </p:sp>
            <p:sp>
              <p:nvSpPr>
                <p:cNvPr id="36921" name="Rectangle 90"/>
                <p:cNvSpPr>
                  <a:spLocks noChangeArrowheads="1"/>
                </p:cNvSpPr>
                <p:nvPr/>
              </p:nvSpPr>
              <p:spPr bwMode="auto">
                <a:xfrm>
                  <a:off x="2454" y="104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€175</a:t>
                  </a:r>
                  <a:endParaRPr lang="en-US" dirty="0">
                    <a:latin typeface="Arial"/>
                    <a:cs typeface="Arial"/>
                  </a:endParaRPr>
                </a:p>
              </p:txBody>
            </p:sp>
            <p:sp>
              <p:nvSpPr>
                <p:cNvPr id="36922" name="Rectangle 91"/>
                <p:cNvSpPr>
                  <a:spLocks noChangeArrowheads="1"/>
                </p:cNvSpPr>
                <p:nvPr/>
              </p:nvSpPr>
              <p:spPr bwMode="auto">
                <a:xfrm>
                  <a:off x="2454" y="72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€200</a:t>
                  </a:r>
                  <a:endParaRPr lang="en-US" dirty="0">
                    <a:latin typeface="Arial"/>
                    <a:cs typeface="Arial"/>
                  </a:endParaRPr>
                </a:p>
              </p:txBody>
            </p:sp>
          </p:grpSp>
          <p:sp>
            <p:nvSpPr>
              <p:cNvPr id="36894" name="Rectangle 92"/>
              <p:cNvSpPr>
                <a:spLocks noChangeArrowheads="1"/>
              </p:cNvSpPr>
              <p:nvPr/>
            </p:nvSpPr>
            <p:spPr bwMode="auto">
              <a:xfrm>
                <a:off x="294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0</a:t>
                </a:r>
                <a:endParaRPr lang="en-US">
                  <a:latin typeface="Arial"/>
                  <a:cs typeface="Arial"/>
                </a:endParaRPr>
              </a:p>
            </p:txBody>
          </p:sp>
          <p:sp>
            <p:nvSpPr>
              <p:cNvPr id="36895" name="Rectangle 93"/>
              <p:cNvSpPr>
                <a:spLocks noChangeArrowheads="1"/>
              </p:cNvSpPr>
              <p:nvPr/>
            </p:nvSpPr>
            <p:spPr bwMode="auto">
              <a:xfrm>
                <a:off x="326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1</a:t>
                </a:r>
                <a:endParaRPr lang="en-US">
                  <a:latin typeface="Arial"/>
                  <a:cs typeface="Arial"/>
                </a:endParaRPr>
              </a:p>
            </p:txBody>
          </p:sp>
          <p:sp>
            <p:nvSpPr>
              <p:cNvPr id="36896" name="Rectangle 94"/>
              <p:cNvSpPr>
                <a:spLocks noChangeArrowheads="1"/>
              </p:cNvSpPr>
              <p:nvPr/>
            </p:nvSpPr>
            <p:spPr bwMode="auto">
              <a:xfrm>
                <a:off x="358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2</a:t>
                </a:r>
                <a:endParaRPr lang="en-US">
                  <a:latin typeface="Arial"/>
                  <a:cs typeface="Arial"/>
                </a:endParaRPr>
              </a:p>
            </p:txBody>
          </p:sp>
          <p:sp>
            <p:nvSpPr>
              <p:cNvPr id="36897" name="Rectangle 95"/>
              <p:cNvSpPr>
                <a:spLocks noChangeArrowheads="1"/>
              </p:cNvSpPr>
              <p:nvPr/>
            </p:nvSpPr>
            <p:spPr bwMode="auto">
              <a:xfrm>
                <a:off x="390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3</a:t>
                </a:r>
                <a:endParaRPr lang="en-US">
                  <a:latin typeface="Arial"/>
                  <a:cs typeface="Arial"/>
                </a:endParaRPr>
              </a:p>
            </p:txBody>
          </p:sp>
          <p:sp>
            <p:nvSpPr>
              <p:cNvPr id="36898" name="Rectangle 96"/>
              <p:cNvSpPr>
                <a:spLocks noChangeArrowheads="1"/>
              </p:cNvSpPr>
              <p:nvPr/>
            </p:nvSpPr>
            <p:spPr bwMode="auto">
              <a:xfrm>
                <a:off x="4235"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4</a:t>
                </a:r>
                <a:endParaRPr lang="en-US">
                  <a:latin typeface="Arial"/>
                  <a:cs typeface="Arial"/>
                </a:endParaRPr>
              </a:p>
            </p:txBody>
          </p:sp>
          <p:sp>
            <p:nvSpPr>
              <p:cNvPr id="36899" name="Rectangle 97"/>
              <p:cNvSpPr>
                <a:spLocks noChangeArrowheads="1"/>
              </p:cNvSpPr>
              <p:nvPr/>
            </p:nvSpPr>
            <p:spPr bwMode="auto">
              <a:xfrm>
                <a:off x="4554"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5</a:t>
                </a:r>
                <a:endParaRPr lang="en-US">
                  <a:latin typeface="Arial"/>
                  <a:cs typeface="Arial"/>
                </a:endParaRPr>
              </a:p>
            </p:txBody>
          </p:sp>
          <p:sp>
            <p:nvSpPr>
              <p:cNvPr id="36900" name="Rectangle 98"/>
              <p:cNvSpPr>
                <a:spLocks noChangeArrowheads="1"/>
              </p:cNvSpPr>
              <p:nvPr/>
            </p:nvSpPr>
            <p:spPr bwMode="auto">
              <a:xfrm>
                <a:off x="488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6</a:t>
                </a:r>
                <a:endParaRPr lang="en-US">
                  <a:latin typeface="Arial"/>
                  <a:cs typeface="Arial"/>
                </a:endParaRPr>
              </a:p>
            </p:txBody>
          </p:sp>
          <p:sp>
            <p:nvSpPr>
              <p:cNvPr id="36901" name="Rectangle 99"/>
              <p:cNvSpPr>
                <a:spLocks noChangeArrowheads="1"/>
              </p:cNvSpPr>
              <p:nvPr/>
            </p:nvSpPr>
            <p:spPr bwMode="auto">
              <a:xfrm>
                <a:off x="520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7</a:t>
                </a:r>
                <a:endParaRPr lang="en-US">
                  <a:latin typeface="Arial"/>
                  <a:cs typeface="Arial"/>
                </a:endParaRPr>
              </a:p>
            </p:txBody>
          </p:sp>
          <p:sp>
            <p:nvSpPr>
              <p:cNvPr id="36902" name="Rectangle 100"/>
              <p:cNvSpPr>
                <a:spLocks noChangeArrowheads="1"/>
              </p:cNvSpPr>
              <p:nvPr/>
            </p:nvSpPr>
            <p:spPr bwMode="auto">
              <a:xfrm>
                <a:off x="4103" y="3751"/>
                <a:ext cx="125" cy="194"/>
              </a:xfrm>
              <a:prstGeom prst="rect">
                <a:avLst/>
              </a:prstGeom>
              <a:noFill/>
              <a:ln w="9525">
                <a:noFill/>
                <a:miter lim="800000"/>
                <a:headEnd/>
                <a:tailEnd/>
              </a:ln>
            </p:spPr>
            <p:txBody>
              <a:bodyPr wrap="none" lIns="0" tIns="0" rIns="0" bIns="0">
                <a:spAutoFit/>
              </a:bodyPr>
              <a:lstStyle/>
              <a:p>
                <a:r>
                  <a:rPr lang="en-US" sz="2000" b="1" i="1">
                    <a:solidFill>
                      <a:srgbClr val="000000"/>
                    </a:solidFill>
                    <a:latin typeface="Arial"/>
                    <a:cs typeface="Arial"/>
                  </a:rPr>
                  <a:t>Q</a:t>
                </a:r>
                <a:endParaRPr lang="en-US">
                  <a:latin typeface="Arial"/>
                  <a:cs typeface="Arial"/>
                </a:endParaRPr>
              </a:p>
            </p:txBody>
          </p:sp>
          <p:sp>
            <p:nvSpPr>
              <p:cNvPr id="36903" name="Rectangle 101"/>
              <p:cNvSpPr>
                <a:spLocks noChangeArrowheads="1"/>
              </p:cNvSpPr>
              <p:nvPr/>
            </p:nvSpPr>
            <p:spPr bwMode="auto">
              <a:xfrm rot="-5400000">
                <a:off x="2089" y="1932"/>
                <a:ext cx="44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a:cs typeface="Arial"/>
                  </a:rPr>
                  <a:t>Costs</a:t>
                </a:r>
                <a:endParaRPr lang="en-US">
                  <a:latin typeface="Arial"/>
                  <a:cs typeface="Arial"/>
                </a:endParaRPr>
              </a:p>
            </p:txBody>
          </p:sp>
        </p:grpSp>
        <p:sp>
          <p:nvSpPr>
            <p:cNvPr id="36884" name="Rectangle 102"/>
            <p:cNvSpPr>
              <a:spLocks noChangeArrowheads="1"/>
            </p:cNvSpPr>
            <p:nvPr/>
          </p:nvSpPr>
          <p:spPr bwMode="auto">
            <a:xfrm>
              <a:off x="2178" y="522"/>
              <a:ext cx="3329" cy="3461"/>
            </a:xfrm>
            <a:prstGeom prst="rect">
              <a:avLst/>
            </a:prstGeom>
            <a:noFill/>
            <a:ln w="0">
              <a:solidFill>
                <a:srgbClr val="000000"/>
              </a:solidFill>
              <a:miter lim="800000"/>
              <a:headEnd/>
              <a:tailEnd/>
            </a:ln>
          </p:spPr>
          <p:txBody>
            <a:bodyPr/>
            <a:lstStyle/>
            <a:p>
              <a:endParaRPr lang="en-US">
                <a:latin typeface="Arial"/>
                <a:cs typeface="Arial"/>
              </a:endParaRPr>
            </a:p>
          </p:txBody>
        </p:sp>
      </p:grpSp>
    </p:spTree>
    <p:extLst>
      <p:ext uri="{BB962C8B-B14F-4D97-AF65-F5344CB8AC3E}">
        <p14:creationId xmlns:p14="http://schemas.microsoft.com/office/powerpoint/2010/main" val="17339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AutoShape 46"/>
          <p:cNvSpPr>
            <a:spLocks noChangeAspect="1" noChangeArrowheads="1" noTextEdit="1"/>
          </p:cNvSpPr>
          <p:nvPr/>
        </p:nvSpPr>
        <p:spPr bwMode="auto">
          <a:xfrm>
            <a:off x="4932364" y="779463"/>
            <a:ext cx="5394325" cy="5592762"/>
          </a:xfrm>
          <a:prstGeom prst="rect">
            <a:avLst/>
          </a:prstGeom>
          <a:noFill/>
          <a:ln w="9525">
            <a:noFill/>
            <a:miter lim="800000"/>
            <a:headEnd/>
            <a:tailEnd/>
          </a:ln>
        </p:spPr>
        <p:txBody>
          <a:bodyPr/>
          <a:lstStyle/>
          <a:p>
            <a:endParaRPr lang="en-US">
              <a:latin typeface="Arial"/>
              <a:cs typeface="Arial"/>
            </a:endParaRPr>
          </a:p>
        </p:txBody>
      </p:sp>
      <p:grpSp>
        <p:nvGrpSpPr>
          <p:cNvPr id="2" name="Group 47"/>
          <p:cNvGrpSpPr>
            <a:grpSpLocks/>
          </p:cNvGrpSpPr>
          <p:nvPr/>
        </p:nvGrpSpPr>
        <p:grpSpPr bwMode="auto">
          <a:xfrm>
            <a:off x="4981575" y="828675"/>
            <a:ext cx="5384800" cy="5494338"/>
            <a:chOff x="2178" y="522"/>
            <a:chExt cx="3392" cy="3461"/>
          </a:xfrm>
        </p:grpSpPr>
        <p:grpSp>
          <p:nvGrpSpPr>
            <p:cNvPr id="3" name="Group 48"/>
            <p:cNvGrpSpPr>
              <a:grpSpLocks/>
            </p:cNvGrpSpPr>
            <p:nvPr/>
          </p:nvGrpSpPr>
          <p:grpSpPr bwMode="auto">
            <a:xfrm>
              <a:off x="2178" y="522"/>
              <a:ext cx="3392" cy="3461"/>
              <a:chOff x="2178" y="522"/>
              <a:chExt cx="3392" cy="3461"/>
            </a:xfrm>
          </p:grpSpPr>
          <p:sp>
            <p:nvSpPr>
              <p:cNvPr id="39997" name="Rectangle 49"/>
              <p:cNvSpPr>
                <a:spLocks noChangeArrowheads="1"/>
              </p:cNvSpPr>
              <p:nvPr/>
            </p:nvSpPr>
            <p:spPr bwMode="auto">
              <a:xfrm>
                <a:off x="2178" y="522"/>
                <a:ext cx="3329" cy="3461"/>
              </a:xfrm>
              <a:prstGeom prst="rect">
                <a:avLst/>
              </a:prstGeom>
              <a:solidFill>
                <a:srgbClr val="CCFFCC"/>
              </a:solidFill>
              <a:ln w="0">
                <a:solidFill>
                  <a:srgbClr val="000000"/>
                </a:solidFill>
                <a:miter lim="800000"/>
                <a:headEnd/>
                <a:tailEnd/>
              </a:ln>
            </p:spPr>
            <p:txBody>
              <a:bodyPr/>
              <a:lstStyle/>
              <a:p>
                <a:endParaRPr lang="en-US">
                  <a:latin typeface="Arial"/>
                  <a:cs typeface="Arial"/>
                </a:endParaRPr>
              </a:p>
            </p:txBody>
          </p:sp>
          <p:sp>
            <p:nvSpPr>
              <p:cNvPr id="39998" name="Rectangle 50"/>
              <p:cNvSpPr>
                <a:spLocks noChangeArrowheads="1"/>
              </p:cNvSpPr>
              <p:nvPr/>
            </p:nvSpPr>
            <p:spPr bwMode="auto">
              <a:xfrm>
                <a:off x="2987" y="698"/>
                <a:ext cx="2389" cy="2651"/>
              </a:xfrm>
              <a:prstGeom prst="rect">
                <a:avLst/>
              </a:prstGeom>
              <a:solidFill>
                <a:srgbClr val="FFFFFF"/>
              </a:solidFill>
              <a:ln w="9525">
                <a:noFill/>
                <a:miter lim="800000"/>
                <a:headEnd/>
                <a:tailEnd/>
              </a:ln>
            </p:spPr>
            <p:txBody>
              <a:bodyPr/>
              <a:lstStyle/>
              <a:p>
                <a:endParaRPr lang="en-US">
                  <a:latin typeface="Arial"/>
                  <a:cs typeface="Arial"/>
                </a:endParaRPr>
              </a:p>
            </p:txBody>
          </p:sp>
          <p:grpSp>
            <p:nvGrpSpPr>
              <p:cNvPr id="4" name="Group 51"/>
              <p:cNvGrpSpPr>
                <a:grpSpLocks/>
              </p:cNvGrpSpPr>
              <p:nvPr/>
            </p:nvGrpSpPr>
            <p:grpSpPr bwMode="auto">
              <a:xfrm>
                <a:off x="3282" y="1181"/>
                <a:ext cx="2288" cy="1228"/>
                <a:chOff x="3282" y="1181"/>
                <a:chExt cx="2288" cy="1228"/>
              </a:xfrm>
            </p:grpSpPr>
            <p:sp>
              <p:nvSpPr>
                <p:cNvPr id="40000" name="Freeform 52"/>
                <p:cNvSpPr>
                  <a:spLocks/>
                </p:cNvSpPr>
                <p:nvPr/>
              </p:nvSpPr>
              <p:spPr bwMode="auto">
                <a:xfrm>
                  <a:off x="3307" y="1206"/>
                  <a:ext cx="2263" cy="1184"/>
                </a:xfrm>
                <a:custGeom>
                  <a:avLst/>
                  <a:gdLst>
                    <a:gd name="T0" fmla="*/ 0 w 361"/>
                    <a:gd name="T1" fmla="*/ 0 h 189"/>
                    <a:gd name="T2" fmla="*/ 503508 w 361"/>
                    <a:gd name="T3" fmla="*/ 1158184 h 189"/>
                    <a:gd name="T4" fmla="*/ 997663 w 361"/>
                    <a:gd name="T5" fmla="*/ 1611067 h 189"/>
                    <a:gd name="T6" fmla="*/ 1500933 w 361"/>
                    <a:gd name="T7" fmla="*/ 1794224 h 189"/>
                    <a:gd name="T8" fmla="*/ 1993634 w 361"/>
                    <a:gd name="T9" fmla="*/ 1823460 h 189"/>
                    <a:gd name="T10" fmla="*/ 2496904 w 361"/>
                    <a:gd name="T11" fmla="*/ 1746500 h 189"/>
                    <a:gd name="T12" fmla="*/ 2991059 w 361"/>
                    <a:gd name="T13" fmla="*/ 1581793 h 189"/>
                    <a:gd name="T14" fmla="*/ 3494568 w 361"/>
                    <a:gd name="T15" fmla="*/ 1312104 h 189"/>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189"/>
                    <a:gd name="T26" fmla="*/ 361 w 361"/>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189">
                      <a:moveTo>
                        <a:pt x="0" y="0"/>
                      </a:moveTo>
                      <a:lnTo>
                        <a:pt x="52" y="120"/>
                      </a:lnTo>
                      <a:lnTo>
                        <a:pt x="103" y="167"/>
                      </a:lnTo>
                      <a:lnTo>
                        <a:pt x="155" y="186"/>
                      </a:lnTo>
                      <a:lnTo>
                        <a:pt x="206" y="189"/>
                      </a:lnTo>
                      <a:lnTo>
                        <a:pt x="258" y="181"/>
                      </a:lnTo>
                      <a:lnTo>
                        <a:pt x="309" y="164"/>
                      </a:lnTo>
                      <a:lnTo>
                        <a:pt x="361" y="136"/>
                      </a:lnTo>
                    </a:path>
                  </a:pathLst>
                </a:custGeom>
                <a:noFill/>
                <a:ln w="30163">
                  <a:solidFill>
                    <a:srgbClr val="008000"/>
                  </a:solidFill>
                  <a:round/>
                  <a:headEnd/>
                  <a:tailEnd/>
                </a:ln>
              </p:spPr>
              <p:txBody>
                <a:bodyPr/>
                <a:lstStyle/>
                <a:p>
                  <a:endParaRPr lang="en-US">
                    <a:latin typeface="Arial"/>
                    <a:cs typeface="Arial"/>
                  </a:endParaRPr>
                </a:p>
              </p:txBody>
            </p:sp>
            <p:sp>
              <p:nvSpPr>
                <p:cNvPr id="40001" name="Oval 53"/>
                <p:cNvSpPr>
                  <a:spLocks noChangeArrowheads="1"/>
                </p:cNvSpPr>
                <p:nvPr/>
              </p:nvSpPr>
              <p:spPr bwMode="auto">
                <a:xfrm>
                  <a:off x="3282" y="1181"/>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2" name="Oval 54"/>
                <p:cNvSpPr>
                  <a:spLocks noChangeArrowheads="1"/>
                </p:cNvSpPr>
                <p:nvPr/>
              </p:nvSpPr>
              <p:spPr bwMode="auto">
                <a:xfrm>
                  <a:off x="3608" y="1933"/>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3" name="Oval 55"/>
                <p:cNvSpPr>
                  <a:spLocks noChangeArrowheads="1"/>
                </p:cNvSpPr>
                <p:nvPr/>
              </p:nvSpPr>
              <p:spPr bwMode="auto">
                <a:xfrm>
                  <a:off x="3927" y="2227"/>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4" name="Oval 56"/>
                <p:cNvSpPr>
                  <a:spLocks noChangeArrowheads="1"/>
                </p:cNvSpPr>
                <p:nvPr/>
              </p:nvSpPr>
              <p:spPr bwMode="auto">
                <a:xfrm>
                  <a:off x="4253" y="2347"/>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5" name="Oval 57"/>
                <p:cNvSpPr>
                  <a:spLocks noChangeArrowheads="1"/>
                </p:cNvSpPr>
                <p:nvPr/>
              </p:nvSpPr>
              <p:spPr bwMode="auto">
                <a:xfrm>
                  <a:off x="4573" y="236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6" name="Oval 58"/>
                <p:cNvSpPr>
                  <a:spLocks noChangeArrowheads="1"/>
                </p:cNvSpPr>
                <p:nvPr/>
              </p:nvSpPr>
              <p:spPr bwMode="auto">
                <a:xfrm>
                  <a:off x="4899" y="231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7" name="Oval 59"/>
                <p:cNvSpPr>
                  <a:spLocks noChangeArrowheads="1"/>
                </p:cNvSpPr>
                <p:nvPr/>
              </p:nvSpPr>
              <p:spPr bwMode="auto">
                <a:xfrm>
                  <a:off x="5219" y="2209"/>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grpSp>
        </p:grpSp>
        <p:grpSp>
          <p:nvGrpSpPr>
            <p:cNvPr id="5" name="Group 60"/>
            <p:cNvGrpSpPr>
              <a:grpSpLocks/>
            </p:cNvGrpSpPr>
            <p:nvPr/>
          </p:nvGrpSpPr>
          <p:grpSpPr bwMode="auto">
            <a:xfrm>
              <a:off x="2178" y="522"/>
              <a:ext cx="3329" cy="3461"/>
              <a:chOff x="2178" y="522"/>
              <a:chExt cx="3329" cy="3461"/>
            </a:xfrm>
          </p:grpSpPr>
          <p:grpSp>
            <p:nvGrpSpPr>
              <p:cNvPr id="6" name="Group 61"/>
              <p:cNvGrpSpPr>
                <a:grpSpLocks/>
              </p:cNvGrpSpPr>
              <p:nvPr/>
            </p:nvGrpSpPr>
            <p:grpSpPr bwMode="auto">
              <a:xfrm>
                <a:off x="2216" y="698"/>
                <a:ext cx="3160" cy="3247"/>
                <a:chOff x="2216" y="698"/>
                <a:chExt cx="3160" cy="3247"/>
              </a:xfrm>
            </p:grpSpPr>
            <p:sp>
              <p:nvSpPr>
                <p:cNvPr id="39957" name="Line 62"/>
                <p:cNvSpPr>
                  <a:spLocks noChangeShapeType="1"/>
                </p:cNvSpPr>
                <p:nvPr/>
              </p:nvSpPr>
              <p:spPr bwMode="auto">
                <a:xfrm flipV="1">
                  <a:off x="298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58" name="Line 63"/>
                <p:cNvSpPr>
                  <a:spLocks noChangeShapeType="1"/>
                </p:cNvSpPr>
                <p:nvPr/>
              </p:nvSpPr>
              <p:spPr bwMode="auto">
                <a:xfrm flipV="1">
                  <a:off x="330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59" name="Line 64"/>
                <p:cNvSpPr>
                  <a:spLocks noChangeShapeType="1"/>
                </p:cNvSpPr>
                <p:nvPr/>
              </p:nvSpPr>
              <p:spPr bwMode="auto">
                <a:xfrm flipV="1">
                  <a:off x="363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0" name="Line 65"/>
                <p:cNvSpPr>
                  <a:spLocks noChangeShapeType="1"/>
                </p:cNvSpPr>
                <p:nvPr/>
              </p:nvSpPr>
              <p:spPr bwMode="auto">
                <a:xfrm flipV="1">
                  <a:off x="395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1" name="Line 66"/>
                <p:cNvSpPr>
                  <a:spLocks noChangeShapeType="1"/>
                </p:cNvSpPr>
                <p:nvPr/>
              </p:nvSpPr>
              <p:spPr bwMode="auto">
                <a:xfrm flipV="1">
                  <a:off x="4279"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2" name="Line 67"/>
                <p:cNvSpPr>
                  <a:spLocks noChangeShapeType="1"/>
                </p:cNvSpPr>
                <p:nvPr/>
              </p:nvSpPr>
              <p:spPr bwMode="auto">
                <a:xfrm flipV="1">
                  <a:off x="4598"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3" name="Line 68"/>
                <p:cNvSpPr>
                  <a:spLocks noChangeShapeType="1"/>
                </p:cNvSpPr>
                <p:nvPr/>
              </p:nvSpPr>
              <p:spPr bwMode="auto">
                <a:xfrm flipV="1">
                  <a:off x="4924"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4" name="Line 69"/>
                <p:cNvSpPr>
                  <a:spLocks noChangeShapeType="1"/>
                </p:cNvSpPr>
                <p:nvPr/>
              </p:nvSpPr>
              <p:spPr bwMode="auto">
                <a:xfrm flipV="1">
                  <a:off x="5244" y="3349"/>
                  <a:ext cx="1" cy="5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7" name="Group 70"/>
                <p:cNvGrpSpPr>
                  <a:grpSpLocks/>
                </p:cNvGrpSpPr>
                <p:nvPr/>
              </p:nvGrpSpPr>
              <p:grpSpPr bwMode="auto">
                <a:xfrm>
                  <a:off x="2454" y="698"/>
                  <a:ext cx="2922" cy="2749"/>
                  <a:chOff x="2454" y="698"/>
                  <a:chExt cx="2922" cy="2749"/>
                </a:xfrm>
              </p:grpSpPr>
              <p:sp>
                <p:nvSpPr>
                  <p:cNvPr id="39976" name="Line 71"/>
                  <p:cNvSpPr>
                    <a:spLocks noChangeShapeType="1"/>
                  </p:cNvSpPr>
                  <p:nvPr/>
                </p:nvSpPr>
                <p:spPr bwMode="auto">
                  <a:xfrm>
                    <a:off x="2937" y="334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7" name="Line 72"/>
                  <p:cNvSpPr>
                    <a:spLocks noChangeShapeType="1"/>
                  </p:cNvSpPr>
                  <p:nvPr/>
                </p:nvSpPr>
                <p:spPr bwMode="auto">
                  <a:xfrm>
                    <a:off x="2937" y="303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8" name="Line 73"/>
                  <p:cNvSpPr>
                    <a:spLocks noChangeShapeType="1"/>
                  </p:cNvSpPr>
                  <p:nvPr/>
                </p:nvSpPr>
                <p:spPr bwMode="auto">
                  <a:xfrm>
                    <a:off x="2937" y="271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9" name="Line 74"/>
                  <p:cNvSpPr>
                    <a:spLocks noChangeShapeType="1"/>
                  </p:cNvSpPr>
                  <p:nvPr/>
                </p:nvSpPr>
                <p:spPr bwMode="auto">
                  <a:xfrm>
                    <a:off x="2937" y="240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0" name="Line 75"/>
                  <p:cNvSpPr>
                    <a:spLocks noChangeShapeType="1"/>
                  </p:cNvSpPr>
                  <p:nvPr/>
                </p:nvSpPr>
                <p:spPr bwMode="auto">
                  <a:xfrm>
                    <a:off x="2937" y="208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1" name="Line 76"/>
                  <p:cNvSpPr>
                    <a:spLocks noChangeShapeType="1"/>
                  </p:cNvSpPr>
                  <p:nvPr/>
                </p:nvSpPr>
                <p:spPr bwMode="auto">
                  <a:xfrm>
                    <a:off x="2937" y="1770"/>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2" name="Line 77"/>
                  <p:cNvSpPr>
                    <a:spLocks noChangeShapeType="1"/>
                  </p:cNvSpPr>
                  <p:nvPr/>
                </p:nvSpPr>
                <p:spPr bwMode="auto">
                  <a:xfrm>
                    <a:off x="2937" y="145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3" name="Line 78"/>
                  <p:cNvSpPr>
                    <a:spLocks noChangeShapeType="1"/>
                  </p:cNvSpPr>
                  <p:nvPr/>
                </p:nvSpPr>
                <p:spPr bwMode="auto">
                  <a:xfrm>
                    <a:off x="2937" y="114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4" name="Line 79"/>
                  <p:cNvSpPr>
                    <a:spLocks noChangeShapeType="1"/>
                  </p:cNvSpPr>
                  <p:nvPr/>
                </p:nvSpPr>
                <p:spPr bwMode="auto">
                  <a:xfrm>
                    <a:off x="2937" y="823"/>
                    <a:ext cx="50" cy="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8" name="Group 80"/>
                  <p:cNvGrpSpPr>
                    <a:grpSpLocks/>
                  </p:cNvGrpSpPr>
                  <p:nvPr/>
                </p:nvGrpSpPr>
                <p:grpSpPr bwMode="auto">
                  <a:xfrm>
                    <a:off x="2987" y="698"/>
                    <a:ext cx="2389" cy="2652"/>
                    <a:chOff x="2987" y="698"/>
                    <a:chExt cx="2389" cy="2652"/>
                  </a:xfrm>
                </p:grpSpPr>
                <p:sp>
                  <p:nvSpPr>
                    <p:cNvPr id="39995" name="Line 81"/>
                    <p:cNvSpPr>
                      <a:spLocks noChangeShapeType="1"/>
                    </p:cNvSpPr>
                    <p:nvPr/>
                  </p:nvSpPr>
                  <p:spPr bwMode="auto">
                    <a:xfrm>
                      <a:off x="2987" y="698"/>
                      <a:ext cx="1" cy="26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96" name="Line 82"/>
                    <p:cNvSpPr>
                      <a:spLocks noChangeShapeType="1"/>
                    </p:cNvSpPr>
                    <p:nvPr/>
                  </p:nvSpPr>
                  <p:spPr bwMode="auto">
                    <a:xfrm>
                      <a:off x="2987" y="3349"/>
                      <a:ext cx="2389" cy="1"/>
                    </a:xfrm>
                    <a:prstGeom prst="line">
                      <a:avLst/>
                    </a:prstGeom>
                    <a:noFill/>
                    <a:ln w="20638">
                      <a:solidFill>
                        <a:srgbClr val="000000"/>
                      </a:solidFill>
                      <a:round/>
                      <a:headEnd/>
                      <a:tailEnd/>
                    </a:ln>
                  </p:spPr>
                  <p:txBody>
                    <a:bodyPr/>
                    <a:lstStyle/>
                    <a:p>
                      <a:endParaRPr lang="en-US">
                        <a:latin typeface="Arial"/>
                        <a:cs typeface="Arial"/>
                      </a:endParaRPr>
                    </a:p>
                  </p:txBody>
                </p:sp>
              </p:grpSp>
              <p:sp>
                <p:nvSpPr>
                  <p:cNvPr id="39986" name="Rectangle 83"/>
                  <p:cNvSpPr>
                    <a:spLocks noChangeArrowheads="1"/>
                  </p:cNvSpPr>
                  <p:nvPr/>
                </p:nvSpPr>
                <p:spPr bwMode="auto">
                  <a:xfrm>
                    <a:off x="2630" y="3255"/>
                    <a:ext cx="178"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€0</a:t>
                    </a:r>
                    <a:endParaRPr lang="en-US" dirty="0">
                      <a:latin typeface="Arial"/>
                      <a:cs typeface="Arial"/>
                    </a:endParaRPr>
                  </a:p>
                </p:txBody>
              </p:sp>
              <p:sp>
                <p:nvSpPr>
                  <p:cNvPr id="39987" name="Rectangle 84"/>
                  <p:cNvSpPr>
                    <a:spLocks noChangeArrowheads="1"/>
                  </p:cNvSpPr>
                  <p:nvPr/>
                </p:nvSpPr>
                <p:spPr bwMode="auto">
                  <a:xfrm>
                    <a:off x="2542" y="294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€25</a:t>
                    </a:r>
                    <a:endParaRPr lang="en-US" dirty="0">
                      <a:latin typeface="Arial"/>
                      <a:cs typeface="Arial"/>
                    </a:endParaRPr>
                  </a:p>
                </p:txBody>
              </p:sp>
              <p:sp>
                <p:nvSpPr>
                  <p:cNvPr id="39988" name="Rectangle 85"/>
                  <p:cNvSpPr>
                    <a:spLocks noChangeArrowheads="1"/>
                  </p:cNvSpPr>
                  <p:nvPr/>
                </p:nvSpPr>
                <p:spPr bwMode="auto">
                  <a:xfrm>
                    <a:off x="2542" y="262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€50</a:t>
                    </a:r>
                    <a:endParaRPr lang="en-US" dirty="0">
                      <a:latin typeface="Arial"/>
                      <a:cs typeface="Arial"/>
                    </a:endParaRPr>
                  </a:p>
                </p:txBody>
              </p:sp>
              <p:sp>
                <p:nvSpPr>
                  <p:cNvPr id="39989" name="Rectangle 86"/>
                  <p:cNvSpPr>
                    <a:spLocks noChangeArrowheads="1"/>
                  </p:cNvSpPr>
                  <p:nvPr/>
                </p:nvSpPr>
                <p:spPr bwMode="auto">
                  <a:xfrm>
                    <a:off x="2542" y="2309"/>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€75</a:t>
                    </a:r>
                    <a:endParaRPr lang="en-US" dirty="0">
                      <a:latin typeface="Arial"/>
                      <a:cs typeface="Arial"/>
                    </a:endParaRPr>
                  </a:p>
                </p:txBody>
              </p:sp>
              <p:sp>
                <p:nvSpPr>
                  <p:cNvPr id="39990" name="Rectangle 87"/>
                  <p:cNvSpPr>
                    <a:spLocks noChangeArrowheads="1"/>
                  </p:cNvSpPr>
                  <p:nvPr/>
                </p:nvSpPr>
                <p:spPr bwMode="auto">
                  <a:xfrm>
                    <a:off x="2454" y="1995"/>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€100</a:t>
                    </a:r>
                    <a:endParaRPr lang="en-US" dirty="0">
                      <a:latin typeface="Arial"/>
                      <a:cs typeface="Arial"/>
                    </a:endParaRPr>
                  </a:p>
                </p:txBody>
              </p:sp>
              <p:sp>
                <p:nvSpPr>
                  <p:cNvPr id="39991" name="Rectangle 88"/>
                  <p:cNvSpPr>
                    <a:spLocks noChangeArrowheads="1"/>
                  </p:cNvSpPr>
                  <p:nvPr/>
                </p:nvSpPr>
                <p:spPr bwMode="auto">
                  <a:xfrm>
                    <a:off x="2454" y="1676"/>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€125</a:t>
                    </a:r>
                    <a:endParaRPr lang="en-US" dirty="0">
                      <a:latin typeface="Arial"/>
                      <a:cs typeface="Arial"/>
                    </a:endParaRPr>
                  </a:p>
                </p:txBody>
              </p:sp>
              <p:sp>
                <p:nvSpPr>
                  <p:cNvPr id="39992" name="Rectangle 89"/>
                  <p:cNvSpPr>
                    <a:spLocks noChangeArrowheads="1"/>
                  </p:cNvSpPr>
                  <p:nvPr/>
                </p:nvSpPr>
                <p:spPr bwMode="auto">
                  <a:xfrm>
                    <a:off x="2454" y="1362"/>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€150</a:t>
                    </a:r>
                    <a:endParaRPr lang="en-US" dirty="0">
                      <a:latin typeface="Arial"/>
                      <a:cs typeface="Arial"/>
                    </a:endParaRPr>
                  </a:p>
                </p:txBody>
              </p:sp>
              <p:sp>
                <p:nvSpPr>
                  <p:cNvPr id="39993" name="Rectangle 90"/>
                  <p:cNvSpPr>
                    <a:spLocks noChangeArrowheads="1"/>
                  </p:cNvSpPr>
                  <p:nvPr/>
                </p:nvSpPr>
                <p:spPr bwMode="auto">
                  <a:xfrm>
                    <a:off x="2454" y="104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€175</a:t>
                    </a:r>
                    <a:endParaRPr lang="en-US" dirty="0">
                      <a:latin typeface="Arial"/>
                      <a:cs typeface="Arial"/>
                    </a:endParaRPr>
                  </a:p>
                </p:txBody>
              </p:sp>
              <p:sp>
                <p:nvSpPr>
                  <p:cNvPr id="39994" name="Rectangle 91"/>
                  <p:cNvSpPr>
                    <a:spLocks noChangeArrowheads="1"/>
                  </p:cNvSpPr>
                  <p:nvPr/>
                </p:nvSpPr>
                <p:spPr bwMode="auto">
                  <a:xfrm>
                    <a:off x="2454" y="72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€200</a:t>
                    </a:r>
                    <a:endParaRPr lang="en-US" dirty="0">
                      <a:latin typeface="Arial"/>
                      <a:cs typeface="Arial"/>
                    </a:endParaRPr>
                  </a:p>
                </p:txBody>
              </p:sp>
            </p:grpSp>
            <p:sp>
              <p:nvSpPr>
                <p:cNvPr id="39966" name="Rectangle 92"/>
                <p:cNvSpPr>
                  <a:spLocks noChangeArrowheads="1"/>
                </p:cNvSpPr>
                <p:nvPr/>
              </p:nvSpPr>
              <p:spPr bwMode="auto">
                <a:xfrm>
                  <a:off x="294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0</a:t>
                  </a:r>
                  <a:endParaRPr lang="en-US">
                    <a:latin typeface="Arial"/>
                    <a:cs typeface="Arial"/>
                  </a:endParaRPr>
                </a:p>
              </p:txBody>
            </p:sp>
            <p:sp>
              <p:nvSpPr>
                <p:cNvPr id="39967" name="Rectangle 93"/>
                <p:cNvSpPr>
                  <a:spLocks noChangeArrowheads="1"/>
                </p:cNvSpPr>
                <p:nvPr/>
              </p:nvSpPr>
              <p:spPr bwMode="auto">
                <a:xfrm>
                  <a:off x="326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1</a:t>
                  </a:r>
                  <a:endParaRPr lang="en-US">
                    <a:latin typeface="Arial"/>
                    <a:cs typeface="Arial"/>
                  </a:endParaRPr>
                </a:p>
              </p:txBody>
            </p:sp>
            <p:sp>
              <p:nvSpPr>
                <p:cNvPr id="39968" name="Rectangle 94"/>
                <p:cNvSpPr>
                  <a:spLocks noChangeArrowheads="1"/>
                </p:cNvSpPr>
                <p:nvPr/>
              </p:nvSpPr>
              <p:spPr bwMode="auto">
                <a:xfrm>
                  <a:off x="358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2</a:t>
                  </a:r>
                  <a:endParaRPr lang="en-US">
                    <a:latin typeface="Arial"/>
                    <a:cs typeface="Arial"/>
                  </a:endParaRPr>
                </a:p>
              </p:txBody>
            </p:sp>
            <p:sp>
              <p:nvSpPr>
                <p:cNvPr id="39969" name="Rectangle 95"/>
                <p:cNvSpPr>
                  <a:spLocks noChangeArrowheads="1"/>
                </p:cNvSpPr>
                <p:nvPr/>
              </p:nvSpPr>
              <p:spPr bwMode="auto">
                <a:xfrm>
                  <a:off x="390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3</a:t>
                  </a:r>
                  <a:endParaRPr lang="en-US">
                    <a:latin typeface="Arial"/>
                    <a:cs typeface="Arial"/>
                  </a:endParaRPr>
                </a:p>
              </p:txBody>
            </p:sp>
            <p:sp>
              <p:nvSpPr>
                <p:cNvPr id="39970" name="Rectangle 96"/>
                <p:cNvSpPr>
                  <a:spLocks noChangeArrowheads="1"/>
                </p:cNvSpPr>
                <p:nvPr/>
              </p:nvSpPr>
              <p:spPr bwMode="auto">
                <a:xfrm>
                  <a:off x="4235"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4</a:t>
                  </a:r>
                  <a:endParaRPr lang="en-US">
                    <a:latin typeface="Arial"/>
                    <a:cs typeface="Arial"/>
                  </a:endParaRPr>
                </a:p>
              </p:txBody>
            </p:sp>
            <p:sp>
              <p:nvSpPr>
                <p:cNvPr id="39971" name="Rectangle 97"/>
                <p:cNvSpPr>
                  <a:spLocks noChangeArrowheads="1"/>
                </p:cNvSpPr>
                <p:nvPr/>
              </p:nvSpPr>
              <p:spPr bwMode="auto">
                <a:xfrm>
                  <a:off x="4554"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5</a:t>
                  </a:r>
                  <a:endParaRPr lang="en-US">
                    <a:latin typeface="Arial"/>
                    <a:cs typeface="Arial"/>
                  </a:endParaRPr>
                </a:p>
              </p:txBody>
            </p:sp>
            <p:sp>
              <p:nvSpPr>
                <p:cNvPr id="39972" name="Rectangle 98"/>
                <p:cNvSpPr>
                  <a:spLocks noChangeArrowheads="1"/>
                </p:cNvSpPr>
                <p:nvPr/>
              </p:nvSpPr>
              <p:spPr bwMode="auto">
                <a:xfrm>
                  <a:off x="488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6</a:t>
                  </a:r>
                  <a:endParaRPr lang="en-US">
                    <a:latin typeface="Arial"/>
                    <a:cs typeface="Arial"/>
                  </a:endParaRPr>
                </a:p>
              </p:txBody>
            </p:sp>
            <p:sp>
              <p:nvSpPr>
                <p:cNvPr id="39973" name="Rectangle 99"/>
                <p:cNvSpPr>
                  <a:spLocks noChangeArrowheads="1"/>
                </p:cNvSpPr>
                <p:nvPr/>
              </p:nvSpPr>
              <p:spPr bwMode="auto">
                <a:xfrm>
                  <a:off x="520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7</a:t>
                  </a:r>
                  <a:endParaRPr lang="en-US">
                    <a:latin typeface="Arial"/>
                    <a:cs typeface="Arial"/>
                  </a:endParaRPr>
                </a:p>
              </p:txBody>
            </p:sp>
            <p:sp>
              <p:nvSpPr>
                <p:cNvPr id="39974" name="Rectangle 100"/>
                <p:cNvSpPr>
                  <a:spLocks noChangeArrowheads="1"/>
                </p:cNvSpPr>
                <p:nvPr/>
              </p:nvSpPr>
              <p:spPr bwMode="auto">
                <a:xfrm>
                  <a:off x="4103" y="3751"/>
                  <a:ext cx="125" cy="194"/>
                </a:xfrm>
                <a:prstGeom prst="rect">
                  <a:avLst/>
                </a:prstGeom>
                <a:noFill/>
                <a:ln w="9525">
                  <a:noFill/>
                  <a:miter lim="800000"/>
                  <a:headEnd/>
                  <a:tailEnd/>
                </a:ln>
              </p:spPr>
              <p:txBody>
                <a:bodyPr wrap="none" lIns="0" tIns="0" rIns="0" bIns="0">
                  <a:spAutoFit/>
                </a:bodyPr>
                <a:lstStyle/>
                <a:p>
                  <a:r>
                    <a:rPr lang="en-US" sz="2000" b="1" i="1">
                      <a:solidFill>
                        <a:srgbClr val="000000"/>
                      </a:solidFill>
                      <a:latin typeface="Arial"/>
                      <a:cs typeface="Arial"/>
                    </a:rPr>
                    <a:t>Q</a:t>
                  </a:r>
                  <a:endParaRPr lang="en-US">
                    <a:latin typeface="Arial"/>
                    <a:cs typeface="Arial"/>
                  </a:endParaRPr>
                </a:p>
              </p:txBody>
            </p:sp>
            <p:sp>
              <p:nvSpPr>
                <p:cNvPr id="39975" name="Rectangle 101"/>
                <p:cNvSpPr>
                  <a:spLocks noChangeArrowheads="1"/>
                </p:cNvSpPr>
                <p:nvPr/>
              </p:nvSpPr>
              <p:spPr bwMode="auto">
                <a:xfrm rot="-5400000">
                  <a:off x="2089" y="1932"/>
                  <a:ext cx="44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a:cs typeface="Arial"/>
                    </a:rPr>
                    <a:t>Costs</a:t>
                  </a:r>
                  <a:endParaRPr lang="en-US">
                    <a:latin typeface="Arial"/>
                    <a:cs typeface="Arial"/>
                  </a:endParaRPr>
                </a:p>
              </p:txBody>
            </p:sp>
          </p:grpSp>
          <p:sp>
            <p:nvSpPr>
              <p:cNvPr id="39956" name="Rectangle 102"/>
              <p:cNvSpPr>
                <a:spLocks noChangeArrowheads="1"/>
              </p:cNvSpPr>
              <p:nvPr/>
            </p:nvSpPr>
            <p:spPr bwMode="auto">
              <a:xfrm>
                <a:off x="2178" y="522"/>
                <a:ext cx="3329" cy="3461"/>
              </a:xfrm>
              <a:prstGeom prst="rect">
                <a:avLst/>
              </a:prstGeom>
              <a:noFill/>
              <a:ln w="0">
                <a:solidFill>
                  <a:srgbClr val="000000"/>
                </a:solidFill>
                <a:miter lim="800000"/>
                <a:headEnd/>
                <a:tailEnd/>
              </a:ln>
            </p:spPr>
            <p:txBody>
              <a:bodyPr/>
              <a:lstStyle/>
              <a:p>
                <a:endParaRPr lang="en-US">
                  <a:latin typeface="Arial"/>
                  <a:cs typeface="Arial"/>
                </a:endParaRPr>
              </a:p>
            </p:txBody>
          </p:sp>
        </p:grpSp>
      </p:grpSp>
      <p:sp>
        <p:nvSpPr>
          <p:cNvPr id="39942" name="Rectangle 3"/>
          <p:cNvSpPr>
            <a:spLocks noGrp="1" noChangeArrowheads="1"/>
          </p:cNvSpPr>
          <p:nvPr>
            <p:ph type="title" idx="4294967295"/>
          </p:nvPr>
        </p:nvSpPr>
        <p:spPr>
          <a:xfrm>
            <a:off x="1936751" y="174625"/>
            <a:ext cx="8442325" cy="649288"/>
          </a:xfrm>
        </p:spPr>
        <p:txBody>
          <a:bodyPr/>
          <a:lstStyle/>
          <a:p>
            <a:pPr algn="l" eaLnBrk="1" hangingPunct="1"/>
            <a:r>
              <a:rPr lang="en-US" sz="2700" b="1" dirty="0"/>
              <a:t>EXAMPLE 2</a:t>
            </a:r>
            <a:r>
              <a:rPr lang="en-US" sz="2700" dirty="0"/>
              <a:t>:  </a:t>
            </a:r>
            <a:r>
              <a:rPr lang="en-US" sz="3000" dirty="0"/>
              <a:t>Why ATC Is Usually U-Shaped</a:t>
            </a:r>
          </a:p>
        </p:txBody>
      </p:sp>
      <p:sp>
        <p:nvSpPr>
          <p:cNvPr id="3994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99431" name="Text Box 103"/>
          <p:cNvSpPr txBox="1">
            <a:spLocks noChangeArrowheads="1"/>
          </p:cNvSpPr>
          <p:nvPr/>
        </p:nvSpPr>
        <p:spPr bwMode="auto">
          <a:xfrm>
            <a:off x="1954214" y="998538"/>
            <a:ext cx="2816225" cy="5175250"/>
          </a:xfrm>
          <a:prstGeom prst="rect">
            <a:avLst/>
          </a:prstGeom>
          <a:noFill/>
          <a:ln w="9525">
            <a:noFill/>
            <a:miter lim="800000"/>
            <a:headEnd/>
            <a:tailEnd/>
          </a:ln>
        </p:spPr>
        <p:txBody>
          <a:bodyPr/>
          <a:lstStyle/>
          <a:p>
            <a:pPr>
              <a:lnSpc>
                <a:spcPct val="110000"/>
              </a:lnSpc>
              <a:spcBef>
                <a:spcPct val="45000"/>
              </a:spcBef>
            </a:pPr>
            <a:r>
              <a:rPr lang="en-US" sz="2500">
                <a:latin typeface="Arial"/>
                <a:cs typeface="Arial"/>
              </a:rPr>
              <a:t>As </a:t>
            </a:r>
            <a:r>
              <a:rPr lang="en-US" sz="2500" b="1" i="1">
                <a:latin typeface="Arial"/>
                <a:cs typeface="Arial"/>
              </a:rPr>
              <a:t>Q</a:t>
            </a:r>
            <a:r>
              <a:rPr lang="en-US" sz="2500">
                <a:latin typeface="Arial"/>
                <a:cs typeface="Arial"/>
              </a:rPr>
              <a:t> rises:</a:t>
            </a:r>
          </a:p>
          <a:p>
            <a:pPr>
              <a:lnSpc>
                <a:spcPct val="110000"/>
              </a:lnSpc>
              <a:spcBef>
                <a:spcPct val="45000"/>
              </a:spcBef>
            </a:pPr>
            <a:r>
              <a:rPr lang="en-US" sz="2500">
                <a:latin typeface="Arial"/>
                <a:cs typeface="Arial"/>
              </a:rPr>
              <a:t>Initially, </a:t>
            </a:r>
            <a:br>
              <a:rPr lang="en-US" sz="2500">
                <a:latin typeface="Arial"/>
                <a:cs typeface="Arial"/>
              </a:rPr>
            </a:br>
            <a:r>
              <a:rPr lang="en-US" sz="2500">
                <a:latin typeface="Arial"/>
                <a:cs typeface="Arial"/>
              </a:rPr>
              <a:t>falling </a:t>
            </a:r>
            <a:r>
              <a:rPr lang="en-US" sz="2500" i="1">
                <a:latin typeface="Arial"/>
                <a:cs typeface="Arial"/>
              </a:rPr>
              <a:t>AFC</a:t>
            </a:r>
            <a:r>
              <a:rPr lang="en-US" sz="2500">
                <a:latin typeface="Arial"/>
                <a:cs typeface="Arial"/>
              </a:rPr>
              <a:t> </a:t>
            </a:r>
            <a:br>
              <a:rPr lang="en-US" sz="2500">
                <a:latin typeface="Arial"/>
                <a:cs typeface="Arial"/>
              </a:rPr>
            </a:br>
            <a:r>
              <a:rPr lang="en-US" sz="2500">
                <a:latin typeface="Arial"/>
                <a:cs typeface="Arial"/>
              </a:rPr>
              <a:t>pulls </a:t>
            </a:r>
            <a:r>
              <a:rPr lang="en-US" sz="2500" i="1">
                <a:latin typeface="Arial"/>
                <a:cs typeface="Arial"/>
              </a:rPr>
              <a:t>ATC</a:t>
            </a:r>
            <a:r>
              <a:rPr lang="en-US" sz="2500">
                <a:latin typeface="Arial"/>
                <a:cs typeface="Arial"/>
              </a:rPr>
              <a:t> down.</a:t>
            </a:r>
          </a:p>
          <a:p>
            <a:pPr>
              <a:lnSpc>
                <a:spcPct val="110000"/>
              </a:lnSpc>
              <a:spcBef>
                <a:spcPct val="45000"/>
              </a:spcBef>
            </a:pPr>
            <a:r>
              <a:rPr lang="en-US" sz="2500">
                <a:latin typeface="Arial"/>
                <a:cs typeface="Arial"/>
              </a:rPr>
              <a:t>Eventually, </a:t>
            </a:r>
            <a:br>
              <a:rPr lang="en-US" sz="2500">
                <a:latin typeface="Arial"/>
                <a:cs typeface="Arial"/>
              </a:rPr>
            </a:br>
            <a:r>
              <a:rPr lang="en-US" sz="2500">
                <a:latin typeface="Arial"/>
                <a:cs typeface="Arial"/>
              </a:rPr>
              <a:t>rising </a:t>
            </a:r>
            <a:r>
              <a:rPr lang="en-US" sz="2500" i="1">
                <a:latin typeface="Arial"/>
                <a:cs typeface="Arial"/>
              </a:rPr>
              <a:t>AVC</a:t>
            </a:r>
            <a:r>
              <a:rPr lang="en-US" sz="2500">
                <a:latin typeface="Arial"/>
                <a:cs typeface="Arial"/>
              </a:rPr>
              <a:t> </a:t>
            </a:r>
            <a:br>
              <a:rPr lang="en-US" sz="2500">
                <a:latin typeface="Arial"/>
                <a:cs typeface="Arial"/>
              </a:rPr>
            </a:br>
            <a:r>
              <a:rPr lang="en-US" sz="2500">
                <a:latin typeface="Arial"/>
                <a:cs typeface="Arial"/>
              </a:rPr>
              <a:t>pulls </a:t>
            </a:r>
            <a:r>
              <a:rPr lang="en-US" sz="2500" i="1">
                <a:latin typeface="Arial"/>
                <a:cs typeface="Arial"/>
              </a:rPr>
              <a:t>ATC</a:t>
            </a:r>
            <a:r>
              <a:rPr lang="en-US" sz="2500">
                <a:latin typeface="Arial"/>
                <a:cs typeface="Arial"/>
              </a:rPr>
              <a:t> up.</a:t>
            </a:r>
          </a:p>
          <a:p>
            <a:pPr>
              <a:lnSpc>
                <a:spcPct val="110000"/>
              </a:lnSpc>
              <a:spcBef>
                <a:spcPct val="45000"/>
              </a:spcBef>
            </a:pPr>
            <a:r>
              <a:rPr lang="en-US" sz="2500" b="1">
                <a:solidFill>
                  <a:srgbClr val="CC0000"/>
                </a:solidFill>
                <a:latin typeface="Arial"/>
                <a:cs typeface="Arial"/>
              </a:rPr>
              <a:t>Efficient scale</a:t>
            </a:r>
            <a:r>
              <a:rPr lang="en-US" sz="2500">
                <a:latin typeface="Arial"/>
                <a:cs typeface="Arial"/>
              </a:rPr>
              <a:t>:</a:t>
            </a:r>
            <a:br>
              <a:rPr lang="en-US" sz="2500">
                <a:latin typeface="Arial"/>
                <a:cs typeface="Arial"/>
              </a:rPr>
            </a:br>
            <a:r>
              <a:rPr lang="en-US" sz="2500">
                <a:latin typeface="Arial"/>
                <a:cs typeface="Arial"/>
              </a:rPr>
              <a:t>The quantity that minimizes ATC. </a:t>
            </a:r>
            <a:endParaRPr lang="en-US" sz="2500" b="1">
              <a:latin typeface="Arial"/>
              <a:cs typeface="Arial"/>
            </a:endParaRPr>
          </a:p>
        </p:txBody>
      </p:sp>
      <p:sp>
        <p:nvSpPr>
          <p:cNvPr id="99432" name="Arc 104"/>
          <p:cNvSpPr>
            <a:spLocks/>
          </p:cNvSpPr>
          <p:nvPr/>
        </p:nvSpPr>
        <p:spPr bwMode="auto">
          <a:xfrm flipH="1" flipV="1">
            <a:off x="6677026" y="433389"/>
            <a:ext cx="1903413" cy="3455987"/>
          </a:xfrm>
          <a:custGeom>
            <a:avLst/>
            <a:gdLst>
              <a:gd name="T0" fmla="*/ 2147483647 w 19418"/>
              <a:gd name="T1" fmla="*/ 0 h 21594"/>
              <a:gd name="T2" fmla="*/ 2147483647 w 19418"/>
              <a:gd name="T3" fmla="*/ 2147483647 h 21594"/>
              <a:gd name="T4" fmla="*/ 0 w 19418"/>
              <a:gd name="T5" fmla="*/ 2147483647 h 21594"/>
              <a:gd name="T6" fmla="*/ 0 60000 65536"/>
              <a:gd name="T7" fmla="*/ 0 60000 65536"/>
              <a:gd name="T8" fmla="*/ 0 60000 65536"/>
              <a:gd name="T9" fmla="*/ 0 w 19418"/>
              <a:gd name="T10" fmla="*/ 0 h 21594"/>
              <a:gd name="T11" fmla="*/ 19418 w 19418"/>
              <a:gd name="T12" fmla="*/ 21594 h 21594"/>
            </a:gdLst>
            <a:ahLst/>
            <a:cxnLst>
              <a:cxn ang="T6">
                <a:pos x="T0" y="T1"/>
              </a:cxn>
              <a:cxn ang="T7">
                <a:pos x="T2" y="T3"/>
              </a:cxn>
              <a:cxn ang="T8">
                <a:pos x="T4" y="T5"/>
              </a:cxn>
            </a:cxnLst>
            <a:rect l="T9" t="T10" r="T11" b="T12"/>
            <a:pathLst>
              <a:path w="19418" h="21594" fill="none" extrusionOk="0">
                <a:moveTo>
                  <a:pt x="493" y="-1"/>
                </a:moveTo>
                <a:cubicBezTo>
                  <a:pt x="8574" y="184"/>
                  <a:pt x="15877" y="4865"/>
                  <a:pt x="19417" y="12133"/>
                </a:cubicBezTo>
              </a:path>
              <a:path w="19418" h="21594" stroke="0" extrusionOk="0">
                <a:moveTo>
                  <a:pt x="493" y="-1"/>
                </a:moveTo>
                <a:cubicBezTo>
                  <a:pt x="8574" y="184"/>
                  <a:pt x="15877" y="4865"/>
                  <a:pt x="19417" y="12133"/>
                </a:cubicBezTo>
                <a:lnTo>
                  <a:pt x="0" y="21594"/>
                </a:lnTo>
                <a:close/>
              </a:path>
            </a:pathLst>
          </a:custGeom>
          <a:noFill/>
          <a:ln w="38100">
            <a:solidFill>
              <a:srgbClr val="FF0000"/>
            </a:solidFill>
            <a:round/>
            <a:headEnd type="triangle" w="lg" len="med"/>
            <a:tailEnd type="none" w="lg" len="med"/>
          </a:ln>
        </p:spPr>
        <p:txBody>
          <a:bodyPr rot="10800000" wrap="none" anchor="ctr"/>
          <a:lstStyle/>
          <a:p>
            <a:endParaRPr lang="en-US">
              <a:latin typeface="Arial"/>
              <a:cs typeface="Arial"/>
            </a:endParaRPr>
          </a:p>
        </p:txBody>
      </p:sp>
      <p:sp>
        <p:nvSpPr>
          <p:cNvPr id="99433" name="Arc 105"/>
          <p:cNvSpPr>
            <a:spLocks/>
          </p:cNvSpPr>
          <p:nvPr/>
        </p:nvSpPr>
        <p:spPr bwMode="auto">
          <a:xfrm flipH="1" flipV="1">
            <a:off x="8709026" y="2973388"/>
            <a:ext cx="1679575" cy="901700"/>
          </a:xfrm>
          <a:custGeom>
            <a:avLst/>
            <a:gdLst>
              <a:gd name="T0" fmla="*/ 0 w 19791"/>
              <a:gd name="T1" fmla="*/ 2147483647 h 21520"/>
              <a:gd name="T2" fmla="*/ 2147483647 w 19791"/>
              <a:gd name="T3" fmla="*/ 0 h 21520"/>
              <a:gd name="T4" fmla="*/ 2147483647 w 19791"/>
              <a:gd name="T5" fmla="*/ 2147483647 h 21520"/>
              <a:gd name="T6" fmla="*/ 0 60000 65536"/>
              <a:gd name="T7" fmla="*/ 0 60000 65536"/>
              <a:gd name="T8" fmla="*/ 0 60000 65536"/>
              <a:gd name="T9" fmla="*/ 0 w 19791"/>
              <a:gd name="T10" fmla="*/ 0 h 21520"/>
              <a:gd name="T11" fmla="*/ 19791 w 19791"/>
              <a:gd name="T12" fmla="*/ 21520 h 21520"/>
            </a:gdLst>
            <a:ahLst/>
            <a:cxnLst>
              <a:cxn ang="T6">
                <a:pos x="T0" y="T1"/>
              </a:cxn>
              <a:cxn ang="T7">
                <a:pos x="T2" y="T3"/>
              </a:cxn>
              <a:cxn ang="T8">
                <a:pos x="T4" y="T5"/>
              </a:cxn>
            </a:cxnLst>
            <a:rect l="T9" t="T10" r="T11" b="T12"/>
            <a:pathLst>
              <a:path w="19791" h="21520" fill="none" extrusionOk="0">
                <a:moveTo>
                  <a:pt x="-1" y="12866"/>
                </a:moveTo>
                <a:cubicBezTo>
                  <a:pt x="3169" y="5618"/>
                  <a:pt x="10047" y="682"/>
                  <a:pt x="17929" y="0"/>
                </a:cubicBezTo>
              </a:path>
              <a:path w="19791" h="21520" stroke="0" extrusionOk="0">
                <a:moveTo>
                  <a:pt x="-1" y="12866"/>
                </a:moveTo>
                <a:cubicBezTo>
                  <a:pt x="3169" y="5618"/>
                  <a:pt x="10047" y="682"/>
                  <a:pt x="17929" y="0"/>
                </a:cubicBezTo>
                <a:lnTo>
                  <a:pt x="19791" y="21520"/>
                </a:lnTo>
                <a:close/>
              </a:path>
            </a:pathLst>
          </a:custGeom>
          <a:noFill/>
          <a:ln w="38100">
            <a:solidFill>
              <a:srgbClr val="FF0000"/>
            </a:solidFill>
            <a:round/>
            <a:headEnd type="triangle" w="lg" len="med"/>
            <a:tailEnd/>
          </a:ln>
        </p:spPr>
        <p:txBody>
          <a:bodyPr rot="10800000" wrap="none" anchor="ctr"/>
          <a:lstStyle/>
          <a:p>
            <a:endParaRPr lang="en-US">
              <a:latin typeface="Arial"/>
              <a:cs typeface="Arial"/>
            </a:endParaRPr>
          </a:p>
        </p:txBody>
      </p:sp>
      <p:sp>
        <p:nvSpPr>
          <p:cNvPr id="99434" name="Line 106"/>
          <p:cNvSpPr>
            <a:spLocks noChangeShapeType="1"/>
          </p:cNvSpPr>
          <p:nvPr/>
        </p:nvSpPr>
        <p:spPr bwMode="auto">
          <a:xfrm>
            <a:off x="6740525" y="5253038"/>
            <a:ext cx="1716088" cy="0"/>
          </a:xfrm>
          <a:prstGeom prst="line">
            <a:avLst/>
          </a:prstGeom>
          <a:noFill/>
          <a:ln w="38100">
            <a:solidFill>
              <a:srgbClr val="CC0000"/>
            </a:solidFill>
            <a:round/>
            <a:headEnd/>
            <a:tailEnd type="triangle" w="lg" len="med"/>
          </a:ln>
        </p:spPr>
        <p:txBody>
          <a:bodyPr/>
          <a:lstStyle/>
          <a:p>
            <a:endParaRPr lang="en-US">
              <a:latin typeface="Arial"/>
              <a:cs typeface="Arial"/>
            </a:endParaRPr>
          </a:p>
        </p:txBody>
      </p:sp>
      <p:sp>
        <p:nvSpPr>
          <p:cNvPr id="99435" name="Line 107"/>
          <p:cNvSpPr>
            <a:spLocks noChangeShapeType="1"/>
          </p:cNvSpPr>
          <p:nvPr/>
        </p:nvSpPr>
        <p:spPr bwMode="auto">
          <a:xfrm>
            <a:off x="8826501" y="5251450"/>
            <a:ext cx="1476375" cy="0"/>
          </a:xfrm>
          <a:prstGeom prst="line">
            <a:avLst/>
          </a:prstGeom>
          <a:noFill/>
          <a:ln w="38100">
            <a:solidFill>
              <a:srgbClr val="CC0000"/>
            </a:solidFill>
            <a:round/>
            <a:headEnd/>
            <a:tailEnd type="triangle" w="lg" len="med"/>
          </a:ln>
        </p:spPr>
        <p:txBody>
          <a:bodyPr/>
          <a:lstStyle/>
          <a:p>
            <a:endParaRPr lang="en-US">
              <a:latin typeface="Arial"/>
              <a:cs typeface="Arial"/>
            </a:endParaRPr>
          </a:p>
        </p:txBody>
      </p:sp>
      <p:grpSp>
        <p:nvGrpSpPr>
          <p:cNvPr id="9" name="Group 69"/>
          <p:cNvGrpSpPr>
            <a:grpSpLocks/>
          </p:cNvGrpSpPr>
          <p:nvPr/>
        </p:nvGrpSpPr>
        <p:grpSpPr bwMode="auto">
          <a:xfrm>
            <a:off x="8670926" y="3746501"/>
            <a:ext cx="301625" cy="2130425"/>
            <a:chOff x="4502" y="2360"/>
            <a:chExt cx="190" cy="1342"/>
          </a:xfrm>
        </p:grpSpPr>
        <p:sp>
          <p:nvSpPr>
            <p:cNvPr id="39950" name="Line 66"/>
            <p:cNvSpPr>
              <a:spLocks noChangeShapeType="1"/>
            </p:cNvSpPr>
            <p:nvPr/>
          </p:nvSpPr>
          <p:spPr bwMode="auto">
            <a:xfrm>
              <a:off x="4598" y="2384"/>
              <a:ext cx="0" cy="1096"/>
            </a:xfrm>
            <a:prstGeom prst="line">
              <a:avLst/>
            </a:prstGeom>
            <a:noFill/>
            <a:ln w="12700">
              <a:solidFill>
                <a:srgbClr val="CC0000"/>
              </a:solidFill>
              <a:round/>
              <a:headEnd/>
              <a:tailEnd/>
            </a:ln>
          </p:spPr>
          <p:txBody>
            <a:bodyPr/>
            <a:lstStyle/>
            <a:p>
              <a:endParaRPr lang="en-US">
                <a:latin typeface="Arial"/>
                <a:cs typeface="Arial"/>
              </a:endParaRPr>
            </a:p>
          </p:txBody>
        </p:sp>
        <p:sp>
          <p:nvSpPr>
            <p:cNvPr id="39951" name="Oval 67"/>
            <p:cNvSpPr>
              <a:spLocks noChangeAspect="1" noChangeArrowheads="1"/>
            </p:cNvSpPr>
            <p:nvPr/>
          </p:nvSpPr>
          <p:spPr bwMode="auto">
            <a:xfrm>
              <a:off x="4568" y="2360"/>
              <a:ext cx="55" cy="55"/>
            </a:xfrm>
            <a:prstGeom prst="ellipse">
              <a:avLst/>
            </a:prstGeom>
            <a:solidFill>
              <a:srgbClr val="CC0000"/>
            </a:solidFill>
            <a:ln w="9525">
              <a:noFill/>
              <a:round/>
              <a:headEnd/>
              <a:tailEnd/>
            </a:ln>
          </p:spPr>
          <p:txBody>
            <a:bodyPr wrap="none" anchor="ctr"/>
            <a:lstStyle/>
            <a:p>
              <a:endParaRPr lang="en-US">
                <a:latin typeface="Arial"/>
                <a:cs typeface="Arial"/>
              </a:endParaRPr>
            </a:p>
          </p:txBody>
        </p:sp>
        <p:sp>
          <p:nvSpPr>
            <p:cNvPr id="39952" name="Rectangle 68"/>
            <p:cNvSpPr>
              <a:spLocks noChangeArrowheads="1"/>
            </p:cNvSpPr>
            <p:nvPr/>
          </p:nvSpPr>
          <p:spPr bwMode="auto">
            <a:xfrm>
              <a:off x="4502" y="3478"/>
              <a:ext cx="190" cy="224"/>
            </a:xfrm>
            <a:prstGeom prst="rect">
              <a:avLst/>
            </a:prstGeom>
            <a:noFill/>
            <a:ln w="12700">
              <a:solidFill>
                <a:srgbClr val="CC0000"/>
              </a:solidFill>
              <a:miter lim="800000"/>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2062780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431">
                                            <p:txEl>
                                              <p:pRg st="1" end="1"/>
                                            </p:txEl>
                                          </p:spTgt>
                                        </p:tgtEl>
                                        <p:attrNameLst>
                                          <p:attrName>style.visibility</p:attrName>
                                        </p:attrNameLst>
                                      </p:cBhvr>
                                      <p:to>
                                        <p:strVal val="visible"/>
                                      </p:to>
                                    </p:set>
                                    <p:animEffect transition="in" filter="wipe(left)">
                                      <p:cBhvr>
                                        <p:cTn id="7" dur="500"/>
                                        <p:tgtEl>
                                          <p:spTgt spid="99431">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9434"/>
                                        </p:tgtEl>
                                        <p:attrNameLst>
                                          <p:attrName>style.visibility</p:attrName>
                                        </p:attrNameLst>
                                      </p:cBhvr>
                                      <p:to>
                                        <p:strVal val="visible"/>
                                      </p:to>
                                    </p:set>
                                    <p:animEffect transition="in" filter="wipe(left)">
                                      <p:cBhvr>
                                        <p:cTn id="10" dur="500"/>
                                        <p:tgtEl>
                                          <p:spTgt spid="99434"/>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99432"/>
                                        </p:tgtEl>
                                        <p:attrNameLst>
                                          <p:attrName>style.visibility</p:attrName>
                                        </p:attrNameLst>
                                      </p:cBhvr>
                                      <p:to>
                                        <p:strVal val="visible"/>
                                      </p:to>
                                    </p:set>
                                    <p:animEffect transition="in" filter="strips(downRight)">
                                      <p:cBhvr>
                                        <p:cTn id="13" dur="500"/>
                                        <p:tgtEl>
                                          <p:spTgt spid="994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434"/>
                                        </p:tgtEl>
                                      </p:cBhvr>
                                    </p:animEffect>
                                    <p:set>
                                      <p:cBhvr>
                                        <p:cTn id="18" dur="1" fill="hold">
                                          <p:stCondLst>
                                            <p:cond delay="499"/>
                                          </p:stCondLst>
                                        </p:cTn>
                                        <p:tgtEl>
                                          <p:spTgt spid="9943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9432"/>
                                        </p:tgtEl>
                                      </p:cBhvr>
                                    </p:animEffect>
                                    <p:set>
                                      <p:cBhvr>
                                        <p:cTn id="21" dur="1" fill="hold">
                                          <p:stCondLst>
                                            <p:cond delay="499"/>
                                          </p:stCondLst>
                                        </p:cTn>
                                        <p:tgtEl>
                                          <p:spTgt spid="99432"/>
                                        </p:tgtEl>
                                        <p:attrNameLst>
                                          <p:attrName>style.visibility</p:attrName>
                                        </p:attrNameLst>
                                      </p:cBhvr>
                                      <p:to>
                                        <p:strVal val="hidden"/>
                                      </p:to>
                                    </p:set>
                                  </p:childTnLst>
                                </p:cTn>
                              </p:par>
                              <p:par>
                                <p:cTn id="22" presetID="22" presetClass="entr" presetSubtype="8" fill="hold" grpId="0" nodeType="withEffect">
                                  <p:stCondLst>
                                    <p:cond delay="0"/>
                                  </p:stCondLst>
                                  <p:childTnLst>
                                    <p:set>
                                      <p:cBhvr>
                                        <p:cTn id="23" dur="1" fill="hold">
                                          <p:stCondLst>
                                            <p:cond delay="0"/>
                                          </p:stCondLst>
                                        </p:cTn>
                                        <p:tgtEl>
                                          <p:spTgt spid="99431">
                                            <p:txEl>
                                              <p:pRg st="2" end="2"/>
                                            </p:txEl>
                                          </p:spTgt>
                                        </p:tgtEl>
                                        <p:attrNameLst>
                                          <p:attrName>style.visibility</p:attrName>
                                        </p:attrNameLst>
                                      </p:cBhvr>
                                      <p:to>
                                        <p:strVal val="visible"/>
                                      </p:to>
                                    </p:set>
                                    <p:animEffect transition="in" filter="wipe(left)">
                                      <p:cBhvr>
                                        <p:cTn id="24" dur="500"/>
                                        <p:tgtEl>
                                          <p:spTgt spid="99431">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9435"/>
                                        </p:tgtEl>
                                        <p:attrNameLst>
                                          <p:attrName>style.visibility</p:attrName>
                                        </p:attrNameLst>
                                      </p:cBhvr>
                                      <p:to>
                                        <p:strVal val="visible"/>
                                      </p:to>
                                    </p:set>
                                    <p:animEffect transition="in" filter="wipe(left)">
                                      <p:cBhvr>
                                        <p:cTn id="27" dur="500"/>
                                        <p:tgtEl>
                                          <p:spTgt spid="99435"/>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99433"/>
                                        </p:tgtEl>
                                        <p:attrNameLst>
                                          <p:attrName>style.visibility</p:attrName>
                                        </p:attrNameLst>
                                      </p:cBhvr>
                                      <p:to>
                                        <p:strVal val="visible"/>
                                      </p:to>
                                    </p:set>
                                    <p:animEffect transition="in" filter="strips(upRight)">
                                      <p:cBhvr>
                                        <p:cTn id="30" dur="500"/>
                                        <p:tgtEl>
                                          <p:spTgt spid="994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9431">
                                            <p:txEl>
                                              <p:pRg st="3" end="3"/>
                                            </p:txEl>
                                          </p:spTgt>
                                        </p:tgtEl>
                                        <p:attrNameLst>
                                          <p:attrName>style.visibility</p:attrName>
                                        </p:attrNameLst>
                                      </p:cBhvr>
                                      <p:to>
                                        <p:strVal val="visible"/>
                                      </p:to>
                                    </p:set>
                                    <p:animEffect transition="in" filter="wipe(left)">
                                      <p:cBhvr>
                                        <p:cTn id="35" dur="500"/>
                                        <p:tgtEl>
                                          <p:spTgt spid="99431">
                                            <p:txEl>
                                              <p:pRg st="3" end="3"/>
                                            </p:txEl>
                                          </p:spTgt>
                                        </p:tgtEl>
                                      </p:cBhvr>
                                    </p:animEffect>
                                  </p:childTnLst>
                                </p:cTn>
                              </p:par>
                              <p:par>
                                <p:cTn id="36" presetID="10" presetClass="exit" presetSubtype="0" fill="hold" grpId="1" nodeType="withEffect">
                                  <p:stCondLst>
                                    <p:cond delay="0"/>
                                  </p:stCondLst>
                                  <p:childTnLst>
                                    <p:animEffect transition="out" filter="fade">
                                      <p:cBhvr>
                                        <p:cTn id="37" dur="500"/>
                                        <p:tgtEl>
                                          <p:spTgt spid="99433"/>
                                        </p:tgtEl>
                                      </p:cBhvr>
                                    </p:animEffect>
                                    <p:set>
                                      <p:cBhvr>
                                        <p:cTn id="38" dur="1" fill="hold">
                                          <p:stCondLst>
                                            <p:cond delay="499"/>
                                          </p:stCondLst>
                                        </p:cTn>
                                        <p:tgtEl>
                                          <p:spTgt spid="9943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99435"/>
                                        </p:tgtEl>
                                      </p:cBhvr>
                                    </p:animEffect>
                                    <p:set>
                                      <p:cBhvr>
                                        <p:cTn id="41" dur="1" fill="hold">
                                          <p:stCondLst>
                                            <p:cond delay="499"/>
                                          </p:stCondLst>
                                        </p:cTn>
                                        <p:tgtEl>
                                          <p:spTgt spid="99435"/>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1" grpId="0" build="p"/>
      <p:bldP spid="99432" grpId="0" animBg="1"/>
      <p:bldP spid="99432" grpId="1" animBg="1"/>
      <p:bldP spid="99433" grpId="0" animBg="1"/>
      <p:bldP spid="99433" grpId="1" animBg="1"/>
      <p:bldP spid="99434" grpId="0" animBg="1"/>
      <p:bldP spid="99434" grpId="1" animBg="1"/>
      <p:bldP spid="99435" grpId="0" animBg="1"/>
      <p:bldP spid="9943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AutoShape 46"/>
          <p:cNvSpPr>
            <a:spLocks noChangeAspect="1" noChangeArrowheads="1" noTextEdit="1"/>
          </p:cNvSpPr>
          <p:nvPr/>
        </p:nvSpPr>
        <p:spPr bwMode="auto">
          <a:xfrm>
            <a:off x="4932364" y="779463"/>
            <a:ext cx="5394325" cy="5592762"/>
          </a:xfrm>
          <a:prstGeom prst="rect">
            <a:avLst/>
          </a:prstGeom>
          <a:noFill/>
          <a:ln w="9525">
            <a:noFill/>
            <a:miter lim="800000"/>
            <a:headEnd/>
            <a:tailEnd/>
          </a:ln>
        </p:spPr>
        <p:txBody>
          <a:bodyPr/>
          <a:lstStyle/>
          <a:p>
            <a:endParaRPr lang="en-US">
              <a:latin typeface="Arial"/>
              <a:cs typeface="Arial"/>
            </a:endParaRPr>
          </a:p>
        </p:txBody>
      </p:sp>
      <p:grpSp>
        <p:nvGrpSpPr>
          <p:cNvPr id="2" name="Group 47"/>
          <p:cNvGrpSpPr>
            <a:grpSpLocks/>
          </p:cNvGrpSpPr>
          <p:nvPr/>
        </p:nvGrpSpPr>
        <p:grpSpPr bwMode="auto">
          <a:xfrm>
            <a:off x="4981575" y="828675"/>
            <a:ext cx="5384800" cy="5494338"/>
            <a:chOff x="2178" y="522"/>
            <a:chExt cx="3392" cy="3461"/>
          </a:xfrm>
        </p:grpSpPr>
        <p:grpSp>
          <p:nvGrpSpPr>
            <p:cNvPr id="3" name="Group 48"/>
            <p:cNvGrpSpPr>
              <a:grpSpLocks/>
            </p:cNvGrpSpPr>
            <p:nvPr/>
          </p:nvGrpSpPr>
          <p:grpSpPr bwMode="auto">
            <a:xfrm>
              <a:off x="2178" y="522"/>
              <a:ext cx="3392" cy="3461"/>
              <a:chOff x="2178" y="522"/>
              <a:chExt cx="3392" cy="3461"/>
            </a:xfrm>
          </p:grpSpPr>
          <p:sp>
            <p:nvSpPr>
              <p:cNvPr id="39997" name="Rectangle 49"/>
              <p:cNvSpPr>
                <a:spLocks noChangeArrowheads="1"/>
              </p:cNvSpPr>
              <p:nvPr/>
            </p:nvSpPr>
            <p:spPr bwMode="auto">
              <a:xfrm>
                <a:off x="2178" y="522"/>
                <a:ext cx="3329" cy="3461"/>
              </a:xfrm>
              <a:prstGeom prst="rect">
                <a:avLst/>
              </a:prstGeom>
              <a:solidFill>
                <a:srgbClr val="CCFFCC"/>
              </a:solidFill>
              <a:ln w="0">
                <a:solidFill>
                  <a:srgbClr val="000000"/>
                </a:solidFill>
                <a:miter lim="800000"/>
                <a:headEnd/>
                <a:tailEnd/>
              </a:ln>
            </p:spPr>
            <p:txBody>
              <a:bodyPr/>
              <a:lstStyle/>
              <a:p>
                <a:endParaRPr lang="en-US">
                  <a:latin typeface="Arial"/>
                  <a:cs typeface="Arial"/>
                </a:endParaRPr>
              </a:p>
            </p:txBody>
          </p:sp>
          <p:sp>
            <p:nvSpPr>
              <p:cNvPr id="39998" name="Rectangle 50"/>
              <p:cNvSpPr>
                <a:spLocks noChangeArrowheads="1"/>
              </p:cNvSpPr>
              <p:nvPr/>
            </p:nvSpPr>
            <p:spPr bwMode="auto">
              <a:xfrm>
                <a:off x="2987" y="698"/>
                <a:ext cx="2389" cy="2651"/>
              </a:xfrm>
              <a:prstGeom prst="rect">
                <a:avLst/>
              </a:prstGeom>
              <a:solidFill>
                <a:srgbClr val="FFFFFF"/>
              </a:solidFill>
              <a:ln w="9525">
                <a:noFill/>
                <a:miter lim="800000"/>
                <a:headEnd/>
                <a:tailEnd/>
              </a:ln>
            </p:spPr>
            <p:txBody>
              <a:bodyPr/>
              <a:lstStyle/>
              <a:p>
                <a:endParaRPr lang="en-US">
                  <a:latin typeface="Arial"/>
                  <a:cs typeface="Arial"/>
                </a:endParaRPr>
              </a:p>
            </p:txBody>
          </p:sp>
          <p:grpSp>
            <p:nvGrpSpPr>
              <p:cNvPr id="4" name="Group 51"/>
              <p:cNvGrpSpPr>
                <a:grpSpLocks/>
              </p:cNvGrpSpPr>
              <p:nvPr/>
            </p:nvGrpSpPr>
            <p:grpSpPr bwMode="auto">
              <a:xfrm>
                <a:off x="3282" y="1181"/>
                <a:ext cx="2288" cy="1228"/>
                <a:chOff x="3282" y="1181"/>
                <a:chExt cx="2288" cy="1228"/>
              </a:xfrm>
            </p:grpSpPr>
            <p:sp>
              <p:nvSpPr>
                <p:cNvPr id="40000" name="Freeform 52"/>
                <p:cNvSpPr>
                  <a:spLocks/>
                </p:cNvSpPr>
                <p:nvPr/>
              </p:nvSpPr>
              <p:spPr bwMode="auto">
                <a:xfrm>
                  <a:off x="3307" y="1206"/>
                  <a:ext cx="2263" cy="1184"/>
                </a:xfrm>
                <a:custGeom>
                  <a:avLst/>
                  <a:gdLst>
                    <a:gd name="T0" fmla="*/ 0 w 361"/>
                    <a:gd name="T1" fmla="*/ 0 h 189"/>
                    <a:gd name="T2" fmla="*/ 503508 w 361"/>
                    <a:gd name="T3" fmla="*/ 1158184 h 189"/>
                    <a:gd name="T4" fmla="*/ 997663 w 361"/>
                    <a:gd name="T5" fmla="*/ 1611067 h 189"/>
                    <a:gd name="T6" fmla="*/ 1500933 w 361"/>
                    <a:gd name="T7" fmla="*/ 1794224 h 189"/>
                    <a:gd name="T8" fmla="*/ 1993634 w 361"/>
                    <a:gd name="T9" fmla="*/ 1823460 h 189"/>
                    <a:gd name="T10" fmla="*/ 2496904 w 361"/>
                    <a:gd name="T11" fmla="*/ 1746500 h 189"/>
                    <a:gd name="T12" fmla="*/ 2991059 w 361"/>
                    <a:gd name="T13" fmla="*/ 1581793 h 189"/>
                    <a:gd name="T14" fmla="*/ 3494568 w 361"/>
                    <a:gd name="T15" fmla="*/ 1312104 h 189"/>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189"/>
                    <a:gd name="T26" fmla="*/ 361 w 361"/>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189">
                      <a:moveTo>
                        <a:pt x="0" y="0"/>
                      </a:moveTo>
                      <a:lnTo>
                        <a:pt x="52" y="120"/>
                      </a:lnTo>
                      <a:lnTo>
                        <a:pt x="103" y="167"/>
                      </a:lnTo>
                      <a:lnTo>
                        <a:pt x="155" y="186"/>
                      </a:lnTo>
                      <a:lnTo>
                        <a:pt x="206" y="189"/>
                      </a:lnTo>
                      <a:lnTo>
                        <a:pt x="258" y="181"/>
                      </a:lnTo>
                      <a:lnTo>
                        <a:pt x="309" y="164"/>
                      </a:lnTo>
                      <a:lnTo>
                        <a:pt x="361" y="136"/>
                      </a:lnTo>
                    </a:path>
                  </a:pathLst>
                </a:custGeom>
                <a:noFill/>
                <a:ln w="30163">
                  <a:solidFill>
                    <a:srgbClr val="008000"/>
                  </a:solidFill>
                  <a:round/>
                  <a:headEnd/>
                  <a:tailEnd/>
                </a:ln>
              </p:spPr>
              <p:txBody>
                <a:bodyPr/>
                <a:lstStyle/>
                <a:p>
                  <a:endParaRPr lang="en-US">
                    <a:latin typeface="Arial"/>
                    <a:cs typeface="Arial"/>
                  </a:endParaRPr>
                </a:p>
              </p:txBody>
            </p:sp>
            <p:sp>
              <p:nvSpPr>
                <p:cNvPr id="40001" name="Oval 53"/>
                <p:cNvSpPr>
                  <a:spLocks noChangeArrowheads="1"/>
                </p:cNvSpPr>
                <p:nvPr/>
              </p:nvSpPr>
              <p:spPr bwMode="auto">
                <a:xfrm>
                  <a:off x="3282" y="1181"/>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2" name="Oval 54"/>
                <p:cNvSpPr>
                  <a:spLocks noChangeArrowheads="1"/>
                </p:cNvSpPr>
                <p:nvPr/>
              </p:nvSpPr>
              <p:spPr bwMode="auto">
                <a:xfrm>
                  <a:off x="3608" y="1933"/>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3" name="Oval 55"/>
                <p:cNvSpPr>
                  <a:spLocks noChangeArrowheads="1"/>
                </p:cNvSpPr>
                <p:nvPr/>
              </p:nvSpPr>
              <p:spPr bwMode="auto">
                <a:xfrm>
                  <a:off x="3927" y="2227"/>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4" name="Oval 56"/>
                <p:cNvSpPr>
                  <a:spLocks noChangeArrowheads="1"/>
                </p:cNvSpPr>
                <p:nvPr/>
              </p:nvSpPr>
              <p:spPr bwMode="auto">
                <a:xfrm>
                  <a:off x="4253" y="2347"/>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5" name="Oval 57"/>
                <p:cNvSpPr>
                  <a:spLocks noChangeArrowheads="1"/>
                </p:cNvSpPr>
                <p:nvPr/>
              </p:nvSpPr>
              <p:spPr bwMode="auto">
                <a:xfrm>
                  <a:off x="4573" y="236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6" name="Oval 58"/>
                <p:cNvSpPr>
                  <a:spLocks noChangeArrowheads="1"/>
                </p:cNvSpPr>
                <p:nvPr/>
              </p:nvSpPr>
              <p:spPr bwMode="auto">
                <a:xfrm>
                  <a:off x="4899" y="231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0007" name="Oval 59"/>
                <p:cNvSpPr>
                  <a:spLocks noChangeArrowheads="1"/>
                </p:cNvSpPr>
                <p:nvPr/>
              </p:nvSpPr>
              <p:spPr bwMode="auto">
                <a:xfrm>
                  <a:off x="5219" y="2209"/>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grpSp>
        </p:grpSp>
        <p:grpSp>
          <p:nvGrpSpPr>
            <p:cNvPr id="5" name="Group 60"/>
            <p:cNvGrpSpPr>
              <a:grpSpLocks/>
            </p:cNvGrpSpPr>
            <p:nvPr/>
          </p:nvGrpSpPr>
          <p:grpSpPr bwMode="auto">
            <a:xfrm>
              <a:off x="2178" y="522"/>
              <a:ext cx="3329" cy="3461"/>
              <a:chOff x="2178" y="522"/>
              <a:chExt cx="3329" cy="3461"/>
            </a:xfrm>
          </p:grpSpPr>
          <p:grpSp>
            <p:nvGrpSpPr>
              <p:cNvPr id="6" name="Group 61"/>
              <p:cNvGrpSpPr>
                <a:grpSpLocks/>
              </p:cNvGrpSpPr>
              <p:nvPr/>
            </p:nvGrpSpPr>
            <p:grpSpPr bwMode="auto">
              <a:xfrm>
                <a:off x="2216" y="698"/>
                <a:ext cx="3160" cy="3247"/>
                <a:chOff x="2216" y="698"/>
                <a:chExt cx="3160" cy="3247"/>
              </a:xfrm>
            </p:grpSpPr>
            <p:sp>
              <p:nvSpPr>
                <p:cNvPr id="39957" name="Line 62"/>
                <p:cNvSpPr>
                  <a:spLocks noChangeShapeType="1"/>
                </p:cNvSpPr>
                <p:nvPr/>
              </p:nvSpPr>
              <p:spPr bwMode="auto">
                <a:xfrm flipV="1">
                  <a:off x="298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58" name="Line 63"/>
                <p:cNvSpPr>
                  <a:spLocks noChangeShapeType="1"/>
                </p:cNvSpPr>
                <p:nvPr/>
              </p:nvSpPr>
              <p:spPr bwMode="auto">
                <a:xfrm flipV="1">
                  <a:off x="330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59" name="Line 64"/>
                <p:cNvSpPr>
                  <a:spLocks noChangeShapeType="1"/>
                </p:cNvSpPr>
                <p:nvPr/>
              </p:nvSpPr>
              <p:spPr bwMode="auto">
                <a:xfrm flipV="1">
                  <a:off x="363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0" name="Line 65"/>
                <p:cNvSpPr>
                  <a:spLocks noChangeShapeType="1"/>
                </p:cNvSpPr>
                <p:nvPr/>
              </p:nvSpPr>
              <p:spPr bwMode="auto">
                <a:xfrm flipV="1">
                  <a:off x="395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1" name="Line 66"/>
                <p:cNvSpPr>
                  <a:spLocks noChangeShapeType="1"/>
                </p:cNvSpPr>
                <p:nvPr/>
              </p:nvSpPr>
              <p:spPr bwMode="auto">
                <a:xfrm flipV="1">
                  <a:off x="4279"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2" name="Line 67"/>
                <p:cNvSpPr>
                  <a:spLocks noChangeShapeType="1"/>
                </p:cNvSpPr>
                <p:nvPr/>
              </p:nvSpPr>
              <p:spPr bwMode="auto">
                <a:xfrm flipV="1">
                  <a:off x="4598"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3" name="Line 68"/>
                <p:cNvSpPr>
                  <a:spLocks noChangeShapeType="1"/>
                </p:cNvSpPr>
                <p:nvPr/>
              </p:nvSpPr>
              <p:spPr bwMode="auto">
                <a:xfrm flipV="1">
                  <a:off x="4924"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64" name="Line 69"/>
                <p:cNvSpPr>
                  <a:spLocks noChangeShapeType="1"/>
                </p:cNvSpPr>
                <p:nvPr/>
              </p:nvSpPr>
              <p:spPr bwMode="auto">
                <a:xfrm flipV="1">
                  <a:off x="5244" y="3349"/>
                  <a:ext cx="1" cy="5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7" name="Group 70"/>
                <p:cNvGrpSpPr>
                  <a:grpSpLocks/>
                </p:cNvGrpSpPr>
                <p:nvPr/>
              </p:nvGrpSpPr>
              <p:grpSpPr bwMode="auto">
                <a:xfrm>
                  <a:off x="2454" y="698"/>
                  <a:ext cx="2922" cy="2749"/>
                  <a:chOff x="2454" y="698"/>
                  <a:chExt cx="2922" cy="2749"/>
                </a:xfrm>
              </p:grpSpPr>
              <p:sp>
                <p:nvSpPr>
                  <p:cNvPr id="39976" name="Line 71"/>
                  <p:cNvSpPr>
                    <a:spLocks noChangeShapeType="1"/>
                  </p:cNvSpPr>
                  <p:nvPr/>
                </p:nvSpPr>
                <p:spPr bwMode="auto">
                  <a:xfrm>
                    <a:off x="2937" y="334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7" name="Line 72"/>
                  <p:cNvSpPr>
                    <a:spLocks noChangeShapeType="1"/>
                  </p:cNvSpPr>
                  <p:nvPr/>
                </p:nvSpPr>
                <p:spPr bwMode="auto">
                  <a:xfrm>
                    <a:off x="2937" y="303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8" name="Line 73"/>
                  <p:cNvSpPr>
                    <a:spLocks noChangeShapeType="1"/>
                  </p:cNvSpPr>
                  <p:nvPr/>
                </p:nvSpPr>
                <p:spPr bwMode="auto">
                  <a:xfrm>
                    <a:off x="2937" y="271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79" name="Line 74"/>
                  <p:cNvSpPr>
                    <a:spLocks noChangeShapeType="1"/>
                  </p:cNvSpPr>
                  <p:nvPr/>
                </p:nvSpPr>
                <p:spPr bwMode="auto">
                  <a:xfrm>
                    <a:off x="2937" y="240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0" name="Line 75"/>
                  <p:cNvSpPr>
                    <a:spLocks noChangeShapeType="1"/>
                  </p:cNvSpPr>
                  <p:nvPr/>
                </p:nvSpPr>
                <p:spPr bwMode="auto">
                  <a:xfrm>
                    <a:off x="2937" y="208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1" name="Line 76"/>
                  <p:cNvSpPr>
                    <a:spLocks noChangeShapeType="1"/>
                  </p:cNvSpPr>
                  <p:nvPr/>
                </p:nvSpPr>
                <p:spPr bwMode="auto">
                  <a:xfrm>
                    <a:off x="2937" y="1770"/>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2" name="Line 77"/>
                  <p:cNvSpPr>
                    <a:spLocks noChangeShapeType="1"/>
                  </p:cNvSpPr>
                  <p:nvPr/>
                </p:nvSpPr>
                <p:spPr bwMode="auto">
                  <a:xfrm>
                    <a:off x="2937" y="145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3" name="Line 78"/>
                  <p:cNvSpPr>
                    <a:spLocks noChangeShapeType="1"/>
                  </p:cNvSpPr>
                  <p:nvPr/>
                </p:nvSpPr>
                <p:spPr bwMode="auto">
                  <a:xfrm>
                    <a:off x="2937" y="114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39984" name="Line 79"/>
                  <p:cNvSpPr>
                    <a:spLocks noChangeShapeType="1"/>
                  </p:cNvSpPr>
                  <p:nvPr/>
                </p:nvSpPr>
                <p:spPr bwMode="auto">
                  <a:xfrm>
                    <a:off x="2937" y="823"/>
                    <a:ext cx="50" cy="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8" name="Group 80"/>
                  <p:cNvGrpSpPr>
                    <a:grpSpLocks/>
                  </p:cNvGrpSpPr>
                  <p:nvPr/>
                </p:nvGrpSpPr>
                <p:grpSpPr bwMode="auto">
                  <a:xfrm>
                    <a:off x="2987" y="698"/>
                    <a:ext cx="2389" cy="2652"/>
                    <a:chOff x="2987" y="698"/>
                    <a:chExt cx="2389" cy="2652"/>
                  </a:xfrm>
                </p:grpSpPr>
                <p:sp>
                  <p:nvSpPr>
                    <p:cNvPr id="39995" name="Line 81"/>
                    <p:cNvSpPr>
                      <a:spLocks noChangeShapeType="1"/>
                    </p:cNvSpPr>
                    <p:nvPr/>
                  </p:nvSpPr>
                  <p:spPr bwMode="auto">
                    <a:xfrm>
                      <a:off x="2987" y="698"/>
                      <a:ext cx="1" cy="2651"/>
                    </a:xfrm>
                    <a:prstGeom prst="line">
                      <a:avLst/>
                    </a:prstGeom>
                    <a:noFill/>
                    <a:ln w="20638">
                      <a:solidFill>
                        <a:srgbClr val="000000"/>
                      </a:solidFill>
                      <a:round/>
                      <a:headEnd/>
                      <a:tailEnd/>
                    </a:ln>
                  </p:spPr>
                  <p:txBody>
                    <a:bodyPr/>
                    <a:lstStyle/>
                    <a:p>
                      <a:endParaRPr lang="en-US">
                        <a:latin typeface="Arial"/>
                        <a:cs typeface="Arial"/>
                      </a:endParaRPr>
                    </a:p>
                  </p:txBody>
                </p:sp>
                <p:sp>
                  <p:nvSpPr>
                    <p:cNvPr id="39996" name="Line 82"/>
                    <p:cNvSpPr>
                      <a:spLocks noChangeShapeType="1"/>
                    </p:cNvSpPr>
                    <p:nvPr/>
                  </p:nvSpPr>
                  <p:spPr bwMode="auto">
                    <a:xfrm>
                      <a:off x="2987" y="3349"/>
                      <a:ext cx="2389" cy="1"/>
                    </a:xfrm>
                    <a:prstGeom prst="line">
                      <a:avLst/>
                    </a:prstGeom>
                    <a:noFill/>
                    <a:ln w="20638">
                      <a:solidFill>
                        <a:srgbClr val="000000"/>
                      </a:solidFill>
                      <a:round/>
                      <a:headEnd/>
                      <a:tailEnd/>
                    </a:ln>
                  </p:spPr>
                  <p:txBody>
                    <a:bodyPr/>
                    <a:lstStyle/>
                    <a:p>
                      <a:endParaRPr lang="en-US">
                        <a:latin typeface="Arial"/>
                        <a:cs typeface="Arial"/>
                      </a:endParaRPr>
                    </a:p>
                  </p:txBody>
                </p:sp>
              </p:grpSp>
              <p:sp>
                <p:nvSpPr>
                  <p:cNvPr id="39986" name="Rectangle 83"/>
                  <p:cNvSpPr>
                    <a:spLocks noChangeArrowheads="1"/>
                  </p:cNvSpPr>
                  <p:nvPr/>
                </p:nvSpPr>
                <p:spPr bwMode="auto">
                  <a:xfrm>
                    <a:off x="2630" y="3255"/>
                    <a:ext cx="178"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€0</a:t>
                    </a:r>
                    <a:endParaRPr lang="en-US" dirty="0">
                      <a:latin typeface="Arial"/>
                      <a:cs typeface="Arial"/>
                    </a:endParaRPr>
                  </a:p>
                </p:txBody>
              </p:sp>
              <p:sp>
                <p:nvSpPr>
                  <p:cNvPr id="39987" name="Rectangle 84"/>
                  <p:cNvSpPr>
                    <a:spLocks noChangeArrowheads="1"/>
                  </p:cNvSpPr>
                  <p:nvPr/>
                </p:nvSpPr>
                <p:spPr bwMode="auto">
                  <a:xfrm>
                    <a:off x="2542" y="294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€25</a:t>
                    </a:r>
                    <a:endParaRPr lang="en-US" dirty="0">
                      <a:latin typeface="Arial"/>
                      <a:cs typeface="Arial"/>
                    </a:endParaRPr>
                  </a:p>
                </p:txBody>
              </p:sp>
              <p:sp>
                <p:nvSpPr>
                  <p:cNvPr id="39988" name="Rectangle 85"/>
                  <p:cNvSpPr>
                    <a:spLocks noChangeArrowheads="1"/>
                  </p:cNvSpPr>
                  <p:nvPr/>
                </p:nvSpPr>
                <p:spPr bwMode="auto">
                  <a:xfrm>
                    <a:off x="2542" y="262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€50</a:t>
                    </a:r>
                    <a:endParaRPr lang="en-US" dirty="0">
                      <a:latin typeface="Arial"/>
                      <a:cs typeface="Arial"/>
                    </a:endParaRPr>
                  </a:p>
                </p:txBody>
              </p:sp>
              <p:sp>
                <p:nvSpPr>
                  <p:cNvPr id="39989" name="Rectangle 86"/>
                  <p:cNvSpPr>
                    <a:spLocks noChangeArrowheads="1"/>
                  </p:cNvSpPr>
                  <p:nvPr/>
                </p:nvSpPr>
                <p:spPr bwMode="auto">
                  <a:xfrm>
                    <a:off x="2542" y="2309"/>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€75</a:t>
                    </a:r>
                    <a:endParaRPr lang="en-US" dirty="0">
                      <a:latin typeface="Arial"/>
                      <a:cs typeface="Arial"/>
                    </a:endParaRPr>
                  </a:p>
                </p:txBody>
              </p:sp>
              <p:sp>
                <p:nvSpPr>
                  <p:cNvPr id="39990" name="Rectangle 87"/>
                  <p:cNvSpPr>
                    <a:spLocks noChangeArrowheads="1"/>
                  </p:cNvSpPr>
                  <p:nvPr/>
                </p:nvSpPr>
                <p:spPr bwMode="auto">
                  <a:xfrm>
                    <a:off x="2454" y="1995"/>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€100</a:t>
                    </a:r>
                    <a:endParaRPr lang="en-US" dirty="0">
                      <a:latin typeface="Arial"/>
                      <a:cs typeface="Arial"/>
                    </a:endParaRPr>
                  </a:p>
                </p:txBody>
              </p:sp>
              <p:sp>
                <p:nvSpPr>
                  <p:cNvPr id="39991" name="Rectangle 88"/>
                  <p:cNvSpPr>
                    <a:spLocks noChangeArrowheads="1"/>
                  </p:cNvSpPr>
                  <p:nvPr/>
                </p:nvSpPr>
                <p:spPr bwMode="auto">
                  <a:xfrm>
                    <a:off x="2454" y="1676"/>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€125</a:t>
                    </a:r>
                    <a:endParaRPr lang="en-US" dirty="0">
                      <a:latin typeface="Arial"/>
                      <a:cs typeface="Arial"/>
                    </a:endParaRPr>
                  </a:p>
                </p:txBody>
              </p:sp>
              <p:sp>
                <p:nvSpPr>
                  <p:cNvPr id="39992" name="Rectangle 89"/>
                  <p:cNvSpPr>
                    <a:spLocks noChangeArrowheads="1"/>
                  </p:cNvSpPr>
                  <p:nvPr/>
                </p:nvSpPr>
                <p:spPr bwMode="auto">
                  <a:xfrm>
                    <a:off x="2454" y="1362"/>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€150</a:t>
                    </a:r>
                    <a:endParaRPr lang="en-US" dirty="0">
                      <a:latin typeface="Arial"/>
                      <a:cs typeface="Arial"/>
                    </a:endParaRPr>
                  </a:p>
                </p:txBody>
              </p:sp>
              <p:sp>
                <p:nvSpPr>
                  <p:cNvPr id="39993" name="Rectangle 90"/>
                  <p:cNvSpPr>
                    <a:spLocks noChangeArrowheads="1"/>
                  </p:cNvSpPr>
                  <p:nvPr/>
                </p:nvSpPr>
                <p:spPr bwMode="auto">
                  <a:xfrm>
                    <a:off x="2454" y="104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€175</a:t>
                    </a:r>
                    <a:endParaRPr lang="en-US" dirty="0">
                      <a:latin typeface="Arial"/>
                      <a:cs typeface="Arial"/>
                    </a:endParaRPr>
                  </a:p>
                </p:txBody>
              </p:sp>
              <p:sp>
                <p:nvSpPr>
                  <p:cNvPr id="39994" name="Rectangle 91"/>
                  <p:cNvSpPr>
                    <a:spLocks noChangeArrowheads="1"/>
                  </p:cNvSpPr>
                  <p:nvPr/>
                </p:nvSpPr>
                <p:spPr bwMode="auto">
                  <a:xfrm>
                    <a:off x="2454" y="72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€200</a:t>
                    </a:r>
                    <a:endParaRPr lang="en-US" dirty="0">
                      <a:latin typeface="Arial"/>
                      <a:cs typeface="Arial"/>
                    </a:endParaRPr>
                  </a:p>
                </p:txBody>
              </p:sp>
            </p:grpSp>
            <p:sp>
              <p:nvSpPr>
                <p:cNvPr id="39966" name="Rectangle 92"/>
                <p:cNvSpPr>
                  <a:spLocks noChangeArrowheads="1"/>
                </p:cNvSpPr>
                <p:nvPr/>
              </p:nvSpPr>
              <p:spPr bwMode="auto">
                <a:xfrm>
                  <a:off x="294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0</a:t>
                  </a:r>
                  <a:endParaRPr lang="en-US">
                    <a:latin typeface="Arial"/>
                    <a:cs typeface="Arial"/>
                  </a:endParaRPr>
                </a:p>
              </p:txBody>
            </p:sp>
            <p:sp>
              <p:nvSpPr>
                <p:cNvPr id="39967" name="Rectangle 93"/>
                <p:cNvSpPr>
                  <a:spLocks noChangeArrowheads="1"/>
                </p:cNvSpPr>
                <p:nvPr/>
              </p:nvSpPr>
              <p:spPr bwMode="auto">
                <a:xfrm>
                  <a:off x="326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1</a:t>
                  </a:r>
                  <a:endParaRPr lang="en-US">
                    <a:latin typeface="Arial"/>
                    <a:cs typeface="Arial"/>
                  </a:endParaRPr>
                </a:p>
              </p:txBody>
            </p:sp>
            <p:sp>
              <p:nvSpPr>
                <p:cNvPr id="39968" name="Rectangle 94"/>
                <p:cNvSpPr>
                  <a:spLocks noChangeArrowheads="1"/>
                </p:cNvSpPr>
                <p:nvPr/>
              </p:nvSpPr>
              <p:spPr bwMode="auto">
                <a:xfrm>
                  <a:off x="358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2</a:t>
                  </a:r>
                  <a:endParaRPr lang="en-US">
                    <a:latin typeface="Arial"/>
                    <a:cs typeface="Arial"/>
                  </a:endParaRPr>
                </a:p>
              </p:txBody>
            </p:sp>
            <p:sp>
              <p:nvSpPr>
                <p:cNvPr id="39969" name="Rectangle 95"/>
                <p:cNvSpPr>
                  <a:spLocks noChangeArrowheads="1"/>
                </p:cNvSpPr>
                <p:nvPr/>
              </p:nvSpPr>
              <p:spPr bwMode="auto">
                <a:xfrm>
                  <a:off x="390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3</a:t>
                  </a:r>
                  <a:endParaRPr lang="en-US">
                    <a:latin typeface="Arial"/>
                    <a:cs typeface="Arial"/>
                  </a:endParaRPr>
                </a:p>
              </p:txBody>
            </p:sp>
            <p:sp>
              <p:nvSpPr>
                <p:cNvPr id="39970" name="Rectangle 96"/>
                <p:cNvSpPr>
                  <a:spLocks noChangeArrowheads="1"/>
                </p:cNvSpPr>
                <p:nvPr/>
              </p:nvSpPr>
              <p:spPr bwMode="auto">
                <a:xfrm>
                  <a:off x="4235"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4</a:t>
                  </a:r>
                  <a:endParaRPr lang="en-US">
                    <a:latin typeface="Arial"/>
                    <a:cs typeface="Arial"/>
                  </a:endParaRPr>
                </a:p>
              </p:txBody>
            </p:sp>
            <p:sp>
              <p:nvSpPr>
                <p:cNvPr id="39971" name="Rectangle 97"/>
                <p:cNvSpPr>
                  <a:spLocks noChangeArrowheads="1"/>
                </p:cNvSpPr>
                <p:nvPr/>
              </p:nvSpPr>
              <p:spPr bwMode="auto">
                <a:xfrm>
                  <a:off x="4554"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5</a:t>
                  </a:r>
                  <a:endParaRPr lang="en-US">
                    <a:latin typeface="Arial"/>
                    <a:cs typeface="Arial"/>
                  </a:endParaRPr>
                </a:p>
              </p:txBody>
            </p:sp>
            <p:sp>
              <p:nvSpPr>
                <p:cNvPr id="39972" name="Rectangle 98"/>
                <p:cNvSpPr>
                  <a:spLocks noChangeArrowheads="1"/>
                </p:cNvSpPr>
                <p:nvPr/>
              </p:nvSpPr>
              <p:spPr bwMode="auto">
                <a:xfrm>
                  <a:off x="488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6</a:t>
                  </a:r>
                  <a:endParaRPr lang="en-US">
                    <a:latin typeface="Arial"/>
                    <a:cs typeface="Arial"/>
                  </a:endParaRPr>
                </a:p>
              </p:txBody>
            </p:sp>
            <p:sp>
              <p:nvSpPr>
                <p:cNvPr id="39973" name="Rectangle 99"/>
                <p:cNvSpPr>
                  <a:spLocks noChangeArrowheads="1"/>
                </p:cNvSpPr>
                <p:nvPr/>
              </p:nvSpPr>
              <p:spPr bwMode="auto">
                <a:xfrm>
                  <a:off x="520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7</a:t>
                  </a:r>
                  <a:endParaRPr lang="en-US">
                    <a:latin typeface="Arial"/>
                    <a:cs typeface="Arial"/>
                  </a:endParaRPr>
                </a:p>
              </p:txBody>
            </p:sp>
            <p:sp>
              <p:nvSpPr>
                <p:cNvPr id="39974" name="Rectangle 100"/>
                <p:cNvSpPr>
                  <a:spLocks noChangeArrowheads="1"/>
                </p:cNvSpPr>
                <p:nvPr/>
              </p:nvSpPr>
              <p:spPr bwMode="auto">
                <a:xfrm>
                  <a:off x="4103" y="3751"/>
                  <a:ext cx="125" cy="194"/>
                </a:xfrm>
                <a:prstGeom prst="rect">
                  <a:avLst/>
                </a:prstGeom>
                <a:noFill/>
                <a:ln w="9525">
                  <a:noFill/>
                  <a:miter lim="800000"/>
                  <a:headEnd/>
                  <a:tailEnd/>
                </a:ln>
              </p:spPr>
              <p:txBody>
                <a:bodyPr wrap="none" lIns="0" tIns="0" rIns="0" bIns="0">
                  <a:spAutoFit/>
                </a:bodyPr>
                <a:lstStyle/>
                <a:p>
                  <a:r>
                    <a:rPr lang="en-US" sz="2000" b="1" i="1">
                      <a:solidFill>
                        <a:srgbClr val="000000"/>
                      </a:solidFill>
                      <a:latin typeface="Arial"/>
                      <a:cs typeface="Arial"/>
                    </a:rPr>
                    <a:t>Q</a:t>
                  </a:r>
                  <a:endParaRPr lang="en-US">
                    <a:latin typeface="Arial"/>
                    <a:cs typeface="Arial"/>
                  </a:endParaRPr>
                </a:p>
              </p:txBody>
            </p:sp>
            <p:sp>
              <p:nvSpPr>
                <p:cNvPr id="39975" name="Rectangle 101"/>
                <p:cNvSpPr>
                  <a:spLocks noChangeArrowheads="1"/>
                </p:cNvSpPr>
                <p:nvPr/>
              </p:nvSpPr>
              <p:spPr bwMode="auto">
                <a:xfrm rot="-5400000">
                  <a:off x="2089" y="1932"/>
                  <a:ext cx="44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a:cs typeface="Arial"/>
                    </a:rPr>
                    <a:t>Costs</a:t>
                  </a:r>
                  <a:endParaRPr lang="en-US">
                    <a:latin typeface="Arial"/>
                    <a:cs typeface="Arial"/>
                  </a:endParaRPr>
                </a:p>
              </p:txBody>
            </p:sp>
          </p:grpSp>
          <p:sp>
            <p:nvSpPr>
              <p:cNvPr id="39956" name="Rectangle 102"/>
              <p:cNvSpPr>
                <a:spLocks noChangeArrowheads="1"/>
              </p:cNvSpPr>
              <p:nvPr/>
            </p:nvSpPr>
            <p:spPr bwMode="auto">
              <a:xfrm>
                <a:off x="2178" y="522"/>
                <a:ext cx="3329" cy="3461"/>
              </a:xfrm>
              <a:prstGeom prst="rect">
                <a:avLst/>
              </a:prstGeom>
              <a:noFill/>
              <a:ln w="0">
                <a:solidFill>
                  <a:srgbClr val="000000"/>
                </a:solidFill>
                <a:miter lim="800000"/>
                <a:headEnd/>
                <a:tailEnd/>
              </a:ln>
            </p:spPr>
            <p:txBody>
              <a:bodyPr/>
              <a:lstStyle/>
              <a:p>
                <a:endParaRPr lang="en-US">
                  <a:latin typeface="Arial"/>
                  <a:cs typeface="Arial"/>
                </a:endParaRPr>
              </a:p>
            </p:txBody>
          </p:sp>
        </p:grpSp>
      </p:grpSp>
      <p:sp>
        <p:nvSpPr>
          <p:cNvPr id="39942" name="Rectangle 3"/>
          <p:cNvSpPr>
            <a:spLocks noGrp="1" noChangeArrowheads="1"/>
          </p:cNvSpPr>
          <p:nvPr>
            <p:ph type="title" idx="4294967295"/>
          </p:nvPr>
        </p:nvSpPr>
        <p:spPr>
          <a:xfrm>
            <a:off x="1936751" y="174625"/>
            <a:ext cx="8442325" cy="649288"/>
          </a:xfrm>
        </p:spPr>
        <p:txBody>
          <a:bodyPr/>
          <a:lstStyle/>
          <a:p>
            <a:pPr algn="l" eaLnBrk="1" hangingPunct="1"/>
            <a:r>
              <a:rPr lang="en-US" sz="2700" b="1" dirty="0"/>
              <a:t>EXAMPLE 2</a:t>
            </a:r>
            <a:r>
              <a:rPr lang="en-US" sz="2700" dirty="0"/>
              <a:t>:  </a:t>
            </a:r>
            <a:r>
              <a:rPr lang="en-US" sz="3000" dirty="0"/>
              <a:t>Why ATC Is Usually U-Shaped</a:t>
            </a:r>
          </a:p>
        </p:txBody>
      </p:sp>
      <p:sp>
        <p:nvSpPr>
          <p:cNvPr id="3994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99431" name="Text Box 103"/>
          <p:cNvSpPr txBox="1">
            <a:spLocks noChangeArrowheads="1"/>
          </p:cNvSpPr>
          <p:nvPr/>
        </p:nvSpPr>
        <p:spPr bwMode="auto">
          <a:xfrm>
            <a:off x="1954214" y="998538"/>
            <a:ext cx="2816225" cy="5175250"/>
          </a:xfrm>
          <a:prstGeom prst="rect">
            <a:avLst/>
          </a:prstGeom>
          <a:noFill/>
          <a:ln w="9525">
            <a:noFill/>
            <a:miter lim="800000"/>
            <a:headEnd/>
            <a:tailEnd/>
          </a:ln>
        </p:spPr>
        <p:txBody>
          <a:bodyPr/>
          <a:lstStyle/>
          <a:p>
            <a:pPr>
              <a:lnSpc>
                <a:spcPct val="110000"/>
              </a:lnSpc>
              <a:spcBef>
                <a:spcPct val="45000"/>
              </a:spcBef>
            </a:pPr>
            <a:r>
              <a:rPr lang="en-US" sz="2500">
                <a:latin typeface="Arial"/>
                <a:cs typeface="Arial"/>
              </a:rPr>
              <a:t>As </a:t>
            </a:r>
            <a:r>
              <a:rPr lang="en-US" sz="2500" b="1" i="1">
                <a:latin typeface="Arial"/>
                <a:cs typeface="Arial"/>
              </a:rPr>
              <a:t>Q</a:t>
            </a:r>
            <a:r>
              <a:rPr lang="en-US" sz="2500">
                <a:latin typeface="Arial"/>
                <a:cs typeface="Arial"/>
              </a:rPr>
              <a:t> rises:</a:t>
            </a:r>
          </a:p>
          <a:p>
            <a:pPr>
              <a:lnSpc>
                <a:spcPct val="110000"/>
              </a:lnSpc>
              <a:spcBef>
                <a:spcPct val="45000"/>
              </a:spcBef>
            </a:pPr>
            <a:r>
              <a:rPr lang="en-US" sz="2500">
                <a:latin typeface="Arial"/>
                <a:cs typeface="Arial"/>
              </a:rPr>
              <a:t>Initially, </a:t>
            </a:r>
            <a:br>
              <a:rPr lang="en-US" sz="2500">
                <a:latin typeface="Arial"/>
                <a:cs typeface="Arial"/>
              </a:rPr>
            </a:br>
            <a:r>
              <a:rPr lang="en-US" sz="2500">
                <a:latin typeface="Arial"/>
                <a:cs typeface="Arial"/>
              </a:rPr>
              <a:t>falling </a:t>
            </a:r>
            <a:r>
              <a:rPr lang="en-US" sz="2500" i="1">
                <a:latin typeface="Arial"/>
                <a:cs typeface="Arial"/>
              </a:rPr>
              <a:t>AFC</a:t>
            </a:r>
            <a:r>
              <a:rPr lang="en-US" sz="2500">
                <a:latin typeface="Arial"/>
                <a:cs typeface="Arial"/>
              </a:rPr>
              <a:t> </a:t>
            </a:r>
            <a:br>
              <a:rPr lang="en-US" sz="2500">
                <a:latin typeface="Arial"/>
                <a:cs typeface="Arial"/>
              </a:rPr>
            </a:br>
            <a:r>
              <a:rPr lang="en-US" sz="2500">
                <a:latin typeface="Arial"/>
                <a:cs typeface="Arial"/>
              </a:rPr>
              <a:t>pulls </a:t>
            </a:r>
            <a:r>
              <a:rPr lang="en-US" sz="2500" i="1">
                <a:latin typeface="Arial"/>
                <a:cs typeface="Arial"/>
              </a:rPr>
              <a:t>ATC</a:t>
            </a:r>
            <a:r>
              <a:rPr lang="en-US" sz="2500">
                <a:latin typeface="Arial"/>
                <a:cs typeface="Arial"/>
              </a:rPr>
              <a:t> down.</a:t>
            </a:r>
          </a:p>
          <a:p>
            <a:pPr>
              <a:lnSpc>
                <a:spcPct val="110000"/>
              </a:lnSpc>
              <a:spcBef>
                <a:spcPct val="45000"/>
              </a:spcBef>
            </a:pPr>
            <a:r>
              <a:rPr lang="en-US" sz="2500">
                <a:latin typeface="Arial"/>
                <a:cs typeface="Arial"/>
              </a:rPr>
              <a:t>Eventually, </a:t>
            </a:r>
            <a:br>
              <a:rPr lang="en-US" sz="2500">
                <a:latin typeface="Arial"/>
                <a:cs typeface="Arial"/>
              </a:rPr>
            </a:br>
            <a:r>
              <a:rPr lang="en-US" sz="2500">
                <a:latin typeface="Arial"/>
                <a:cs typeface="Arial"/>
              </a:rPr>
              <a:t>rising </a:t>
            </a:r>
            <a:r>
              <a:rPr lang="en-US" sz="2500" i="1">
                <a:latin typeface="Arial"/>
                <a:cs typeface="Arial"/>
              </a:rPr>
              <a:t>AVC</a:t>
            </a:r>
            <a:r>
              <a:rPr lang="en-US" sz="2500">
                <a:latin typeface="Arial"/>
                <a:cs typeface="Arial"/>
              </a:rPr>
              <a:t> </a:t>
            </a:r>
            <a:br>
              <a:rPr lang="en-US" sz="2500">
                <a:latin typeface="Arial"/>
                <a:cs typeface="Arial"/>
              </a:rPr>
            </a:br>
            <a:r>
              <a:rPr lang="en-US" sz="2500">
                <a:latin typeface="Arial"/>
                <a:cs typeface="Arial"/>
              </a:rPr>
              <a:t>pulls </a:t>
            </a:r>
            <a:r>
              <a:rPr lang="en-US" sz="2500" i="1">
                <a:latin typeface="Arial"/>
                <a:cs typeface="Arial"/>
              </a:rPr>
              <a:t>ATC</a:t>
            </a:r>
            <a:r>
              <a:rPr lang="en-US" sz="2500">
                <a:latin typeface="Arial"/>
                <a:cs typeface="Arial"/>
              </a:rPr>
              <a:t> up.</a:t>
            </a:r>
          </a:p>
          <a:p>
            <a:pPr>
              <a:lnSpc>
                <a:spcPct val="110000"/>
              </a:lnSpc>
              <a:spcBef>
                <a:spcPct val="45000"/>
              </a:spcBef>
            </a:pPr>
            <a:r>
              <a:rPr lang="en-US" sz="2500" b="1">
                <a:solidFill>
                  <a:srgbClr val="CC0000"/>
                </a:solidFill>
                <a:latin typeface="Arial"/>
                <a:cs typeface="Arial"/>
              </a:rPr>
              <a:t>Efficient scale</a:t>
            </a:r>
            <a:r>
              <a:rPr lang="en-US" sz="2500">
                <a:latin typeface="Arial"/>
                <a:cs typeface="Arial"/>
              </a:rPr>
              <a:t>:</a:t>
            </a:r>
            <a:br>
              <a:rPr lang="en-US" sz="2500">
                <a:latin typeface="Arial"/>
                <a:cs typeface="Arial"/>
              </a:rPr>
            </a:br>
            <a:r>
              <a:rPr lang="en-US" sz="2500">
                <a:latin typeface="Arial"/>
                <a:cs typeface="Arial"/>
              </a:rPr>
              <a:t>The quantity that minimizes ATC. </a:t>
            </a:r>
            <a:endParaRPr lang="en-US" sz="2500" b="1">
              <a:latin typeface="Arial"/>
              <a:cs typeface="Arial"/>
            </a:endParaRPr>
          </a:p>
        </p:txBody>
      </p:sp>
      <p:sp>
        <p:nvSpPr>
          <p:cNvPr id="99432" name="Arc 104"/>
          <p:cNvSpPr>
            <a:spLocks/>
          </p:cNvSpPr>
          <p:nvPr/>
        </p:nvSpPr>
        <p:spPr bwMode="auto">
          <a:xfrm flipH="1" flipV="1">
            <a:off x="6677026" y="433389"/>
            <a:ext cx="1903413" cy="3455987"/>
          </a:xfrm>
          <a:custGeom>
            <a:avLst/>
            <a:gdLst>
              <a:gd name="T0" fmla="*/ 2147483647 w 19418"/>
              <a:gd name="T1" fmla="*/ 0 h 21594"/>
              <a:gd name="T2" fmla="*/ 2147483647 w 19418"/>
              <a:gd name="T3" fmla="*/ 2147483647 h 21594"/>
              <a:gd name="T4" fmla="*/ 0 w 19418"/>
              <a:gd name="T5" fmla="*/ 2147483647 h 21594"/>
              <a:gd name="T6" fmla="*/ 0 60000 65536"/>
              <a:gd name="T7" fmla="*/ 0 60000 65536"/>
              <a:gd name="T8" fmla="*/ 0 60000 65536"/>
              <a:gd name="T9" fmla="*/ 0 w 19418"/>
              <a:gd name="T10" fmla="*/ 0 h 21594"/>
              <a:gd name="T11" fmla="*/ 19418 w 19418"/>
              <a:gd name="T12" fmla="*/ 21594 h 21594"/>
            </a:gdLst>
            <a:ahLst/>
            <a:cxnLst>
              <a:cxn ang="T6">
                <a:pos x="T0" y="T1"/>
              </a:cxn>
              <a:cxn ang="T7">
                <a:pos x="T2" y="T3"/>
              </a:cxn>
              <a:cxn ang="T8">
                <a:pos x="T4" y="T5"/>
              </a:cxn>
            </a:cxnLst>
            <a:rect l="T9" t="T10" r="T11" b="T12"/>
            <a:pathLst>
              <a:path w="19418" h="21594" fill="none" extrusionOk="0">
                <a:moveTo>
                  <a:pt x="493" y="-1"/>
                </a:moveTo>
                <a:cubicBezTo>
                  <a:pt x="8574" y="184"/>
                  <a:pt x="15877" y="4865"/>
                  <a:pt x="19417" y="12133"/>
                </a:cubicBezTo>
              </a:path>
              <a:path w="19418" h="21594" stroke="0" extrusionOk="0">
                <a:moveTo>
                  <a:pt x="493" y="-1"/>
                </a:moveTo>
                <a:cubicBezTo>
                  <a:pt x="8574" y="184"/>
                  <a:pt x="15877" y="4865"/>
                  <a:pt x="19417" y="12133"/>
                </a:cubicBezTo>
                <a:lnTo>
                  <a:pt x="0" y="21594"/>
                </a:lnTo>
                <a:close/>
              </a:path>
            </a:pathLst>
          </a:custGeom>
          <a:noFill/>
          <a:ln w="38100">
            <a:solidFill>
              <a:srgbClr val="FF0000"/>
            </a:solidFill>
            <a:round/>
            <a:headEnd type="triangle" w="lg" len="med"/>
            <a:tailEnd type="none" w="lg" len="med"/>
          </a:ln>
        </p:spPr>
        <p:txBody>
          <a:bodyPr rot="10800000" wrap="none" anchor="ctr"/>
          <a:lstStyle/>
          <a:p>
            <a:endParaRPr lang="en-US">
              <a:latin typeface="Arial"/>
              <a:cs typeface="Arial"/>
            </a:endParaRPr>
          </a:p>
        </p:txBody>
      </p:sp>
      <p:sp>
        <p:nvSpPr>
          <p:cNvPr id="99433" name="Arc 105"/>
          <p:cNvSpPr>
            <a:spLocks/>
          </p:cNvSpPr>
          <p:nvPr/>
        </p:nvSpPr>
        <p:spPr bwMode="auto">
          <a:xfrm flipH="1" flipV="1">
            <a:off x="8709026" y="2973388"/>
            <a:ext cx="1679575" cy="901700"/>
          </a:xfrm>
          <a:custGeom>
            <a:avLst/>
            <a:gdLst>
              <a:gd name="T0" fmla="*/ 0 w 19791"/>
              <a:gd name="T1" fmla="*/ 2147483647 h 21520"/>
              <a:gd name="T2" fmla="*/ 2147483647 w 19791"/>
              <a:gd name="T3" fmla="*/ 0 h 21520"/>
              <a:gd name="T4" fmla="*/ 2147483647 w 19791"/>
              <a:gd name="T5" fmla="*/ 2147483647 h 21520"/>
              <a:gd name="T6" fmla="*/ 0 60000 65536"/>
              <a:gd name="T7" fmla="*/ 0 60000 65536"/>
              <a:gd name="T8" fmla="*/ 0 60000 65536"/>
              <a:gd name="T9" fmla="*/ 0 w 19791"/>
              <a:gd name="T10" fmla="*/ 0 h 21520"/>
              <a:gd name="T11" fmla="*/ 19791 w 19791"/>
              <a:gd name="T12" fmla="*/ 21520 h 21520"/>
            </a:gdLst>
            <a:ahLst/>
            <a:cxnLst>
              <a:cxn ang="T6">
                <a:pos x="T0" y="T1"/>
              </a:cxn>
              <a:cxn ang="T7">
                <a:pos x="T2" y="T3"/>
              </a:cxn>
              <a:cxn ang="T8">
                <a:pos x="T4" y="T5"/>
              </a:cxn>
            </a:cxnLst>
            <a:rect l="T9" t="T10" r="T11" b="T12"/>
            <a:pathLst>
              <a:path w="19791" h="21520" fill="none" extrusionOk="0">
                <a:moveTo>
                  <a:pt x="-1" y="12866"/>
                </a:moveTo>
                <a:cubicBezTo>
                  <a:pt x="3169" y="5618"/>
                  <a:pt x="10047" y="682"/>
                  <a:pt x="17929" y="0"/>
                </a:cubicBezTo>
              </a:path>
              <a:path w="19791" h="21520" stroke="0" extrusionOk="0">
                <a:moveTo>
                  <a:pt x="-1" y="12866"/>
                </a:moveTo>
                <a:cubicBezTo>
                  <a:pt x="3169" y="5618"/>
                  <a:pt x="10047" y="682"/>
                  <a:pt x="17929" y="0"/>
                </a:cubicBezTo>
                <a:lnTo>
                  <a:pt x="19791" y="21520"/>
                </a:lnTo>
                <a:close/>
              </a:path>
            </a:pathLst>
          </a:custGeom>
          <a:noFill/>
          <a:ln w="38100">
            <a:solidFill>
              <a:srgbClr val="FF0000"/>
            </a:solidFill>
            <a:round/>
            <a:headEnd type="triangle" w="lg" len="med"/>
            <a:tailEnd/>
          </a:ln>
        </p:spPr>
        <p:txBody>
          <a:bodyPr rot="10800000" wrap="none" anchor="ctr"/>
          <a:lstStyle/>
          <a:p>
            <a:endParaRPr lang="en-US">
              <a:latin typeface="Arial"/>
              <a:cs typeface="Arial"/>
            </a:endParaRPr>
          </a:p>
        </p:txBody>
      </p:sp>
      <p:sp>
        <p:nvSpPr>
          <p:cNvPr id="99434" name="Line 106"/>
          <p:cNvSpPr>
            <a:spLocks noChangeShapeType="1"/>
          </p:cNvSpPr>
          <p:nvPr/>
        </p:nvSpPr>
        <p:spPr bwMode="auto">
          <a:xfrm>
            <a:off x="6740525" y="5253038"/>
            <a:ext cx="1716088" cy="0"/>
          </a:xfrm>
          <a:prstGeom prst="line">
            <a:avLst/>
          </a:prstGeom>
          <a:noFill/>
          <a:ln w="38100">
            <a:solidFill>
              <a:srgbClr val="CC0000"/>
            </a:solidFill>
            <a:round/>
            <a:headEnd/>
            <a:tailEnd type="triangle" w="lg" len="med"/>
          </a:ln>
        </p:spPr>
        <p:txBody>
          <a:bodyPr/>
          <a:lstStyle/>
          <a:p>
            <a:endParaRPr lang="en-US">
              <a:latin typeface="Arial"/>
              <a:cs typeface="Arial"/>
            </a:endParaRPr>
          </a:p>
        </p:txBody>
      </p:sp>
      <p:sp>
        <p:nvSpPr>
          <p:cNvPr id="99435" name="Line 107"/>
          <p:cNvSpPr>
            <a:spLocks noChangeShapeType="1"/>
          </p:cNvSpPr>
          <p:nvPr/>
        </p:nvSpPr>
        <p:spPr bwMode="auto">
          <a:xfrm>
            <a:off x="8826501" y="5251450"/>
            <a:ext cx="1476375" cy="0"/>
          </a:xfrm>
          <a:prstGeom prst="line">
            <a:avLst/>
          </a:prstGeom>
          <a:noFill/>
          <a:ln w="38100">
            <a:solidFill>
              <a:srgbClr val="CC0000"/>
            </a:solidFill>
            <a:round/>
            <a:headEnd/>
            <a:tailEnd type="triangle" w="lg" len="med"/>
          </a:ln>
        </p:spPr>
        <p:txBody>
          <a:bodyPr/>
          <a:lstStyle/>
          <a:p>
            <a:endParaRPr lang="en-US">
              <a:latin typeface="Arial"/>
              <a:cs typeface="Arial"/>
            </a:endParaRPr>
          </a:p>
        </p:txBody>
      </p:sp>
      <p:grpSp>
        <p:nvGrpSpPr>
          <p:cNvPr id="9" name="Group 69"/>
          <p:cNvGrpSpPr>
            <a:grpSpLocks/>
          </p:cNvGrpSpPr>
          <p:nvPr/>
        </p:nvGrpSpPr>
        <p:grpSpPr bwMode="auto">
          <a:xfrm>
            <a:off x="8670926" y="3746501"/>
            <a:ext cx="301625" cy="2130425"/>
            <a:chOff x="4502" y="2360"/>
            <a:chExt cx="190" cy="1342"/>
          </a:xfrm>
        </p:grpSpPr>
        <p:sp>
          <p:nvSpPr>
            <p:cNvPr id="39950" name="Line 66"/>
            <p:cNvSpPr>
              <a:spLocks noChangeShapeType="1"/>
            </p:cNvSpPr>
            <p:nvPr/>
          </p:nvSpPr>
          <p:spPr bwMode="auto">
            <a:xfrm>
              <a:off x="4598" y="2384"/>
              <a:ext cx="0" cy="1096"/>
            </a:xfrm>
            <a:prstGeom prst="line">
              <a:avLst/>
            </a:prstGeom>
            <a:noFill/>
            <a:ln w="12700">
              <a:solidFill>
                <a:srgbClr val="CC0000"/>
              </a:solidFill>
              <a:round/>
              <a:headEnd/>
              <a:tailEnd/>
            </a:ln>
          </p:spPr>
          <p:txBody>
            <a:bodyPr/>
            <a:lstStyle/>
            <a:p>
              <a:endParaRPr lang="en-US">
                <a:latin typeface="Arial"/>
                <a:cs typeface="Arial"/>
              </a:endParaRPr>
            </a:p>
          </p:txBody>
        </p:sp>
        <p:sp>
          <p:nvSpPr>
            <p:cNvPr id="39951" name="Oval 67"/>
            <p:cNvSpPr>
              <a:spLocks noChangeAspect="1" noChangeArrowheads="1"/>
            </p:cNvSpPr>
            <p:nvPr/>
          </p:nvSpPr>
          <p:spPr bwMode="auto">
            <a:xfrm>
              <a:off x="4568" y="2360"/>
              <a:ext cx="55" cy="55"/>
            </a:xfrm>
            <a:prstGeom prst="ellipse">
              <a:avLst/>
            </a:prstGeom>
            <a:solidFill>
              <a:srgbClr val="CC0000"/>
            </a:solidFill>
            <a:ln w="9525">
              <a:noFill/>
              <a:round/>
              <a:headEnd/>
              <a:tailEnd/>
            </a:ln>
          </p:spPr>
          <p:txBody>
            <a:bodyPr wrap="none" anchor="ctr"/>
            <a:lstStyle/>
            <a:p>
              <a:endParaRPr lang="en-US">
                <a:latin typeface="Arial"/>
                <a:cs typeface="Arial"/>
              </a:endParaRPr>
            </a:p>
          </p:txBody>
        </p:sp>
        <p:sp>
          <p:nvSpPr>
            <p:cNvPr id="39952" name="Rectangle 68"/>
            <p:cNvSpPr>
              <a:spLocks noChangeArrowheads="1"/>
            </p:cNvSpPr>
            <p:nvPr/>
          </p:nvSpPr>
          <p:spPr bwMode="auto">
            <a:xfrm>
              <a:off x="4502" y="3478"/>
              <a:ext cx="190" cy="224"/>
            </a:xfrm>
            <a:prstGeom prst="rect">
              <a:avLst/>
            </a:prstGeom>
            <a:noFill/>
            <a:ln w="12700">
              <a:solidFill>
                <a:srgbClr val="CC0000"/>
              </a:solidFill>
              <a:miter lim="800000"/>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9588116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431">
                                            <p:txEl>
                                              <p:pRg st="1" end="1"/>
                                            </p:txEl>
                                          </p:spTgt>
                                        </p:tgtEl>
                                        <p:attrNameLst>
                                          <p:attrName>style.visibility</p:attrName>
                                        </p:attrNameLst>
                                      </p:cBhvr>
                                      <p:to>
                                        <p:strVal val="visible"/>
                                      </p:to>
                                    </p:set>
                                    <p:animEffect transition="in" filter="wipe(left)">
                                      <p:cBhvr>
                                        <p:cTn id="7" dur="500"/>
                                        <p:tgtEl>
                                          <p:spTgt spid="99431">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9434"/>
                                        </p:tgtEl>
                                        <p:attrNameLst>
                                          <p:attrName>style.visibility</p:attrName>
                                        </p:attrNameLst>
                                      </p:cBhvr>
                                      <p:to>
                                        <p:strVal val="visible"/>
                                      </p:to>
                                    </p:set>
                                    <p:animEffect transition="in" filter="wipe(left)">
                                      <p:cBhvr>
                                        <p:cTn id="10" dur="500"/>
                                        <p:tgtEl>
                                          <p:spTgt spid="99434"/>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99432"/>
                                        </p:tgtEl>
                                        <p:attrNameLst>
                                          <p:attrName>style.visibility</p:attrName>
                                        </p:attrNameLst>
                                      </p:cBhvr>
                                      <p:to>
                                        <p:strVal val="visible"/>
                                      </p:to>
                                    </p:set>
                                    <p:animEffect transition="in" filter="strips(downRight)">
                                      <p:cBhvr>
                                        <p:cTn id="13" dur="500"/>
                                        <p:tgtEl>
                                          <p:spTgt spid="994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434"/>
                                        </p:tgtEl>
                                      </p:cBhvr>
                                    </p:animEffect>
                                    <p:set>
                                      <p:cBhvr>
                                        <p:cTn id="18" dur="1" fill="hold">
                                          <p:stCondLst>
                                            <p:cond delay="499"/>
                                          </p:stCondLst>
                                        </p:cTn>
                                        <p:tgtEl>
                                          <p:spTgt spid="9943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9432"/>
                                        </p:tgtEl>
                                      </p:cBhvr>
                                    </p:animEffect>
                                    <p:set>
                                      <p:cBhvr>
                                        <p:cTn id="21" dur="1" fill="hold">
                                          <p:stCondLst>
                                            <p:cond delay="499"/>
                                          </p:stCondLst>
                                        </p:cTn>
                                        <p:tgtEl>
                                          <p:spTgt spid="99432"/>
                                        </p:tgtEl>
                                        <p:attrNameLst>
                                          <p:attrName>style.visibility</p:attrName>
                                        </p:attrNameLst>
                                      </p:cBhvr>
                                      <p:to>
                                        <p:strVal val="hidden"/>
                                      </p:to>
                                    </p:set>
                                  </p:childTnLst>
                                </p:cTn>
                              </p:par>
                              <p:par>
                                <p:cTn id="22" presetID="22" presetClass="entr" presetSubtype="8" fill="hold" grpId="0" nodeType="withEffect">
                                  <p:stCondLst>
                                    <p:cond delay="0"/>
                                  </p:stCondLst>
                                  <p:childTnLst>
                                    <p:set>
                                      <p:cBhvr>
                                        <p:cTn id="23" dur="1" fill="hold">
                                          <p:stCondLst>
                                            <p:cond delay="0"/>
                                          </p:stCondLst>
                                        </p:cTn>
                                        <p:tgtEl>
                                          <p:spTgt spid="99431">
                                            <p:txEl>
                                              <p:pRg st="2" end="2"/>
                                            </p:txEl>
                                          </p:spTgt>
                                        </p:tgtEl>
                                        <p:attrNameLst>
                                          <p:attrName>style.visibility</p:attrName>
                                        </p:attrNameLst>
                                      </p:cBhvr>
                                      <p:to>
                                        <p:strVal val="visible"/>
                                      </p:to>
                                    </p:set>
                                    <p:animEffect transition="in" filter="wipe(left)">
                                      <p:cBhvr>
                                        <p:cTn id="24" dur="500"/>
                                        <p:tgtEl>
                                          <p:spTgt spid="99431">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9435"/>
                                        </p:tgtEl>
                                        <p:attrNameLst>
                                          <p:attrName>style.visibility</p:attrName>
                                        </p:attrNameLst>
                                      </p:cBhvr>
                                      <p:to>
                                        <p:strVal val="visible"/>
                                      </p:to>
                                    </p:set>
                                    <p:animEffect transition="in" filter="wipe(left)">
                                      <p:cBhvr>
                                        <p:cTn id="27" dur="500"/>
                                        <p:tgtEl>
                                          <p:spTgt spid="99435"/>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99433"/>
                                        </p:tgtEl>
                                        <p:attrNameLst>
                                          <p:attrName>style.visibility</p:attrName>
                                        </p:attrNameLst>
                                      </p:cBhvr>
                                      <p:to>
                                        <p:strVal val="visible"/>
                                      </p:to>
                                    </p:set>
                                    <p:animEffect transition="in" filter="strips(upRight)">
                                      <p:cBhvr>
                                        <p:cTn id="30" dur="500"/>
                                        <p:tgtEl>
                                          <p:spTgt spid="994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9431">
                                            <p:txEl>
                                              <p:pRg st="3" end="3"/>
                                            </p:txEl>
                                          </p:spTgt>
                                        </p:tgtEl>
                                        <p:attrNameLst>
                                          <p:attrName>style.visibility</p:attrName>
                                        </p:attrNameLst>
                                      </p:cBhvr>
                                      <p:to>
                                        <p:strVal val="visible"/>
                                      </p:to>
                                    </p:set>
                                    <p:animEffect transition="in" filter="wipe(left)">
                                      <p:cBhvr>
                                        <p:cTn id="35" dur="500"/>
                                        <p:tgtEl>
                                          <p:spTgt spid="99431">
                                            <p:txEl>
                                              <p:pRg st="3" end="3"/>
                                            </p:txEl>
                                          </p:spTgt>
                                        </p:tgtEl>
                                      </p:cBhvr>
                                    </p:animEffect>
                                  </p:childTnLst>
                                </p:cTn>
                              </p:par>
                              <p:par>
                                <p:cTn id="36" presetID="10" presetClass="exit" presetSubtype="0" fill="hold" grpId="1" nodeType="withEffect">
                                  <p:stCondLst>
                                    <p:cond delay="0"/>
                                  </p:stCondLst>
                                  <p:childTnLst>
                                    <p:animEffect transition="out" filter="fade">
                                      <p:cBhvr>
                                        <p:cTn id="37" dur="500"/>
                                        <p:tgtEl>
                                          <p:spTgt spid="99433"/>
                                        </p:tgtEl>
                                      </p:cBhvr>
                                    </p:animEffect>
                                    <p:set>
                                      <p:cBhvr>
                                        <p:cTn id="38" dur="1" fill="hold">
                                          <p:stCondLst>
                                            <p:cond delay="499"/>
                                          </p:stCondLst>
                                        </p:cTn>
                                        <p:tgtEl>
                                          <p:spTgt spid="9943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99435"/>
                                        </p:tgtEl>
                                      </p:cBhvr>
                                    </p:animEffect>
                                    <p:set>
                                      <p:cBhvr>
                                        <p:cTn id="41" dur="1" fill="hold">
                                          <p:stCondLst>
                                            <p:cond delay="499"/>
                                          </p:stCondLst>
                                        </p:cTn>
                                        <p:tgtEl>
                                          <p:spTgt spid="99435"/>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1" grpId="0" build="p"/>
      <p:bldP spid="99432" grpId="0" animBg="1"/>
      <p:bldP spid="99432" grpId="1" animBg="1"/>
      <p:bldP spid="99433" grpId="0" animBg="1"/>
      <p:bldP spid="99433" grpId="1" animBg="1"/>
      <p:bldP spid="99434" grpId="0" animBg="1"/>
      <p:bldP spid="99434" grpId="1" animBg="1"/>
      <p:bldP spid="99435" grpId="0" animBg="1"/>
      <p:bldP spid="9943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idx="4294967295"/>
          </p:nvPr>
        </p:nvSpPr>
        <p:spPr>
          <a:xfrm>
            <a:off x="2057400" y="163514"/>
            <a:ext cx="7467600" cy="649287"/>
          </a:xfrm>
        </p:spPr>
        <p:txBody>
          <a:bodyPr/>
          <a:lstStyle/>
          <a:p>
            <a:pPr eaLnBrk="1" hangingPunct="1"/>
            <a:r>
              <a:rPr lang="en-US" sz="2700" b="1" dirty="0"/>
              <a:t>EXAMPLE 2</a:t>
            </a:r>
            <a:r>
              <a:rPr lang="en-US" sz="2700" dirty="0"/>
              <a:t>:  </a:t>
            </a:r>
            <a:r>
              <a:rPr lang="en-US" sz="3000" dirty="0"/>
              <a:t>ATC and MC</a:t>
            </a:r>
          </a:p>
        </p:txBody>
      </p:sp>
      <p:sp>
        <p:nvSpPr>
          <p:cNvPr id="40965"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40966" name="AutoShape 4"/>
          <p:cNvSpPr>
            <a:spLocks noChangeAspect="1" noChangeArrowheads="1" noTextEdit="1"/>
          </p:cNvSpPr>
          <p:nvPr/>
        </p:nvSpPr>
        <p:spPr bwMode="auto">
          <a:xfrm>
            <a:off x="4932364" y="779463"/>
            <a:ext cx="5394325" cy="5592762"/>
          </a:xfrm>
          <a:prstGeom prst="rect">
            <a:avLst/>
          </a:prstGeom>
          <a:noFill/>
          <a:ln w="9525">
            <a:noFill/>
            <a:miter lim="800000"/>
            <a:headEnd/>
            <a:tailEnd/>
          </a:ln>
        </p:spPr>
        <p:txBody>
          <a:bodyPr/>
          <a:lstStyle/>
          <a:p>
            <a:endParaRPr lang="en-US">
              <a:latin typeface="Arial"/>
              <a:cs typeface="Arial"/>
            </a:endParaRPr>
          </a:p>
        </p:txBody>
      </p:sp>
      <p:sp>
        <p:nvSpPr>
          <p:cNvPr id="40967" name="Rectangle 5"/>
          <p:cNvSpPr>
            <a:spLocks noChangeArrowheads="1"/>
          </p:cNvSpPr>
          <p:nvPr/>
        </p:nvSpPr>
        <p:spPr bwMode="auto">
          <a:xfrm>
            <a:off x="4981575" y="828675"/>
            <a:ext cx="5284788" cy="5494338"/>
          </a:xfrm>
          <a:prstGeom prst="rect">
            <a:avLst/>
          </a:prstGeom>
          <a:solidFill>
            <a:srgbClr val="CCFFCC"/>
          </a:solidFill>
          <a:ln w="0">
            <a:solidFill>
              <a:srgbClr val="000000"/>
            </a:solidFill>
            <a:miter lim="800000"/>
            <a:headEnd/>
            <a:tailEnd/>
          </a:ln>
        </p:spPr>
        <p:txBody>
          <a:bodyPr/>
          <a:lstStyle/>
          <a:p>
            <a:endParaRPr lang="en-US">
              <a:latin typeface="Arial"/>
              <a:cs typeface="Arial"/>
            </a:endParaRPr>
          </a:p>
        </p:txBody>
      </p:sp>
      <p:sp>
        <p:nvSpPr>
          <p:cNvPr id="40968" name="Rectangle 6"/>
          <p:cNvSpPr>
            <a:spLocks noChangeArrowheads="1"/>
          </p:cNvSpPr>
          <p:nvPr/>
        </p:nvSpPr>
        <p:spPr bwMode="auto">
          <a:xfrm>
            <a:off x="6265864" y="1108076"/>
            <a:ext cx="3792537" cy="4208463"/>
          </a:xfrm>
          <a:prstGeom prst="rect">
            <a:avLst/>
          </a:prstGeom>
          <a:solidFill>
            <a:srgbClr val="FFFFFF"/>
          </a:solidFill>
          <a:ln w="9525">
            <a:noFill/>
            <a:miter lim="800000"/>
            <a:headEnd/>
            <a:tailEnd/>
          </a:ln>
        </p:spPr>
        <p:txBody>
          <a:bodyPr/>
          <a:lstStyle/>
          <a:p>
            <a:endParaRPr lang="en-US">
              <a:latin typeface="Arial"/>
              <a:cs typeface="Arial"/>
            </a:endParaRPr>
          </a:p>
        </p:txBody>
      </p:sp>
      <p:grpSp>
        <p:nvGrpSpPr>
          <p:cNvPr id="2" name="Group 25"/>
          <p:cNvGrpSpPr>
            <a:grpSpLocks/>
          </p:cNvGrpSpPr>
          <p:nvPr/>
        </p:nvGrpSpPr>
        <p:grpSpPr bwMode="auto">
          <a:xfrm>
            <a:off x="6734175" y="1874838"/>
            <a:ext cx="3632200" cy="1949450"/>
            <a:chOff x="3282" y="1181"/>
            <a:chExt cx="2288" cy="1228"/>
          </a:xfrm>
        </p:grpSpPr>
        <p:sp>
          <p:nvSpPr>
            <p:cNvPr id="41038" name="Freeform 26"/>
            <p:cNvSpPr>
              <a:spLocks/>
            </p:cNvSpPr>
            <p:nvPr/>
          </p:nvSpPr>
          <p:spPr bwMode="auto">
            <a:xfrm>
              <a:off x="3307" y="1206"/>
              <a:ext cx="2263" cy="1184"/>
            </a:xfrm>
            <a:custGeom>
              <a:avLst/>
              <a:gdLst>
                <a:gd name="T0" fmla="*/ 0 w 361"/>
                <a:gd name="T1" fmla="*/ 0 h 189"/>
                <a:gd name="T2" fmla="*/ 503508 w 361"/>
                <a:gd name="T3" fmla="*/ 1158184 h 189"/>
                <a:gd name="T4" fmla="*/ 997663 w 361"/>
                <a:gd name="T5" fmla="*/ 1611067 h 189"/>
                <a:gd name="T6" fmla="*/ 1500933 w 361"/>
                <a:gd name="T7" fmla="*/ 1794224 h 189"/>
                <a:gd name="T8" fmla="*/ 1993634 w 361"/>
                <a:gd name="T9" fmla="*/ 1823460 h 189"/>
                <a:gd name="T10" fmla="*/ 2496904 w 361"/>
                <a:gd name="T11" fmla="*/ 1746500 h 189"/>
                <a:gd name="T12" fmla="*/ 2991059 w 361"/>
                <a:gd name="T13" fmla="*/ 1581793 h 189"/>
                <a:gd name="T14" fmla="*/ 3494568 w 361"/>
                <a:gd name="T15" fmla="*/ 1312104 h 189"/>
                <a:gd name="T16" fmla="*/ 0 60000 65536"/>
                <a:gd name="T17" fmla="*/ 0 60000 65536"/>
                <a:gd name="T18" fmla="*/ 0 60000 65536"/>
                <a:gd name="T19" fmla="*/ 0 60000 65536"/>
                <a:gd name="T20" fmla="*/ 0 60000 65536"/>
                <a:gd name="T21" fmla="*/ 0 60000 65536"/>
                <a:gd name="T22" fmla="*/ 0 60000 65536"/>
                <a:gd name="T23" fmla="*/ 0 60000 65536"/>
                <a:gd name="T24" fmla="*/ 0 w 361"/>
                <a:gd name="T25" fmla="*/ 0 h 189"/>
                <a:gd name="T26" fmla="*/ 361 w 361"/>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1" h="189">
                  <a:moveTo>
                    <a:pt x="0" y="0"/>
                  </a:moveTo>
                  <a:lnTo>
                    <a:pt x="52" y="120"/>
                  </a:lnTo>
                  <a:lnTo>
                    <a:pt x="103" y="167"/>
                  </a:lnTo>
                  <a:lnTo>
                    <a:pt x="155" y="186"/>
                  </a:lnTo>
                  <a:lnTo>
                    <a:pt x="206" y="189"/>
                  </a:lnTo>
                  <a:lnTo>
                    <a:pt x="258" y="181"/>
                  </a:lnTo>
                  <a:lnTo>
                    <a:pt x="309" y="164"/>
                  </a:lnTo>
                  <a:lnTo>
                    <a:pt x="361" y="136"/>
                  </a:lnTo>
                </a:path>
              </a:pathLst>
            </a:custGeom>
            <a:noFill/>
            <a:ln w="30163">
              <a:solidFill>
                <a:srgbClr val="008000"/>
              </a:solidFill>
              <a:round/>
              <a:headEnd/>
              <a:tailEnd/>
            </a:ln>
          </p:spPr>
          <p:txBody>
            <a:bodyPr/>
            <a:lstStyle/>
            <a:p>
              <a:endParaRPr lang="en-US">
                <a:latin typeface="Arial"/>
                <a:cs typeface="Arial"/>
              </a:endParaRPr>
            </a:p>
          </p:txBody>
        </p:sp>
        <p:sp>
          <p:nvSpPr>
            <p:cNvPr id="41039" name="Oval 27"/>
            <p:cNvSpPr>
              <a:spLocks noChangeArrowheads="1"/>
            </p:cNvSpPr>
            <p:nvPr/>
          </p:nvSpPr>
          <p:spPr bwMode="auto">
            <a:xfrm>
              <a:off x="3282" y="1181"/>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0" name="Oval 28"/>
            <p:cNvSpPr>
              <a:spLocks noChangeArrowheads="1"/>
            </p:cNvSpPr>
            <p:nvPr/>
          </p:nvSpPr>
          <p:spPr bwMode="auto">
            <a:xfrm>
              <a:off x="3608" y="1933"/>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1" name="Oval 29"/>
            <p:cNvSpPr>
              <a:spLocks noChangeArrowheads="1"/>
            </p:cNvSpPr>
            <p:nvPr/>
          </p:nvSpPr>
          <p:spPr bwMode="auto">
            <a:xfrm>
              <a:off x="3927" y="2227"/>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2" name="Oval 30"/>
            <p:cNvSpPr>
              <a:spLocks noChangeArrowheads="1"/>
            </p:cNvSpPr>
            <p:nvPr/>
          </p:nvSpPr>
          <p:spPr bwMode="auto">
            <a:xfrm>
              <a:off x="4253" y="2347"/>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3" name="Oval 31"/>
            <p:cNvSpPr>
              <a:spLocks noChangeArrowheads="1"/>
            </p:cNvSpPr>
            <p:nvPr/>
          </p:nvSpPr>
          <p:spPr bwMode="auto">
            <a:xfrm>
              <a:off x="4573" y="236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4" name="Oval 32"/>
            <p:cNvSpPr>
              <a:spLocks noChangeArrowheads="1"/>
            </p:cNvSpPr>
            <p:nvPr/>
          </p:nvSpPr>
          <p:spPr bwMode="auto">
            <a:xfrm>
              <a:off x="4899" y="2315"/>
              <a:ext cx="44" cy="44"/>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45" name="Oval 33"/>
            <p:cNvSpPr>
              <a:spLocks noChangeArrowheads="1"/>
            </p:cNvSpPr>
            <p:nvPr/>
          </p:nvSpPr>
          <p:spPr bwMode="auto">
            <a:xfrm>
              <a:off x="5219" y="2209"/>
              <a:ext cx="44" cy="43"/>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grpSp>
      <p:grpSp>
        <p:nvGrpSpPr>
          <p:cNvPr id="3" name="Group 34"/>
          <p:cNvGrpSpPr>
            <a:grpSpLocks/>
          </p:cNvGrpSpPr>
          <p:nvPr/>
        </p:nvGrpSpPr>
        <p:grpSpPr bwMode="auto">
          <a:xfrm>
            <a:off x="6484939" y="1306514"/>
            <a:ext cx="3622675" cy="3235325"/>
            <a:chOff x="3125" y="823"/>
            <a:chExt cx="2282" cy="2038"/>
          </a:xfrm>
        </p:grpSpPr>
        <p:sp>
          <p:nvSpPr>
            <p:cNvPr id="41030" name="Freeform 35"/>
            <p:cNvSpPr>
              <a:spLocks/>
            </p:cNvSpPr>
            <p:nvPr/>
          </p:nvSpPr>
          <p:spPr bwMode="auto">
            <a:xfrm>
              <a:off x="3150" y="823"/>
              <a:ext cx="2257" cy="2019"/>
            </a:xfrm>
            <a:custGeom>
              <a:avLst/>
              <a:gdLst>
                <a:gd name="T0" fmla="*/ 0 w 360"/>
                <a:gd name="T1" fmla="*/ 2539570 h 322"/>
                <a:gd name="T2" fmla="*/ 494352 w 360"/>
                <a:gd name="T3" fmla="*/ 2927606 h 322"/>
                <a:gd name="T4" fmla="*/ 998014 w 360"/>
                <a:gd name="T5" fmla="*/ 3120885 h 322"/>
                <a:gd name="T6" fmla="*/ 1490874 w 360"/>
                <a:gd name="T7" fmla="*/ 2927606 h 322"/>
                <a:gd name="T8" fmla="*/ 1996034 w 360"/>
                <a:gd name="T9" fmla="*/ 2539570 h 322"/>
                <a:gd name="T10" fmla="*/ 2488888 w 360"/>
                <a:gd name="T11" fmla="*/ 1958292 h 322"/>
                <a:gd name="T12" fmla="*/ 2992594 w 360"/>
                <a:gd name="T13" fmla="*/ 1173164 h 322"/>
                <a:gd name="T14" fmla="*/ 3486946 w 360"/>
                <a:gd name="T15" fmla="*/ 0 h 322"/>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322"/>
                <a:gd name="T26" fmla="*/ 360 w 360"/>
                <a:gd name="T27" fmla="*/ 322 h 3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322">
                  <a:moveTo>
                    <a:pt x="0" y="262"/>
                  </a:moveTo>
                  <a:lnTo>
                    <a:pt x="51" y="302"/>
                  </a:lnTo>
                  <a:lnTo>
                    <a:pt x="103" y="322"/>
                  </a:lnTo>
                  <a:lnTo>
                    <a:pt x="154" y="302"/>
                  </a:lnTo>
                  <a:lnTo>
                    <a:pt x="206" y="262"/>
                  </a:lnTo>
                  <a:lnTo>
                    <a:pt x="257" y="202"/>
                  </a:lnTo>
                  <a:lnTo>
                    <a:pt x="309" y="121"/>
                  </a:lnTo>
                  <a:lnTo>
                    <a:pt x="360" y="0"/>
                  </a:lnTo>
                </a:path>
              </a:pathLst>
            </a:custGeom>
            <a:noFill/>
            <a:ln w="30163">
              <a:solidFill>
                <a:srgbClr val="FF6600"/>
              </a:solidFill>
              <a:round/>
              <a:headEnd/>
              <a:tailEnd/>
            </a:ln>
          </p:spPr>
          <p:txBody>
            <a:bodyPr/>
            <a:lstStyle/>
            <a:p>
              <a:endParaRPr lang="en-US">
                <a:latin typeface="Arial"/>
                <a:cs typeface="Arial"/>
              </a:endParaRPr>
            </a:p>
          </p:txBody>
        </p:sp>
        <p:sp>
          <p:nvSpPr>
            <p:cNvPr id="41031" name="Oval 36"/>
            <p:cNvSpPr>
              <a:spLocks noChangeArrowheads="1"/>
            </p:cNvSpPr>
            <p:nvPr/>
          </p:nvSpPr>
          <p:spPr bwMode="auto">
            <a:xfrm>
              <a:off x="3125" y="2441"/>
              <a:ext cx="44" cy="43"/>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2" name="Oval 37"/>
            <p:cNvSpPr>
              <a:spLocks noChangeArrowheads="1"/>
            </p:cNvSpPr>
            <p:nvPr/>
          </p:nvSpPr>
          <p:spPr bwMode="auto">
            <a:xfrm>
              <a:off x="3445" y="2691"/>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3" name="Oval 38"/>
            <p:cNvSpPr>
              <a:spLocks noChangeArrowheads="1"/>
            </p:cNvSpPr>
            <p:nvPr/>
          </p:nvSpPr>
          <p:spPr bwMode="auto">
            <a:xfrm>
              <a:off x="3771" y="2817"/>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4" name="Oval 39"/>
            <p:cNvSpPr>
              <a:spLocks noChangeArrowheads="1"/>
            </p:cNvSpPr>
            <p:nvPr/>
          </p:nvSpPr>
          <p:spPr bwMode="auto">
            <a:xfrm>
              <a:off x="4090" y="2691"/>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5" name="Oval 40"/>
            <p:cNvSpPr>
              <a:spLocks noChangeArrowheads="1"/>
            </p:cNvSpPr>
            <p:nvPr/>
          </p:nvSpPr>
          <p:spPr bwMode="auto">
            <a:xfrm>
              <a:off x="4416" y="2441"/>
              <a:ext cx="44" cy="43"/>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6" name="Oval 41"/>
            <p:cNvSpPr>
              <a:spLocks noChangeArrowheads="1"/>
            </p:cNvSpPr>
            <p:nvPr/>
          </p:nvSpPr>
          <p:spPr bwMode="auto">
            <a:xfrm>
              <a:off x="4736" y="2064"/>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37" name="Oval 42"/>
            <p:cNvSpPr>
              <a:spLocks noChangeArrowheads="1"/>
            </p:cNvSpPr>
            <p:nvPr/>
          </p:nvSpPr>
          <p:spPr bwMode="auto">
            <a:xfrm>
              <a:off x="5062" y="1557"/>
              <a:ext cx="44" cy="44"/>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grpSp>
      <p:sp>
        <p:nvSpPr>
          <p:cNvPr id="40971" name="Rectangle 43"/>
          <p:cNvSpPr>
            <a:spLocks noChangeArrowheads="1"/>
          </p:cNvSpPr>
          <p:nvPr/>
        </p:nvSpPr>
        <p:spPr bwMode="auto">
          <a:xfrm>
            <a:off x="7540626" y="992189"/>
            <a:ext cx="1287463" cy="896937"/>
          </a:xfrm>
          <a:prstGeom prst="rect">
            <a:avLst/>
          </a:prstGeom>
          <a:solidFill>
            <a:srgbClr val="FFFFCC"/>
          </a:solidFill>
          <a:ln w="0">
            <a:solidFill>
              <a:srgbClr val="000000"/>
            </a:solidFill>
            <a:miter lim="800000"/>
            <a:headEnd/>
            <a:tailEnd/>
          </a:ln>
        </p:spPr>
        <p:txBody>
          <a:bodyPr/>
          <a:lstStyle/>
          <a:p>
            <a:endParaRPr lang="en-US">
              <a:latin typeface="Arial"/>
              <a:cs typeface="Arial"/>
            </a:endParaRPr>
          </a:p>
        </p:txBody>
      </p:sp>
      <p:grpSp>
        <p:nvGrpSpPr>
          <p:cNvPr id="4" name="Group 52"/>
          <p:cNvGrpSpPr>
            <a:grpSpLocks/>
          </p:cNvGrpSpPr>
          <p:nvPr/>
        </p:nvGrpSpPr>
        <p:grpSpPr bwMode="auto">
          <a:xfrm>
            <a:off x="7691439" y="1047751"/>
            <a:ext cx="1016000" cy="384175"/>
            <a:chOff x="773" y="2073"/>
            <a:chExt cx="640" cy="242"/>
          </a:xfrm>
        </p:grpSpPr>
        <p:sp>
          <p:nvSpPr>
            <p:cNvPr id="41027" name="Line 53"/>
            <p:cNvSpPr>
              <a:spLocks noChangeShapeType="1"/>
            </p:cNvSpPr>
            <p:nvPr/>
          </p:nvSpPr>
          <p:spPr bwMode="auto">
            <a:xfrm>
              <a:off x="773" y="2190"/>
              <a:ext cx="202" cy="1"/>
            </a:xfrm>
            <a:prstGeom prst="line">
              <a:avLst/>
            </a:prstGeom>
            <a:noFill/>
            <a:ln w="30163">
              <a:solidFill>
                <a:srgbClr val="008000"/>
              </a:solidFill>
              <a:round/>
              <a:headEnd/>
              <a:tailEnd/>
            </a:ln>
          </p:spPr>
          <p:txBody>
            <a:bodyPr/>
            <a:lstStyle/>
            <a:p>
              <a:endParaRPr lang="en-US">
                <a:latin typeface="Arial"/>
                <a:cs typeface="Arial"/>
              </a:endParaRPr>
            </a:p>
          </p:txBody>
        </p:sp>
        <p:sp>
          <p:nvSpPr>
            <p:cNvPr id="41028" name="Oval 54"/>
            <p:cNvSpPr>
              <a:spLocks noChangeArrowheads="1"/>
            </p:cNvSpPr>
            <p:nvPr/>
          </p:nvSpPr>
          <p:spPr bwMode="auto">
            <a:xfrm>
              <a:off x="845" y="2160"/>
              <a:ext cx="51" cy="51"/>
            </a:xfrm>
            <a:prstGeom prst="ellipse">
              <a:avLst/>
            </a:prstGeom>
            <a:solidFill>
              <a:srgbClr val="008000"/>
            </a:solidFill>
            <a:ln w="9525">
              <a:solidFill>
                <a:srgbClr val="008000"/>
              </a:solidFill>
              <a:round/>
              <a:headEnd/>
              <a:tailEnd/>
            </a:ln>
          </p:spPr>
          <p:txBody>
            <a:bodyPr/>
            <a:lstStyle/>
            <a:p>
              <a:endParaRPr lang="en-US">
                <a:latin typeface="Arial"/>
                <a:cs typeface="Arial"/>
              </a:endParaRPr>
            </a:p>
          </p:txBody>
        </p:sp>
        <p:sp>
          <p:nvSpPr>
            <p:cNvPr id="41029" name="Rectangle 55"/>
            <p:cNvSpPr>
              <a:spLocks noChangeArrowheads="1"/>
            </p:cNvSpPr>
            <p:nvPr/>
          </p:nvSpPr>
          <p:spPr bwMode="auto">
            <a:xfrm>
              <a:off x="1025" y="2073"/>
              <a:ext cx="388"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ATC</a:t>
              </a:r>
              <a:endParaRPr lang="en-US" sz="2500" i="1">
                <a:latin typeface="Arial"/>
                <a:cs typeface="Arial"/>
              </a:endParaRPr>
            </a:p>
          </p:txBody>
        </p:sp>
      </p:grpSp>
      <p:grpSp>
        <p:nvGrpSpPr>
          <p:cNvPr id="5" name="Group 56"/>
          <p:cNvGrpSpPr>
            <a:grpSpLocks/>
          </p:cNvGrpSpPr>
          <p:nvPr/>
        </p:nvGrpSpPr>
        <p:grpSpPr bwMode="auto">
          <a:xfrm>
            <a:off x="7691437" y="1438276"/>
            <a:ext cx="898524" cy="384175"/>
            <a:chOff x="773" y="2348"/>
            <a:chExt cx="566" cy="242"/>
          </a:xfrm>
        </p:grpSpPr>
        <p:sp>
          <p:nvSpPr>
            <p:cNvPr id="41024" name="Line 57"/>
            <p:cNvSpPr>
              <a:spLocks noChangeShapeType="1"/>
            </p:cNvSpPr>
            <p:nvPr/>
          </p:nvSpPr>
          <p:spPr bwMode="auto">
            <a:xfrm>
              <a:off x="773" y="2465"/>
              <a:ext cx="202" cy="1"/>
            </a:xfrm>
            <a:prstGeom prst="line">
              <a:avLst/>
            </a:prstGeom>
            <a:noFill/>
            <a:ln w="30163">
              <a:solidFill>
                <a:srgbClr val="FF6600"/>
              </a:solidFill>
              <a:round/>
              <a:headEnd/>
              <a:tailEnd/>
            </a:ln>
          </p:spPr>
          <p:txBody>
            <a:bodyPr/>
            <a:lstStyle/>
            <a:p>
              <a:endParaRPr lang="en-US">
                <a:latin typeface="Arial"/>
                <a:cs typeface="Arial"/>
              </a:endParaRPr>
            </a:p>
          </p:txBody>
        </p:sp>
        <p:sp>
          <p:nvSpPr>
            <p:cNvPr id="41025" name="Oval 58"/>
            <p:cNvSpPr>
              <a:spLocks noChangeArrowheads="1"/>
            </p:cNvSpPr>
            <p:nvPr/>
          </p:nvSpPr>
          <p:spPr bwMode="auto">
            <a:xfrm>
              <a:off x="845" y="2436"/>
              <a:ext cx="51" cy="51"/>
            </a:xfrm>
            <a:prstGeom prst="ellipse">
              <a:avLst/>
            </a:prstGeom>
            <a:solidFill>
              <a:srgbClr val="993300"/>
            </a:solidFill>
            <a:ln w="9525">
              <a:solidFill>
                <a:srgbClr val="993300"/>
              </a:solidFill>
              <a:round/>
              <a:headEnd/>
              <a:tailEnd/>
            </a:ln>
          </p:spPr>
          <p:txBody>
            <a:bodyPr/>
            <a:lstStyle/>
            <a:p>
              <a:endParaRPr lang="en-US">
                <a:latin typeface="Arial"/>
                <a:cs typeface="Arial"/>
              </a:endParaRPr>
            </a:p>
          </p:txBody>
        </p:sp>
        <p:sp>
          <p:nvSpPr>
            <p:cNvPr id="41026" name="Rectangle 59"/>
            <p:cNvSpPr>
              <a:spLocks noChangeArrowheads="1"/>
            </p:cNvSpPr>
            <p:nvPr/>
          </p:nvSpPr>
          <p:spPr bwMode="auto">
            <a:xfrm>
              <a:off x="1025" y="2348"/>
              <a:ext cx="314" cy="242"/>
            </a:xfrm>
            <a:prstGeom prst="rect">
              <a:avLst/>
            </a:prstGeom>
            <a:noFill/>
            <a:ln w="9525">
              <a:noFill/>
              <a:miter lim="800000"/>
              <a:headEnd/>
              <a:tailEnd/>
            </a:ln>
          </p:spPr>
          <p:txBody>
            <a:bodyPr wrap="none" lIns="0" tIns="0" rIns="0" bIns="0">
              <a:spAutoFit/>
            </a:bodyPr>
            <a:lstStyle/>
            <a:p>
              <a:r>
                <a:rPr lang="en-US" sz="2500" i="1">
                  <a:solidFill>
                    <a:srgbClr val="000000"/>
                  </a:solidFill>
                  <a:latin typeface="Arial"/>
                  <a:cs typeface="Arial"/>
                </a:rPr>
                <a:t>MC</a:t>
              </a:r>
              <a:endParaRPr lang="en-US" sz="2500" i="1">
                <a:latin typeface="Arial"/>
                <a:cs typeface="Arial"/>
              </a:endParaRPr>
            </a:p>
          </p:txBody>
        </p:sp>
      </p:grpSp>
      <p:grpSp>
        <p:nvGrpSpPr>
          <p:cNvPr id="6" name="Group 60"/>
          <p:cNvGrpSpPr>
            <a:grpSpLocks/>
          </p:cNvGrpSpPr>
          <p:nvPr/>
        </p:nvGrpSpPr>
        <p:grpSpPr bwMode="auto">
          <a:xfrm>
            <a:off x="4981575" y="828675"/>
            <a:ext cx="5284788" cy="5494338"/>
            <a:chOff x="2178" y="522"/>
            <a:chExt cx="3329" cy="3461"/>
          </a:xfrm>
        </p:grpSpPr>
        <p:grpSp>
          <p:nvGrpSpPr>
            <p:cNvPr id="7" name="Group 61"/>
            <p:cNvGrpSpPr>
              <a:grpSpLocks/>
            </p:cNvGrpSpPr>
            <p:nvPr/>
          </p:nvGrpSpPr>
          <p:grpSpPr bwMode="auto">
            <a:xfrm>
              <a:off x="2216" y="698"/>
              <a:ext cx="3160" cy="3247"/>
              <a:chOff x="2216" y="698"/>
              <a:chExt cx="3160" cy="3247"/>
            </a:xfrm>
          </p:grpSpPr>
          <p:sp>
            <p:nvSpPr>
              <p:cNvPr id="40984" name="Line 62"/>
              <p:cNvSpPr>
                <a:spLocks noChangeShapeType="1"/>
              </p:cNvSpPr>
              <p:nvPr/>
            </p:nvSpPr>
            <p:spPr bwMode="auto">
              <a:xfrm flipV="1">
                <a:off x="298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85" name="Line 63"/>
              <p:cNvSpPr>
                <a:spLocks noChangeShapeType="1"/>
              </p:cNvSpPr>
              <p:nvPr/>
            </p:nvSpPr>
            <p:spPr bwMode="auto">
              <a:xfrm flipV="1">
                <a:off x="3307"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86" name="Line 64"/>
              <p:cNvSpPr>
                <a:spLocks noChangeShapeType="1"/>
              </p:cNvSpPr>
              <p:nvPr/>
            </p:nvSpPr>
            <p:spPr bwMode="auto">
              <a:xfrm flipV="1">
                <a:off x="363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87" name="Line 65"/>
              <p:cNvSpPr>
                <a:spLocks noChangeShapeType="1"/>
              </p:cNvSpPr>
              <p:nvPr/>
            </p:nvSpPr>
            <p:spPr bwMode="auto">
              <a:xfrm flipV="1">
                <a:off x="3953"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88" name="Line 66"/>
              <p:cNvSpPr>
                <a:spLocks noChangeShapeType="1"/>
              </p:cNvSpPr>
              <p:nvPr/>
            </p:nvSpPr>
            <p:spPr bwMode="auto">
              <a:xfrm flipV="1">
                <a:off x="4279"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89" name="Line 67"/>
              <p:cNvSpPr>
                <a:spLocks noChangeShapeType="1"/>
              </p:cNvSpPr>
              <p:nvPr/>
            </p:nvSpPr>
            <p:spPr bwMode="auto">
              <a:xfrm flipV="1">
                <a:off x="4598"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90" name="Line 68"/>
              <p:cNvSpPr>
                <a:spLocks noChangeShapeType="1"/>
              </p:cNvSpPr>
              <p:nvPr/>
            </p:nvSpPr>
            <p:spPr bwMode="auto">
              <a:xfrm flipV="1">
                <a:off x="4924" y="3349"/>
                <a:ext cx="1" cy="51"/>
              </a:xfrm>
              <a:prstGeom prst="line">
                <a:avLst/>
              </a:prstGeom>
              <a:noFill/>
              <a:ln w="20638">
                <a:solidFill>
                  <a:srgbClr val="000000"/>
                </a:solidFill>
                <a:round/>
                <a:headEnd/>
                <a:tailEnd/>
              </a:ln>
            </p:spPr>
            <p:txBody>
              <a:bodyPr/>
              <a:lstStyle/>
              <a:p>
                <a:endParaRPr lang="en-US">
                  <a:latin typeface="Arial"/>
                  <a:cs typeface="Arial"/>
                </a:endParaRPr>
              </a:p>
            </p:txBody>
          </p:sp>
          <p:sp>
            <p:nvSpPr>
              <p:cNvPr id="40991" name="Line 69"/>
              <p:cNvSpPr>
                <a:spLocks noChangeShapeType="1"/>
              </p:cNvSpPr>
              <p:nvPr/>
            </p:nvSpPr>
            <p:spPr bwMode="auto">
              <a:xfrm flipV="1">
                <a:off x="5244" y="3349"/>
                <a:ext cx="1" cy="5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8" name="Group 70"/>
              <p:cNvGrpSpPr>
                <a:grpSpLocks/>
              </p:cNvGrpSpPr>
              <p:nvPr/>
            </p:nvGrpSpPr>
            <p:grpSpPr bwMode="auto">
              <a:xfrm>
                <a:off x="2454" y="698"/>
                <a:ext cx="2922" cy="2749"/>
                <a:chOff x="2454" y="698"/>
                <a:chExt cx="2922" cy="2749"/>
              </a:xfrm>
            </p:grpSpPr>
            <p:sp>
              <p:nvSpPr>
                <p:cNvPr id="41003" name="Line 71"/>
                <p:cNvSpPr>
                  <a:spLocks noChangeShapeType="1"/>
                </p:cNvSpPr>
                <p:nvPr/>
              </p:nvSpPr>
              <p:spPr bwMode="auto">
                <a:xfrm>
                  <a:off x="2937" y="334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4" name="Line 72"/>
                <p:cNvSpPr>
                  <a:spLocks noChangeShapeType="1"/>
                </p:cNvSpPr>
                <p:nvPr/>
              </p:nvSpPr>
              <p:spPr bwMode="auto">
                <a:xfrm>
                  <a:off x="2937" y="303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5" name="Line 73"/>
                <p:cNvSpPr>
                  <a:spLocks noChangeShapeType="1"/>
                </p:cNvSpPr>
                <p:nvPr/>
              </p:nvSpPr>
              <p:spPr bwMode="auto">
                <a:xfrm>
                  <a:off x="2937" y="271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6" name="Line 74"/>
                <p:cNvSpPr>
                  <a:spLocks noChangeShapeType="1"/>
                </p:cNvSpPr>
                <p:nvPr/>
              </p:nvSpPr>
              <p:spPr bwMode="auto">
                <a:xfrm>
                  <a:off x="2937" y="240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7" name="Line 75"/>
                <p:cNvSpPr>
                  <a:spLocks noChangeShapeType="1"/>
                </p:cNvSpPr>
                <p:nvPr/>
              </p:nvSpPr>
              <p:spPr bwMode="auto">
                <a:xfrm>
                  <a:off x="2937" y="2089"/>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8" name="Line 76"/>
                <p:cNvSpPr>
                  <a:spLocks noChangeShapeType="1"/>
                </p:cNvSpPr>
                <p:nvPr/>
              </p:nvSpPr>
              <p:spPr bwMode="auto">
                <a:xfrm>
                  <a:off x="2937" y="1770"/>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09" name="Line 77"/>
                <p:cNvSpPr>
                  <a:spLocks noChangeShapeType="1"/>
                </p:cNvSpPr>
                <p:nvPr/>
              </p:nvSpPr>
              <p:spPr bwMode="auto">
                <a:xfrm>
                  <a:off x="2937" y="1456"/>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10" name="Line 78"/>
                <p:cNvSpPr>
                  <a:spLocks noChangeShapeType="1"/>
                </p:cNvSpPr>
                <p:nvPr/>
              </p:nvSpPr>
              <p:spPr bwMode="auto">
                <a:xfrm>
                  <a:off x="2937" y="1143"/>
                  <a:ext cx="50" cy="1"/>
                </a:xfrm>
                <a:prstGeom prst="line">
                  <a:avLst/>
                </a:prstGeom>
                <a:noFill/>
                <a:ln w="20638">
                  <a:solidFill>
                    <a:srgbClr val="000000"/>
                  </a:solidFill>
                  <a:round/>
                  <a:headEnd/>
                  <a:tailEnd/>
                </a:ln>
              </p:spPr>
              <p:txBody>
                <a:bodyPr/>
                <a:lstStyle/>
                <a:p>
                  <a:endParaRPr lang="en-US">
                    <a:latin typeface="Arial"/>
                    <a:cs typeface="Arial"/>
                  </a:endParaRPr>
                </a:p>
              </p:txBody>
            </p:sp>
            <p:sp>
              <p:nvSpPr>
                <p:cNvPr id="41011" name="Line 79"/>
                <p:cNvSpPr>
                  <a:spLocks noChangeShapeType="1"/>
                </p:cNvSpPr>
                <p:nvPr/>
              </p:nvSpPr>
              <p:spPr bwMode="auto">
                <a:xfrm>
                  <a:off x="2937" y="823"/>
                  <a:ext cx="50" cy="1"/>
                </a:xfrm>
                <a:prstGeom prst="line">
                  <a:avLst/>
                </a:prstGeom>
                <a:noFill/>
                <a:ln w="20638">
                  <a:solidFill>
                    <a:srgbClr val="000000"/>
                  </a:solidFill>
                  <a:round/>
                  <a:headEnd/>
                  <a:tailEnd/>
                </a:ln>
              </p:spPr>
              <p:txBody>
                <a:bodyPr/>
                <a:lstStyle/>
                <a:p>
                  <a:endParaRPr lang="en-US">
                    <a:latin typeface="Arial"/>
                    <a:cs typeface="Arial"/>
                  </a:endParaRPr>
                </a:p>
              </p:txBody>
            </p:sp>
            <p:grpSp>
              <p:nvGrpSpPr>
                <p:cNvPr id="9" name="Group 80"/>
                <p:cNvGrpSpPr>
                  <a:grpSpLocks/>
                </p:cNvGrpSpPr>
                <p:nvPr/>
              </p:nvGrpSpPr>
              <p:grpSpPr bwMode="auto">
                <a:xfrm>
                  <a:off x="2987" y="698"/>
                  <a:ext cx="2389" cy="2652"/>
                  <a:chOff x="2987" y="698"/>
                  <a:chExt cx="2389" cy="2652"/>
                </a:xfrm>
              </p:grpSpPr>
              <p:sp>
                <p:nvSpPr>
                  <p:cNvPr id="41022" name="Line 81"/>
                  <p:cNvSpPr>
                    <a:spLocks noChangeShapeType="1"/>
                  </p:cNvSpPr>
                  <p:nvPr/>
                </p:nvSpPr>
                <p:spPr bwMode="auto">
                  <a:xfrm>
                    <a:off x="2987" y="698"/>
                    <a:ext cx="1" cy="2651"/>
                  </a:xfrm>
                  <a:prstGeom prst="line">
                    <a:avLst/>
                  </a:prstGeom>
                  <a:noFill/>
                  <a:ln w="20638">
                    <a:solidFill>
                      <a:srgbClr val="000000"/>
                    </a:solidFill>
                    <a:round/>
                    <a:headEnd/>
                    <a:tailEnd/>
                  </a:ln>
                </p:spPr>
                <p:txBody>
                  <a:bodyPr/>
                  <a:lstStyle/>
                  <a:p>
                    <a:endParaRPr lang="en-US">
                      <a:latin typeface="Arial"/>
                      <a:cs typeface="Arial"/>
                    </a:endParaRPr>
                  </a:p>
                </p:txBody>
              </p:sp>
              <p:sp>
                <p:nvSpPr>
                  <p:cNvPr id="41023" name="Line 82"/>
                  <p:cNvSpPr>
                    <a:spLocks noChangeShapeType="1"/>
                  </p:cNvSpPr>
                  <p:nvPr/>
                </p:nvSpPr>
                <p:spPr bwMode="auto">
                  <a:xfrm>
                    <a:off x="2987" y="3349"/>
                    <a:ext cx="2389" cy="1"/>
                  </a:xfrm>
                  <a:prstGeom prst="line">
                    <a:avLst/>
                  </a:prstGeom>
                  <a:noFill/>
                  <a:ln w="20638">
                    <a:solidFill>
                      <a:srgbClr val="000000"/>
                    </a:solidFill>
                    <a:round/>
                    <a:headEnd/>
                    <a:tailEnd/>
                  </a:ln>
                </p:spPr>
                <p:txBody>
                  <a:bodyPr/>
                  <a:lstStyle/>
                  <a:p>
                    <a:endParaRPr lang="en-US">
                      <a:latin typeface="Arial"/>
                      <a:cs typeface="Arial"/>
                    </a:endParaRPr>
                  </a:p>
                </p:txBody>
              </p:sp>
            </p:grpSp>
            <p:sp>
              <p:nvSpPr>
                <p:cNvPr id="41013" name="Rectangle 83"/>
                <p:cNvSpPr>
                  <a:spLocks noChangeArrowheads="1"/>
                </p:cNvSpPr>
                <p:nvPr/>
              </p:nvSpPr>
              <p:spPr bwMode="auto">
                <a:xfrm>
                  <a:off x="2630" y="3255"/>
                  <a:ext cx="178"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€0</a:t>
                  </a:r>
                  <a:endParaRPr lang="en-US" dirty="0">
                    <a:latin typeface="Arial"/>
                    <a:cs typeface="Arial"/>
                  </a:endParaRPr>
                </a:p>
              </p:txBody>
            </p:sp>
            <p:sp>
              <p:nvSpPr>
                <p:cNvPr id="41014" name="Rectangle 84"/>
                <p:cNvSpPr>
                  <a:spLocks noChangeArrowheads="1"/>
                </p:cNvSpPr>
                <p:nvPr/>
              </p:nvSpPr>
              <p:spPr bwMode="auto">
                <a:xfrm>
                  <a:off x="2542" y="294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€25</a:t>
                  </a:r>
                  <a:endParaRPr lang="en-US" dirty="0">
                    <a:latin typeface="Arial"/>
                    <a:cs typeface="Arial"/>
                  </a:endParaRPr>
                </a:p>
              </p:txBody>
            </p:sp>
            <p:sp>
              <p:nvSpPr>
                <p:cNvPr id="41015" name="Rectangle 85"/>
                <p:cNvSpPr>
                  <a:spLocks noChangeArrowheads="1"/>
                </p:cNvSpPr>
                <p:nvPr/>
              </p:nvSpPr>
              <p:spPr bwMode="auto">
                <a:xfrm>
                  <a:off x="2542" y="2622"/>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€50</a:t>
                  </a:r>
                  <a:endParaRPr lang="en-US" dirty="0">
                    <a:latin typeface="Arial"/>
                    <a:cs typeface="Arial"/>
                  </a:endParaRPr>
                </a:p>
              </p:txBody>
            </p:sp>
            <p:sp>
              <p:nvSpPr>
                <p:cNvPr id="41016" name="Rectangle 86"/>
                <p:cNvSpPr>
                  <a:spLocks noChangeArrowheads="1"/>
                </p:cNvSpPr>
                <p:nvPr/>
              </p:nvSpPr>
              <p:spPr bwMode="auto">
                <a:xfrm>
                  <a:off x="2542" y="2309"/>
                  <a:ext cx="267"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€75</a:t>
                  </a:r>
                  <a:endParaRPr lang="en-US" dirty="0">
                    <a:latin typeface="Arial"/>
                    <a:cs typeface="Arial"/>
                  </a:endParaRPr>
                </a:p>
              </p:txBody>
            </p:sp>
            <p:sp>
              <p:nvSpPr>
                <p:cNvPr id="41017" name="Rectangle 87"/>
                <p:cNvSpPr>
                  <a:spLocks noChangeArrowheads="1"/>
                </p:cNvSpPr>
                <p:nvPr/>
              </p:nvSpPr>
              <p:spPr bwMode="auto">
                <a:xfrm>
                  <a:off x="2454" y="1995"/>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€100</a:t>
                  </a:r>
                  <a:endParaRPr lang="en-US" dirty="0">
                    <a:latin typeface="Arial"/>
                    <a:cs typeface="Arial"/>
                  </a:endParaRPr>
                </a:p>
              </p:txBody>
            </p:sp>
            <p:sp>
              <p:nvSpPr>
                <p:cNvPr id="41018" name="Rectangle 88"/>
                <p:cNvSpPr>
                  <a:spLocks noChangeArrowheads="1"/>
                </p:cNvSpPr>
                <p:nvPr/>
              </p:nvSpPr>
              <p:spPr bwMode="auto">
                <a:xfrm>
                  <a:off x="2454" y="1676"/>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€125</a:t>
                  </a:r>
                  <a:endParaRPr lang="en-US" dirty="0">
                    <a:latin typeface="Arial"/>
                    <a:cs typeface="Arial"/>
                  </a:endParaRPr>
                </a:p>
              </p:txBody>
            </p:sp>
            <p:sp>
              <p:nvSpPr>
                <p:cNvPr id="41019" name="Rectangle 89"/>
                <p:cNvSpPr>
                  <a:spLocks noChangeArrowheads="1"/>
                </p:cNvSpPr>
                <p:nvPr/>
              </p:nvSpPr>
              <p:spPr bwMode="auto">
                <a:xfrm>
                  <a:off x="2454" y="1362"/>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€150</a:t>
                  </a:r>
                  <a:endParaRPr lang="en-US" dirty="0">
                    <a:latin typeface="Arial"/>
                    <a:cs typeface="Arial"/>
                  </a:endParaRPr>
                </a:p>
              </p:txBody>
            </p:sp>
            <p:sp>
              <p:nvSpPr>
                <p:cNvPr id="41020" name="Rectangle 90"/>
                <p:cNvSpPr>
                  <a:spLocks noChangeArrowheads="1"/>
                </p:cNvSpPr>
                <p:nvPr/>
              </p:nvSpPr>
              <p:spPr bwMode="auto">
                <a:xfrm>
                  <a:off x="2454" y="104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€175</a:t>
                  </a:r>
                  <a:endParaRPr lang="en-US" dirty="0">
                    <a:latin typeface="Arial"/>
                    <a:cs typeface="Arial"/>
                  </a:endParaRPr>
                </a:p>
              </p:txBody>
            </p:sp>
            <p:sp>
              <p:nvSpPr>
                <p:cNvPr id="41021" name="Rectangle 91"/>
                <p:cNvSpPr>
                  <a:spLocks noChangeArrowheads="1"/>
                </p:cNvSpPr>
                <p:nvPr/>
              </p:nvSpPr>
              <p:spPr bwMode="auto">
                <a:xfrm>
                  <a:off x="2454" y="729"/>
                  <a:ext cx="356" cy="192"/>
                </a:xfrm>
                <a:prstGeom prst="rect">
                  <a:avLst/>
                </a:prstGeom>
                <a:noFill/>
                <a:ln w="9525">
                  <a:noFill/>
                  <a:miter lim="800000"/>
                  <a:headEnd/>
                  <a:tailEnd/>
                </a:ln>
              </p:spPr>
              <p:txBody>
                <a:bodyPr wrap="none" lIns="0" tIns="0" rIns="0" bIns="0">
                  <a:spAutoFit/>
                </a:bodyPr>
                <a:lstStyle/>
                <a:p>
                  <a:r>
                    <a:rPr lang="en-US" sz="2000" dirty="0" smtClean="0">
                      <a:solidFill>
                        <a:srgbClr val="000000"/>
                      </a:solidFill>
                      <a:latin typeface="Arial"/>
                      <a:cs typeface="Arial"/>
                    </a:rPr>
                    <a:t>€200</a:t>
                  </a:r>
                  <a:endParaRPr lang="en-US" dirty="0">
                    <a:latin typeface="Arial"/>
                    <a:cs typeface="Arial"/>
                  </a:endParaRPr>
                </a:p>
              </p:txBody>
            </p:sp>
          </p:grpSp>
          <p:sp>
            <p:nvSpPr>
              <p:cNvPr id="40993" name="Rectangle 92"/>
              <p:cNvSpPr>
                <a:spLocks noChangeArrowheads="1"/>
              </p:cNvSpPr>
              <p:nvPr/>
            </p:nvSpPr>
            <p:spPr bwMode="auto">
              <a:xfrm>
                <a:off x="294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0</a:t>
                </a:r>
                <a:endParaRPr lang="en-US">
                  <a:latin typeface="Arial"/>
                  <a:cs typeface="Arial"/>
                </a:endParaRPr>
              </a:p>
            </p:txBody>
          </p:sp>
          <p:sp>
            <p:nvSpPr>
              <p:cNvPr id="40994" name="Rectangle 93"/>
              <p:cNvSpPr>
                <a:spLocks noChangeArrowheads="1"/>
              </p:cNvSpPr>
              <p:nvPr/>
            </p:nvSpPr>
            <p:spPr bwMode="auto">
              <a:xfrm>
                <a:off x="3263"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1</a:t>
                </a:r>
                <a:endParaRPr lang="en-US">
                  <a:latin typeface="Arial"/>
                  <a:cs typeface="Arial"/>
                </a:endParaRPr>
              </a:p>
            </p:txBody>
          </p:sp>
          <p:sp>
            <p:nvSpPr>
              <p:cNvPr id="40995" name="Rectangle 94"/>
              <p:cNvSpPr>
                <a:spLocks noChangeArrowheads="1"/>
              </p:cNvSpPr>
              <p:nvPr/>
            </p:nvSpPr>
            <p:spPr bwMode="auto">
              <a:xfrm>
                <a:off x="358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2</a:t>
                </a:r>
                <a:endParaRPr lang="en-US">
                  <a:latin typeface="Arial"/>
                  <a:cs typeface="Arial"/>
                </a:endParaRPr>
              </a:p>
            </p:txBody>
          </p:sp>
          <p:sp>
            <p:nvSpPr>
              <p:cNvPr id="40996" name="Rectangle 95"/>
              <p:cNvSpPr>
                <a:spLocks noChangeArrowheads="1"/>
              </p:cNvSpPr>
              <p:nvPr/>
            </p:nvSpPr>
            <p:spPr bwMode="auto">
              <a:xfrm>
                <a:off x="3909"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3</a:t>
                </a:r>
                <a:endParaRPr lang="en-US">
                  <a:latin typeface="Arial"/>
                  <a:cs typeface="Arial"/>
                </a:endParaRPr>
              </a:p>
            </p:txBody>
          </p:sp>
          <p:sp>
            <p:nvSpPr>
              <p:cNvPr id="40997" name="Rectangle 96"/>
              <p:cNvSpPr>
                <a:spLocks noChangeArrowheads="1"/>
              </p:cNvSpPr>
              <p:nvPr/>
            </p:nvSpPr>
            <p:spPr bwMode="auto">
              <a:xfrm>
                <a:off x="4235"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4</a:t>
                </a:r>
                <a:endParaRPr lang="en-US">
                  <a:latin typeface="Arial"/>
                  <a:cs typeface="Arial"/>
                </a:endParaRPr>
              </a:p>
            </p:txBody>
          </p:sp>
          <p:sp>
            <p:nvSpPr>
              <p:cNvPr id="40998" name="Rectangle 97"/>
              <p:cNvSpPr>
                <a:spLocks noChangeArrowheads="1"/>
              </p:cNvSpPr>
              <p:nvPr/>
            </p:nvSpPr>
            <p:spPr bwMode="auto">
              <a:xfrm>
                <a:off x="4554"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5</a:t>
                </a:r>
                <a:endParaRPr lang="en-US">
                  <a:latin typeface="Arial"/>
                  <a:cs typeface="Arial"/>
                </a:endParaRPr>
              </a:p>
            </p:txBody>
          </p:sp>
          <p:sp>
            <p:nvSpPr>
              <p:cNvPr id="40999" name="Rectangle 98"/>
              <p:cNvSpPr>
                <a:spLocks noChangeArrowheads="1"/>
              </p:cNvSpPr>
              <p:nvPr/>
            </p:nvSpPr>
            <p:spPr bwMode="auto">
              <a:xfrm>
                <a:off x="488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6</a:t>
                </a:r>
                <a:endParaRPr lang="en-US">
                  <a:latin typeface="Arial"/>
                  <a:cs typeface="Arial"/>
                </a:endParaRPr>
              </a:p>
            </p:txBody>
          </p:sp>
          <p:sp>
            <p:nvSpPr>
              <p:cNvPr id="41000" name="Rectangle 99"/>
              <p:cNvSpPr>
                <a:spLocks noChangeArrowheads="1"/>
              </p:cNvSpPr>
              <p:nvPr/>
            </p:nvSpPr>
            <p:spPr bwMode="auto">
              <a:xfrm>
                <a:off x="5200" y="3494"/>
                <a:ext cx="89"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Arial"/>
                    <a:cs typeface="Arial"/>
                  </a:rPr>
                  <a:t>7</a:t>
                </a:r>
                <a:endParaRPr lang="en-US">
                  <a:latin typeface="Arial"/>
                  <a:cs typeface="Arial"/>
                </a:endParaRPr>
              </a:p>
            </p:txBody>
          </p:sp>
          <p:sp>
            <p:nvSpPr>
              <p:cNvPr id="41001" name="Rectangle 100"/>
              <p:cNvSpPr>
                <a:spLocks noChangeArrowheads="1"/>
              </p:cNvSpPr>
              <p:nvPr/>
            </p:nvSpPr>
            <p:spPr bwMode="auto">
              <a:xfrm>
                <a:off x="4103" y="3751"/>
                <a:ext cx="125" cy="194"/>
              </a:xfrm>
              <a:prstGeom prst="rect">
                <a:avLst/>
              </a:prstGeom>
              <a:noFill/>
              <a:ln w="9525">
                <a:noFill/>
                <a:miter lim="800000"/>
                <a:headEnd/>
                <a:tailEnd/>
              </a:ln>
            </p:spPr>
            <p:txBody>
              <a:bodyPr wrap="none" lIns="0" tIns="0" rIns="0" bIns="0">
                <a:spAutoFit/>
              </a:bodyPr>
              <a:lstStyle/>
              <a:p>
                <a:r>
                  <a:rPr lang="en-US" sz="2000" b="1" i="1">
                    <a:solidFill>
                      <a:srgbClr val="000000"/>
                    </a:solidFill>
                    <a:latin typeface="Arial"/>
                    <a:cs typeface="Arial"/>
                  </a:rPr>
                  <a:t>Q</a:t>
                </a:r>
                <a:endParaRPr lang="en-US">
                  <a:latin typeface="Arial"/>
                  <a:cs typeface="Arial"/>
                </a:endParaRPr>
              </a:p>
            </p:txBody>
          </p:sp>
          <p:sp>
            <p:nvSpPr>
              <p:cNvPr id="41002" name="Rectangle 101"/>
              <p:cNvSpPr>
                <a:spLocks noChangeArrowheads="1"/>
              </p:cNvSpPr>
              <p:nvPr/>
            </p:nvSpPr>
            <p:spPr bwMode="auto">
              <a:xfrm rot="-5400000">
                <a:off x="2089" y="1932"/>
                <a:ext cx="445" cy="192"/>
              </a:xfrm>
              <a:prstGeom prst="rect">
                <a:avLst/>
              </a:prstGeom>
              <a:noFill/>
              <a:ln w="9525">
                <a:noFill/>
                <a:miter lim="800000"/>
                <a:headEnd/>
                <a:tailEnd/>
              </a:ln>
            </p:spPr>
            <p:txBody>
              <a:bodyPr wrap="none" lIns="0" tIns="0" rIns="0" bIns="0">
                <a:spAutoFit/>
              </a:bodyPr>
              <a:lstStyle/>
              <a:p>
                <a:r>
                  <a:rPr lang="en-US" sz="2000" b="1">
                    <a:solidFill>
                      <a:srgbClr val="000000"/>
                    </a:solidFill>
                    <a:latin typeface="Arial"/>
                    <a:cs typeface="Arial"/>
                  </a:rPr>
                  <a:t>Costs</a:t>
                </a:r>
                <a:endParaRPr lang="en-US">
                  <a:latin typeface="Arial"/>
                  <a:cs typeface="Arial"/>
                </a:endParaRPr>
              </a:p>
            </p:txBody>
          </p:sp>
        </p:grpSp>
        <p:sp>
          <p:nvSpPr>
            <p:cNvPr id="40983" name="Rectangle 102"/>
            <p:cNvSpPr>
              <a:spLocks noChangeArrowheads="1"/>
            </p:cNvSpPr>
            <p:nvPr/>
          </p:nvSpPr>
          <p:spPr bwMode="auto">
            <a:xfrm>
              <a:off x="2178" y="522"/>
              <a:ext cx="3329" cy="3461"/>
            </a:xfrm>
            <a:prstGeom prst="rect">
              <a:avLst/>
            </a:prstGeom>
            <a:noFill/>
            <a:ln w="0">
              <a:solidFill>
                <a:srgbClr val="000000"/>
              </a:solidFill>
              <a:miter lim="800000"/>
              <a:headEnd/>
              <a:tailEnd/>
            </a:ln>
          </p:spPr>
          <p:txBody>
            <a:bodyPr/>
            <a:lstStyle/>
            <a:p>
              <a:endParaRPr lang="en-US">
                <a:latin typeface="Arial"/>
                <a:cs typeface="Arial"/>
              </a:endParaRPr>
            </a:p>
          </p:txBody>
        </p:sp>
      </p:grpSp>
      <p:sp>
        <p:nvSpPr>
          <p:cNvPr id="98407" name="Text Box 103"/>
          <p:cNvSpPr txBox="1">
            <a:spLocks noChangeArrowheads="1"/>
          </p:cNvSpPr>
          <p:nvPr/>
        </p:nvSpPr>
        <p:spPr bwMode="auto">
          <a:xfrm>
            <a:off x="1854200" y="898525"/>
            <a:ext cx="2916238" cy="5253038"/>
          </a:xfrm>
          <a:prstGeom prst="rect">
            <a:avLst/>
          </a:prstGeom>
          <a:noFill/>
          <a:ln w="9525">
            <a:noFill/>
            <a:miter lim="800000"/>
            <a:headEnd/>
            <a:tailEnd/>
          </a:ln>
        </p:spPr>
        <p:txBody>
          <a:bodyPr/>
          <a:lstStyle/>
          <a:p>
            <a:pPr>
              <a:lnSpc>
                <a:spcPct val="110000"/>
              </a:lnSpc>
              <a:spcBef>
                <a:spcPct val="55000"/>
              </a:spcBef>
            </a:pPr>
            <a:r>
              <a:rPr lang="en-US" sz="2500">
                <a:latin typeface="Arial"/>
                <a:cs typeface="Arial"/>
              </a:rPr>
              <a:t>When </a:t>
            </a:r>
            <a:r>
              <a:rPr lang="en-US" sz="2500" i="1">
                <a:latin typeface="Arial"/>
                <a:cs typeface="Arial"/>
              </a:rPr>
              <a:t>MC</a:t>
            </a:r>
            <a:r>
              <a:rPr lang="en-US" sz="2500">
                <a:latin typeface="Arial"/>
                <a:cs typeface="Arial"/>
              </a:rPr>
              <a:t> &lt; </a:t>
            </a:r>
            <a:r>
              <a:rPr lang="en-US" sz="2500" i="1">
                <a:latin typeface="Arial"/>
                <a:cs typeface="Arial"/>
              </a:rPr>
              <a:t>ATC</a:t>
            </a:r>
            <a:r>
              <a:rPr lang="en-US" sz="2500">
                <a:latin typeface="Arial"/>
                <a:cs typeface="Arial"/>
              </a:rPr>
              <a:t>,</a:t>
            </a:r>
          </a:p>
          <a:p>
            <a:pPr>
              <a:lnSpc>
                <a:spcPct val="110000"/>
              </a:lnSpc>
              <a:spcBef>
                <a:spcPct val="15000"/>
              </a:spcBef>
            </a:pPr>
            <a:r>
              <a:rPr lang="en-US" sz="2500" i="1">
                <a:latin typeface="Arial"/>
                <a:cs typeface="Arial"/>
              </a:rPr>
              <a:t>ATC</a:t>
            </a:r>
            <a:r>
              <a:rPr lang="en-US" sz="2500">
                <a:latin typeface="Arial"/>
                <a:cs typeface="Arial"/>
              </a:rPr>
              <a:t> is falling.</a:t>
            </a:r>
          </a:p>
          <a:p>
            <a:pPr>
              <a:lnSpc>
                <a:spcPct val="110000"/>
              </a:lnSpc>
              <a:spcBef>
                <a:spcPct val="55000"/>
              </a:spcBef>
            </a:pPr>
            <a:r>
              <a:rPr lang="en-US" sz="2500">
                <a:latin typeface="Arial"/>
                <a:cs typeface="Arial"/>
              </a:rPr>
              <a:t>When </a:t>
            </a:r>
            <a:r>
              <a:rPr lang="en-US" sz="2500" i="1">
                <a:latin typeface="Arial"/>
                <a:cs typeface="Arial"/>
              </a:rPr>
              <a:t>MC</a:t>
            </a:r>
            <a:r>
              <a:rPr lang="en-US" sz="2500">
                <a:latin typeface="Arial"/>
                <a:cs typeface="Arial"/>
              </a:rPr>
              <a:t> &gt; </a:t>
            </a:r>
            <a:r>
              <a:rPr lang="en-US" sz="2500" i="1">
                <a:latin typeface="Arial"/>
                <a:cs typeface="Arial"/>
              </a:rPr>
              <a:t>ATC</a:t>
            </a:r>
            <a:r>
              <a:rPr lang="en-US" sz="2500">
                <a:latin typeface="Arial"/>
                <a:cs typeface="Arial"/>
              </a:rPr>
              <a:t>,</a:t>
            </a:r>
          </a:p>
          <a:p>
            <a:pPr>
              <a:lnSpc>
                <a:spcPct val="110000"/>
              </a:lnSpc>
              <a:spcBef>
                <a:spcPct val="15000"/>
              </a:spcBef>
            </a:pPr>
            <a:r>
              <a:rPr lang="en-US" sz="2500" i="1">
                <a:latin typeface="Arial"/>
                <a:cs typeface="Arial"/>
              </a:rPr>
              <a:t>ATC</a:t>
            </a:r>
            <a:r>
              <a:rPr lang="en-US" sz="2500">
                <a:latin typeface="Arial"/>
                <a:cs typeface="Arial"/>
              </a:rPr>
              <a:t> is rising.</a:t>
            </a:r>
          </a:p>
          <a:p>
            <a:pPr>
              <a:lnSpc>
                <a:spcPct val="110000"/>
              </a:lnSpc>
              <a:spcBef>
                <a:spcPct val="55000"/>
              </a:spcBef>
            </a:pPr>
            <a:r>
              <a:rPr lang="en-US" sz="2500">
                <a:latin typeface="Arial"/>
                <a:cs typeface="Arial"/>
              </a:rPr>
              <a:t>The </a:t>
            </a:r>
            <a:r>
              <a:rPr lang="en-US" sz="2500" i="1">
                <a:latin typeface="Arial"/>
                <a:cs typeface="Arial"/>
              </a:rPr>
              <a:t>MC</a:t>
            </a:r>
            <a:r>
              <a:rPr lang="en-US" sz="2500">
                <a:latin typeface="Arial"/>
                <a:cs typeface="Arial"/>
              </a:rPr>
              <a:t> curve crosses the </a:t>
            </a:r>
            <a:br>
              <a:rPr lang="en-US" sz="2500">
                <a:latin typeface="Arial"/>
                <a:cs typeface="Arial"/>
              </a:rPr>
            </a:br>
            <a:r>
              <a:rPr lang="en-US" sz="2500" i="1">
                <a:latin typeface="Arial"/>
                <a:cs typeface="Arial"/>
              </a:rPr>
              <a:t>ATC</a:t>
            </a:r>
            <a:r>
              <a:rPr lang="en-US" sz="2500">
                <a:latin typeface="Arial"/>
                <a:cs typeface="Arial"/>
              </a:rPr>
              <a:t> curve at </a:t>
            </a:r>
            <a:br>
              <a:rPr lang="en-US" sz="2500">
                <a:latin typeface="Arial"/>
                <a:cs typeface="Arial"/>
              </a:rPr>
            </a:br>
            <a:r>
              <a:rPr lang="en-US" sz="2500">
                <a:latin typeface="Arial"/>
                <a:cs typeface="Arial"/>
              </a:rPr>
              <a:t>the </a:t>
            </a:r>
            <a:r>
              <a:rPr lang="en-US" sz="2500" i="1">
                <a:latin typeface="Arial"/>
                <a:cs typeface="Arial"/>
              </a:rPr>
              <a:t>ATC</a:t>
            </a:r>
            <a:r>
              <a:rPr lang="en-US" sz="2500">
                <a:latin typeface="Arial"/>
                <a:cs typeface="Arial"/>
              </a:rPr>
              <a:t> curve’s minimum. </a:t>
            </a:r>
          </a:p>
          <a:p>
            <a:pPr>
              <a:lnSpc>
                <a:spcPct val="110000"/>
              </a:lnSpc>
              <a:spcBef>
                <a:spcPct val="55000"/>
              </a:spcBef>
            </a:pPr>
            <a:endParaRPr lang="en-US" sz="2500">
              <a:latin typeface="Arial"/>
              <a:cs typeface="Arial"/>
            </a:endParaRPr>
          </a:p>
        </p:txBody>
      </p:sp>
      <p:sp>
        <p:nvSpPr>
          <p:cNvPr id="98410" name="AutoShape 106"/>
          <p:cNvSpPr>
            <a:spLocks/>
          </p:cNvSpPr>
          <p:nvPr/>
        </p:nvSpPr>
        <p:spPr bwMode="auto">
          <a:xfrm rot="5400000">
            <a:off x="7344569" y="4001294"/>
            <a:ext cx="260350" cy="2290762"/>
          </a:xfrm>
          <a:prstGeom prst="leftBrace">
            <a:avLst>
              <a:gd name="adj1" fmla="val 72671"/>
              <a:gd name="adj2" fmla="val 50000"/>
            </a:avLst>
          </a:prstGeom>
          <a:noFill/>
          <a:ln w="19050">
            <a:solidFill>
              <a:srgbClr val="0033CC"/>
            </a:solidFill>
            <a:round/>
            <a:headEnd/>
            <a:tailEnd/>
          </a:ln>
        </p:spPr>
        <p:txBody>
          <a:bodyPr wrap="none" anchor="ctr"/>
          <a:lstStyle/>
          <a:p>
            <a:endParaRPr lang="en-US">
              <a:latin typeface="Arial"/>
              <a:cs typeface="Arial"/>
            </a:endParaRPr>
          </a:p>
        </p:txBody>
      </p:sp>
      <p:sp>
        <p:nvSpPr>
          <p:cNvPr id="98412" name="AutoShape 108"/>
          <p:cNvSpPr>
            <a:spLocks/>
          </p:cNvSpPr>
          <p:nvPr/>
        </p:nvSpPr>
        <p:spPr bwMode="auto">
          <a:xfrm rot="5400000">
            <a:off x="9274176" y="4449763"/>
            <a:ext cx="260350" cy="1387475"/>
          </a:xfrm>
          <a:prstGeom prst="leftBrace">
            <a:avLst>
              <a:gd name="adj1" fmla="val 44016"/>
              <a:gd name="adj2" fmla="val 50000"/>
            </a:avLst>
          </a:prstGeom>
          <a:noFill/>
          <a:ln w="19050">
            <a:solidFill>
              <a:srgbClr val="0033CC"/>
            </a:solidFill>
            <a:round/>
            <a:headEnd/>
            <a:tailEnd/>
          </a:ln>
        </p:spPr>
        <p:txBody>
          <a:bodyPr wrap="none" anchor="ctr"/>
          <a:lstStyle/>
          <a:p>
            <a:endParaRPr lang="en-US">
              <a:latin typeface="Arial"/>
              <a:cs typeface="Arial"/>
            </a:endParaRPr>
          </a:p>
        </p:txBody>
      </p:sp>
      <p:sp>
        <p:nvSpPr>
          <p:cNvPr id="98409" name="Line 105"/>
          <p:cNvSpPr>
            <a:spLocks noChangeShapeType="1"/>
          </p:cNvSpPr>
          <p:nvPr/>
        </p:nvSpPr>
        <p:spPr bwMode="auto">
          <a:xfrm flipH="1">
            <a:off x="8672513" y="2101850"/>
            <a:ext cx="12700" cy="3206750"/>
          </a:xfrm>
          <a:prstGeom prst="line">
            <a:avLst/>
          </a:prstGeom>
          <a:noFill/>
          <a:ln w="9525">
            <a:solidFill>
              <a:srgbClr val="3366CC"/>
            </a:solidFill>
            <a:prstDash val="dash"/>
            <a:round/>
            <a:headEnd/>
            <a:tailEnd/>
          </a:ln>
        </p:spPr>
        <p:txBody>
          <a:bodyPr/>
          <a:lstStyle/>
          <a:p>
            <a:endParaRPr lang="en-US">
              <a:latin typeface="Arial"/>
              <a:cs typeface="Arial"/>
            </a:endParaRPr>
          </a:p>
        </p:txBody>
      </p:sp>
      <p:sp>
        <p:nvSpPr>
          <p:cNvPr id="98408" name="Oval 104"/>
          <p:cNvSpPr>
            <a:spLocks noChangeArrowheads="1"/>
          </p:cNvSpPr>
          <p:nvPr/>
        </p:nvSpPr>
        <p:spPr bwMode="auto">
          <a:xfrm>
            <a:off x="8609013" y="3716338"/>
            <a:ext cx="139700" cy="138112"/>
          </a:xfrm>
          <a:prstGeom prst="ellipse">
            <a:avLst/>
          </a:prstGeom>
          <a:solidFill>
            <a:srgbClr val="FF0000"/>
          </a:solidFill>
          <a:ln w="9525">
            <a:noFill/>
            <a:prstDash val="dash"/>
            <a:round/>
            <a:headEnd/>
            <a:tailEnd/>
          </a:ln>
        </p:spPr>
        <p:txBody>
          <a:bodyPr wrap="none" anchor="ctr"/>
          <a:lstStyle/>
          <a:p>
            <a:endParaRPr lang="en-US">
              <a:latin typeface="Arial"/>
              <a:cs typeface="Arial"/>
            </a:endParaRPr>
          </a:p>
        </p:txBody>
      </p:sp>
      <p:sp>
        <p:nvSpPr>
          <p:cNvPr id="98413" name="Arc 109"/>
          <p:cNvSpPr>
            <a:spLocks/>
          </p:cNvSpPr>
          <p:nvPr/>
        </p:nvSpPr>
        <p:spPr bwMode="auto">
          <a:xfrm flipH="1" flipV="1">
            <a:off x="6654801" y="377825"/>
            <a:ext cx="1903413" cy="3455988"/>
          </a:xfrm>
          <a:custGeom>
            <a:avLst/>
            <a:gdLst>
              <a:gd name="T0" fmla="*/ 2147483647 w 19418"/>
              <a:gd name="T1" fmla="*/ 0 h 21594"/>
              <a:gd name="T2" fmla="*/ 2147483647 w 19418"/>
              <a:gd name="T3" fmla="*/ 2147483647 h 21594"/>
              <a:gd name="T4" fmla="*/ 0 w 19418"/>
              <a:gd name="T5" fmla="*/ 2147483647 h 21594"/>
              <a:gd name="T6" fmla="*/ 0 60000 65536"/>
              <a:gd name="T7" fmla="*/ 0 60000 65536"/>
              <a:gd name="T8" fmla="*/ 0 60000 65536"/>
              <a:gd name="T9" fmla="*/ 0 w 19418"/>
              <a:gd name="T10" fmla="*/ 0 h 21594"/>
              <a:gd name="T11" fmla="*/ 19418 w 19418"/>
              <a:gd name="T12" fmla="*/ 21594 h 21594"/>
            </a:gdLst>
            <a:ahLst/>
            <a:cxnLst>
              <a:cxn ang="T6">
                <a:pos x="T0" y="T1"/>
              </a:cxn>
              <a:cxn ang="T7">
                <a:pos x="T2" y="T3"/>
              </a:cxn>
              <a:cxn ang="T8">
                <a:pos x="T4" y="T5"/>
              </a:cxn>
            </a:cxnLst>
            <a:rect l="T9" t="T10" r="T11" b="T12"/>
            <a:pathLst>
              <a:path w="19418" h="21594" fill="none" extrusionOk="0">
                <a:moveTo>
                  <a:pt x="493" y="-1"/>
                </a:moveTo>
                <a:cubicBezTo>
                  <a:pt x="8574" y="184"/>
                  <a:pt x="15877" y="4865"/>
                  <a:pt x="19417" y="12133"/>
                </a:cubicBezTo>
              </a:path>
              <a:path w="19418" h="21594" stroke="0" extrusionOk="0">
                <a:moveTo>
                  <a:pt x="493" y="-1"/>
                </a:moveTo>
                <a:cubicBezTo>
                  <a:pt x="8574" y="184"/>
                  <a:pt x="15877" y="4865"/>
                  <a:pt x="19417" y="12133"/>
                </a:cubicBezTo>
                <a:lnTo>
                  <a:pt x="0" y="21594"/>
                </a:lnTo>
                <a:close/>
              </a:path>
            </a:pathLst>
          </a:custGeom>
          <a:noFill/>
          <a:ln w="38100">
            <a:solidFill>
              <a:srgbClr val="FF0000"/>
            </a:solidFill>
            <a:round/>
            <a:headEnd type="triangle" w="lg" len="med"/>
            <a:tailEnd type="none" w="lg" len="med"/>
          </a:ln>
        </p:spPr>
        <p:txBody>
          <a:bodyPr wrap="none" anchor="ctr"/>
          <a:lstStyle/>
          <a:p>
            <a:endParaRPr lang="en-US">
              <a:latin typeface="Arial"/>
              <a:cs typeface="Arial"/>
            </a:endParaRPr>
          </a:p>
        </p:txBody>
      </p:sp>
      <p:sp>
        <p:nvSpPr>
          <p:cNvPr id="98414" name="Arc 110"/>
          <p:cNvSpPr>
            <a:spLocks/>
          </p:cNvSpPr>
          <p:nvPr/>
        </p:nvSpPr>
        <p:spPr bwMode="auto">
          <a:xfrm flipH="1" flipV="1">
            <a:off x="8664576" y="2928938"/>
            <a:ext cx="1679575" cy="901700"/>
          </a:xfrm>
          <a:custGeom>
            <a:avLst/>
            <a:gdLst>
              <a:gd name="T0" fmla="*/ 0 w 19791"/>
              <a:gd name="T1" fmla="*/ 2147483647 h 21520"/>
              <a:gd name="T2" fmla="*/ 2147483647 w 19791"/>
              <a:gd name="T3" fmla="*/ 0 h 21520"/>
              <a:gd name="T4" fmla="*/ 2147483647 w 19791"/>
              <a:gd name="T5" fmla="*/ 2147483647 h 21520"/>
              <a:gd name="T6" fmla="*/ 0 60000 65536"/>
              <a:gd name="T7" fmla="*/ 0 60000 65536"/>
              <a:gd name="T8" fmla="*/ 0 60000 65536"/>
              <a:gd name="T9" fmla="*/ 0 w 19791"/>
              <a:gd name="T10" fmla="*/ 0 h 21520"/>
              <a:gd name="T11" fmla="*/ 19791 w 19791"/>
              <a:gd name="T12" fmla="*/ 21520 h 21520"/>
            </a:gdLst>
            <a:ahLst/>
            <a:cxnLst>
              <a:cxn ang="T6">
                <a:pos x="T0" y="T1"/>
              </a:cxn>
              <a:cxn ang="T7">
                <a:pos x="T2" y="T3"/>
              </a:cxn>
              <a:cxn ang="T8">
                <a:pos x="T4" y="T5"/>
              </a:cxn>
            </a:cxnLst>
            <a:rect l="T9" t="T10" r="T11" b="T12"/>
            <a:pathLst>
              <a:path w="19791" h="21520" fill="none" extrusionOk="0">
                <a:moveTo>
                  <a:pt x="-1" y="12866"/>
                </a:moveTo>
                <a:cubicBezTo>
                  <a:pt x="3169" y="5618"/>
                  <a:pt x="10047" y="682"/>
                  <a:pt x="17929" y="0"/>
                </a:cubicBezTo>
              </a:path>
              <a:path w="19791" h="21520" stroke="0" extrusionOk="0">
                <a:moveTo>
                  <a:pt x="-1" y="12866"/>
                </a:moveTo>
                <a:cubicBezTo>
                  <a:pt x="3169" y="5618"/>
                  <a:pt x="10047" y="682"/>
                  <a:pt x="17929" y="0"/>
                </a:cubicBezTo>
                <a:lnTo>
                  <a:pt x="19791" y="21520"/>
                </a:lnTo>
                <a:close/>
              </a:path>
            </a:pathLst>
          </a:custGeom>
          <a:noFill/>
          <a:ln w="38100">
            <a:solidFill>
              <a:srgbClr val="FF0000"/>
            </a:solidFill>
            <a:round/>
            <a:headEnd type="triangle" w="lg" len="me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277314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8409"/>
                                        </p:tgtEl>
                                        <p:attrNameLst>
                                          <p:attrName>style.visibility</p:attrName>
                                        </p:attrNameLst>
                                      </p:cBhvr>
                                      <p:to>
                                        <p:strVal val="visible"/>
                                      </p:to>
                                    </p:set>
                                    <p:animEffect transition="in" filter="wipe(down)">
                                      <p:cBhvr>
                                        <p:cTn id="15" dur="500"/>
                                        <p:tgtEl>
                                          <p:spTgt spid="984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407">
                                            <p:txEl>
                                              <p:pRg st="0" end="0"/>
                                            </p:txEl>
                                          </p:spTgt>
                                        </p:tgtEl>
                                        <p:attrNameLst>
                                          <p:attrName>style.visibility</p:attrName>
                                        </p:attrNameLst>
                                      </p:cBhvr>
                                      <p:to>
                                        <p:strVal val="visible"/>
                                      </p:to>
                                    </p:set>
                                    <p:animEffect transition="in" filter="wipe(left)">
                                      <p:cBhvr>
                                        <p:cTn id="20" dur="500"/>
                                        <p:tgtEl>
                                          <p:spTgt spid="98407">
                                            <p:txEl>
                                              <p:pRg st="0" end="0"/>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8410"/>
                                        </p:tgtEl>
                                        <p:attrNameLst>
                                          <p:attrName>style.visibility</p:attrName>
                                        </p:attrNameLst>
                                      </p:cBhvr>
                                      <p:to>
                                        <p:strVal val="visible"/>
                                      </p:to>
                                    </p:set>
                                    <p:animEffect transition="in" filter="strips(downRight)">
                                      <p:cBhvr>
                                        <p:cTn id="23" dur="500"/>
                                        <p:tgtEl>
                                          <p:spTgt spid="984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8407">
                                            <p:txEl>
                                              <p:pRg st="1" end="1"/>
                                            </p:txEl>
                                          </p:spTgt>
                                        </p:tgtEl>
                                        <p:attrNameLst>
                                          <p:attrName>style.visibility</p:attrName>
                                        </p:attrNameLst>
                                      </p:cBhvr>
                                      <p:to>
                                        <p:strVal val="visible"/>
                                      </p:to>
                                    </p:set>
                                    <p:animEffect transition="in" filter="wipe(left)">
                                      <p:cBhvr>
                                        <p:cTn id="28" dur="500"/>
                                        <p:tgtEl>
                                          <p:spTgt spid="98407">
                                            <p:txEl>
                                              <p:pRg st="1" end="1"/>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98413"/>
                                        </p:tgtEl>
                                        <p:attrNameLst>
                                          <p:attrName>style.visibility</p:attrName>
                                        </p:attrNameLst>
                                      </p:cBhvr>
                                      <p:to>
                                        <p:strVal val="visible"/>
                                      </p:to>
                                    </p:set>
                                    <p:animEffect transition="in" filter="strips(downRight)">
                                      <p:cBhvr>
                                        <p:cTn id="31" dur="500"/>
                                        <p:tgtEl>
                                          <p:spTgt spid="984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8410"/>
                                        </p:tgtEl>
                                      </p:cBhvr>
                                    </p:animEffect>
                                    <p:set>
                                      <p:cBhvr>
                                        <p:cTn id="36" dur="1" fill="hold">
                                          <p:stCondLst>
                                            <p:cond delay="499"/>
                                          </p:stCondLst>
                                        </p:cTn>
                                        <p:tgtEl>
                                          <p:spTgt spid="984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8413"/>
                                        </p:tgtEl>
                                      </p:cBhvr>
                                    </p:animEffect>
                                    <p:set>
                                      <p:cBhvr>
                                        <p:cTn id="39" dur="1" fill="hold">
                                          <p:stCondLst>
                                            <p:cond delay="499"/>
                                          </p:stCondLst>
                                        </p:cTn>
                                        <p:tgtEl>
                                          <p:spTgt spid="984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8407">
                                            <p:txEl>
                                              <p:pRg st="2" end="2"/>
                                            </p:txEl>
                                          </p:spTgt>
                                        </p:tgtEl>
                                        <p:attrNameLst>
                                          <p:attrName>style.visibility</p:attrName>
                                        </p:attrNameLst>
                                      </p:cBhvr>
                                      <p:to>
                                        <p:strVal val="visible"/>
                                      </p:to>
                                    </p:set>
                                    <p:animEffect transition="in" filter="wipe(left)">
                                      <p:cBhvr>
                                        <p:cTn id="44" dur="500"/>
                                        <p:tgtEl>
                                          <p:spTgt spid="98407">
                                            <p:txEl>
                                              <p:pRg st="2" end="2"/>
                                            </p:txEl>
                                          </p:spTgt>
                                        </p:tgtEl>
                                      </p:cBhvr>
                                    </p:animEffect>
                                  </p:childTnLst>
                                </p:cTn>
                              </p:par>
                              <p:par>
                                <p:cTn id="45" presetID="18" presetClass="entr" presetSubtype="6" fill="hold" grpId="0" nodeType="withEffect">
                                  <p:stCondLst>
                                    <p:cond delay="0"/>
                                  </p:stCondLst>
                                  <p:childTnLst>
                                    <p:set>
                                      <p:cBhvr>
                                        <p:cTn id="46" dur="1" fill="hold">
                                          <p:stCondLst>
                                            <p:cond delay="0"/>
                                          </p:stCondLst>
                                        </p:cTn>
                                        <p:tgtEl>
                                          <p:spTgt spid="98412"/>
                                        </p:tgtEl>
                                        <p:attrNameLst>
                                          <p:attrName>style.visibility</p:attrName>
                                        </p:attrNameLst>
                                      </p:cBhvr>
                                      <p:to>
                                        <p:strVal val="visible"/>
                                      </p:to>
                                    </p:set>
                                    <p:animEffect transition="in" filter="strips(downRight)">
                                      <p:cBhvr>
                                        <p:cTn id="47" dur="500"/>
                                        <p:tgtEl>
                                          <p:spTgt spid="984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8407">
                                            <p:txEl>
                                              <p:pRg st="3" end="3"/>
                                            </p:txEl>
                                          </p:spTgt>
                                        </p:tgtEl>
                                        <p:attrNameLst>
                                          <p:attrName>style.visibility</p:attrName>
                                        </p:attrNameLst>
                                      </p:cBhvr>
                                      <p:to>
                                        <p:strVal val="visible"/>
                                      </p:to>
                                    </p:set>
                                    <p:animEffect transition="in" filter="wipe(left)">
                                      <p:cBhvr>
                                        <p:cTn id="52" dur="500"/>
                                        <p:tgtEl>
                                          <p:spTgt spid="98407">
                                            <p:txEl>
                                              <p:pRg st="3" end="3"/>
                                            </p:txEl>
                                          </p:spTgt>
                                        </p:tgtEl>
                                      </p:cBhvr>
                                    </p:animEffect>
                                  </p:childTnLst>
                                </p:cTn>
                              </p:par>
                              <p:par>
                                <p:cTn id="53" presetID="18" presetClass="entr" presetSubtype="3" fill="hold" grpId="0" nodeType="withEffect">
                                  <p:stCondLst>
                                    <p:cond delay="0"/>
                                  </p:stCondLst>
                                  <p:childTnLst>
                                    <p:set>
                                      <p:cBhvr>
                                        <p:cTn id="54" dur="1" fill="hold">
                                          <p:stCondLst>
                                            <p:cond delay="0"/>
                                          </p:stCondLst>
                                        </p:cTn>
                                        <p:tgtEl>
                                          <p:spTgt spid="98414"/>
                                        </p:tgtEl>
                                        <p:attrNameLst>
                                          <p:attrName>style.visibility</p:attrName>
                                        </p:attrNameLst>
                                      </p:cBhvr>
                                      <p:to>
                                        <p:strVal val="visible"/>
                                      </p:to>
                                    </p:set>
                                    <p:animEffect transition="in" filter="strips(upRight)">
                                      <p:cBhvr>
                                        <p:cTn id="55" dur="500"/>
                                        <p:tgtEl>
                                          <p:spTgt spid="984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98412"/>
                                        </p:tgtEl>
                                      </p:cBhvr>
                                    </p:animEffect>
                                    <p:set>
                                      <p:cBhvr>
                                        <p:cTn id="60" dur="1" fill="hold">
                                          <p:stCondLst>
                                            <p:cond delay="499"/>
                                          </p:stCondLst>
                                        </p:cTn>
                                        <p:tgtEl>
                                          <p:spTgt spid="984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98414"/>
                                        </p:tgtEl>
                                      </p:cBhvr>
                                    </p:animEffect>
                                    <p:set>
                                      <p:cBhvr>
                                        <p:cTn id="63" dur="1" fill="hold">
                                          <p:stCondLst>
                                            <p:cond delay="499"/>
                                          </p:stCondLst>
                                        </p:cTn>
                                        <p:tgtEl>
                                          <p:spTgt spid="9841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8407">
                                            <p:txEl>
                                              <p:pRg st="4" end="4"/>
                                            </p:txEl>
                                          </p:spTgt>
                                        </p:tgtEl>
                                        <p:attrNameLst>
                                          <p:attrName>style.visibility</p:attrName>
                                        </p:attrNameLst>
                                      </p:cBhvr>
                                      <p:to>
                                        <p:strVal val="visible"/>
                                      </p:to>
                                    </p:set>
                                    <p:animEffect transition="in" filter="wipe(left)">
                                      <p:cBhvr>
                                        <p:cTn id="68" dur="500"/>
                                        <p:tgtEl>
                                          <p:spTgt spid="98407">
                                            <p:txEl>
                                              <p:pRg st="4" end="4"/>
                                            </p:txEl>
                                          </p:spTgt>
                                        </p:tgtEl>
                                      </p:cBhvr>
                                    </p:animEffect>
                                  </p:childTnLst>
                                </p:cTn>
                              </p:par>
                            </p:childTnLst>
                          </p:cTn>
                        </p:par>
                        <p:par>
                          <p:cTn id="69" fill="hold">
                            <p:stCondLst>
                              <p:cond delay="500"/>
                            </p:stCondLst>
                            <p:childTnLst>
                              <p:par>
                                <p:cTn id="70" presetID="23" presetClass="entr" presetSubtype="32" fill="hold" grpId="0" nodeType="afterEffect">
                                  <p:stCondLst>
                                    <p:cond delay="0"/>
                                  </p:stCondLst>
                                  <p:childTnLst>
                                    <p:set>
                                      <p:cBhvr>
                                        <p:cTn id="71" dur="1" fill="hold">
                                          <p:stCondLst>
                                            <p:cond delay="0"/>
                                          </p:stCondLst>
                                        </p:cTn>
                                        <p:tgtEl>
                                          <p:spTgt spid="98408"/>
                                        </p:tgtEl>
                                        <p:attrNameLst>
                                          <p:attrName>style.visibility</p:attrName>
                                        </p:attrNameLst>
                                      </p:cBhvr>
                                      <p:to>
                                        <p:strVal val="visible"/>
                                      </p:to>
                                    </p:set>
                                    <p:anim calcmode="lin" valueType="num">
                                      <p:cBhvr>
                                        <p:cTn id="72" dur="500" fill="hold"/>
                                        <p:tgtEl>
                                          <p:spTgt spid="98408"/>
                                        </p:tgtEl>
                                        <p:attrNameLst>
                                          <p:attrName>ppt_w</p:attrName>
                                        </p:attrNameLst>
                                      </p:cBhvr>
                                      <p:tavLst>
                                        <p:tav tm="0">
                                          <p:val>
                                            <p:strVal val="4*#ppt_w"/>
                                          </p:val>
                                        </p:tav>
                                        <p:tav tm="100000">
                                          <p:val>
                                            <p:strVal val="#ppt_w"/>
                                          </p:val>
                                        </p:tav>
                                      </p:tavLst>
                                    </p:anim>
                                    <p:anim calcmode="lin" valueType="num">
                                      <p:cBhvr>
                                        <p:cTn id="73" dur="500" fill="hold"/>
                                        <p:tgtEl>
                                          <p:spTgt spid="9840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 grpId="0" build="p"/>
      <p:bldP spid="98410" grpId="0" animBg="1"/>
      <p:bldP spid="98410" grpId="1" animBg="1"/>
      <p:bldP spid="98412" grpId="0" animBg="1"/>
      <p:bldP spid="98412" grpId="1" animBg="1"/>
      <p:bldP spid="98409" grpId="0" animBg="1"/>
      <p:bldP spid="98408" grpId="0" animBg="1"/>
      <p:bldP spid="98413" grpId="0" animBg="1"/>
      <p:bldP spid="98413" grpId="1" animBg="1"/>
      <p:bldP spid="98414" grpId="0" animBg="1"/>
      <p:bldP spid="98414"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p:txBody>
          <a:bodyPr/>
          <a:lstStyle/>
          <a:p>
            <a:pPr eaLnBrk="1" hangingPunct="1"/>
            <a:r>
              <a:rPr lang="en-US" smtClean="0"/>
              <a:t>Costs in the Short Run &amp; Long Run</a:t>
            </a:r>
          </a:p>
        </p:txBody>
      </p:sp>
      <p:sp>
        <p:nvSpPr>
          <p:cNvPr id="41989" name="Rectangle 3"/>
          <p:cNvSpPr>
            <a:spLocks noGrp="1" noChangeArrowheads="1"/>
          </p:cNvSpPr>
          <p:nvPr>
            <p:ph type="body" idx="4294967295"/>
          </p:nvPr>
        </p:nvSpPr>
        <p:spPr/>
        <p:txBody>
          <a:bodyPr/>
          <a:lstStyle/>
          <a:p>
            <a:pPr eaLnBrk="1" hangingPunct="1"/>
            <a:r>
              <a:rPr lang="en-US" sz="2800" dirty="0" smtClean="0"/>
              <a:t>Short run:  </a:t>
            </a:r>
            <a:br>
              <a:rPr lang="en-US" sz="2800" dirty="0" smtClean="0"/>
            </a:br>
            <a:r>
              <a:rPr lang="en-US" sz="2800" dirty="0" smtClean="0"/>
              <a:t>Some inputs are fixed (e.g.</a:t>
            </a:r>
            <a:r>
              <a:rPr lang="en-US" sz="2800" i="1" dirty="0" smtClean="0"/>
              <a:t>,</a:t>
            </a:r>
            <a:r>
              <a:rPr lang="en-US" sz="2800" dirty="0" smtClean="0"/>
              <a:t> factories, land).  </a:t>
            </a:r>
            <a:br>
              <a:rPr lang="en-US" sz="2800" dirty="0" smtClean="0"/>
            </a:br>
            <a:r>
              <a:rPr lang="en-US" sz="2800" dirty="0" smtClean="0"/>
              <a:t>The costs of these inputs are </a:t>
            </a:r>
            <a:r>
              <a:rPr lang="en-US" sz="2800" i="1" dirty="0" smtClean="0"/>
              <a:t>FC</a:t>
            </a:r>
            <a:r>
              <a:rPr lang="en-US" sz="2800" dirty="0" smtClean="0"/>
              <a:t>.</a:t>
            </a:r>
          </a:p>
          <a:p>
            <a:pPr eaLnBrk="1" hangingPunct="1"/>
            <a:r>
              <a:rPr lang="en-US" sz="2800" dirty="0" smtClean="0"/>
              <a:t>Long run:  </a:t>
            </a:r>
            <a:br>
              <a:rPr lang="en-US" sz="2800" dirty="0" smtClean="0"/>
            </a:br>
            <a:r>
              <a:rPr lang="en-US" sz="2800" dirty="0" smtClean="0"/>
              <a:t>All inputs are variable </a:t>
            </a:r>
            <a:br>
              <a:rPr lang="en-US" sz="2800" dirty="0" smtClean="0"/>
            </a:br>
            <a:r>
              <a:rPr lang="en-US" sz="2800" dirty="0" smtClean="0"/>
              <a:t>(e.g.</a:t>
            </a:r>
            <a:r>
              <a:rPr lang="en-US" sz="2800" i="1" dirty="0" smtClean="0"/>
              <a:t>,</a:t>
            </a:r>
            <a:r>
              <a:rPr lang="en-US" sz="2800" dirty="0" smtClean="0"/>
              <a:t> firms can buy more machinery or sell existing ones).</a:t>
            </a:r>
          </a:p>
          <a:p>
            <a:pPr eaLnBrk="1" hangingPunct="1"/>
            <a:r>
              <a:rPr lang="en-US" sz="2800" dirty="0" smtClean="0"/>
              <a:t>In the </a:t>
            </a:r>
            <a:r>
              <a:rPr lang="en-US" sz="2800" dirty="0" smtClean="0">
                <a:solidFill>
                  <a:srgbClr val="FF0000"/>
                </a:solidFill>
              </a:rPr>
              <a:t>long run</a:t>
            </a:r>
            <a:r>
              <a:rPr lang="en-US" sz="2800" dirty="0" smtClean="0"/>
              <a:t>, </a:t>
            </a:r>
            <a:r>
              <a:rPr lang="en-US" sz="2800" i="1" dirty="0" smtClean="0"/>
              <a:t>ATC</a:t>
            </a:r>
            <a:r>
              <a:rPr lang="en-US" sz="2800" dirty="0" smtClean="0"/>
              <a:t> at any </a:t>
            </a:r>
            <a:r>
              <a:rPr lang="en-US" sz="2800" b="1" i="1" dirty="0" smtClean="0"/>
              <a:t>Q</a:t>
            </a:r>
            <a:r>
              <a:rPr lang="en-US" sz="2800" dirty="0" smtClean="0"/>
              <a:t> is cost per unit using the most efficient mix of inputs for that </a:t>
            </a:r>
            <a:r>
              <a:rPr lang="en-US" sz="2800" b="1" i="1" dirty="0" smtClean="0"/>
              <a:t>Q</a:t>
            </a:r>
            <a:r>
              <a:rPr lang="en-US" sz="2800" dirty="0" smtClean="0"/>
              <a:t> (e.g., the factory size with the lowest </a:t>
            </a:r>
            <a:r>
              <a:rPr lang="en-US" sz="2800" i="1" dirty="0" smtClean="0"/>
              <a:t>ATC</a:t>
            </a:r>
            <a:r>
              <a:rPr lang="en-US" sz="2800" dirty="0" smtClean="0"/>
              <a:t>).</a:t>
            </a:r>
          </a:p>
        </p:txBody>
      </p:sp>
    </p:spTree>
    <p:extLst>
      <p:ext uri="{BB962C8B-B14F-4D97-AF65-F5344CB8AC3E}">
        <p14:creationId xmlns:p14="http://schemas.microsoft.com/office/powerpoint/2010/main" val="8462984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9">
                                            <p:txEl>
                                              <p:pRg st="0" end="0"/>
                                            </p:txEl>
                                          </p:spTgt>
                                        </p:tgtEl>
                                        <p:attrNameLst>
                                          <p:attrName>style.visibility</p:attrName>
                                        </p:attrNameLst>
                                      </p:cBhvr>
                                      <p:to>
                                        <p:strVal val="visible"/>
                                      </p:to>
                                    </p:set>
                                    <p:animEffect transition="in" filter="wipe(left)">
                                      <p:cBhvr>
                                        <p:cTn id="7" dur="500"/>
                                        <p:tgtEl>
                                          <p:spTgt spid="419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9">
                                            <p:txEl>
                                              <p:pRg st="1" end="1"/>
                                            </p:txEl>
                                          </p:spTgt>
                                        </p:tgtEl>
                                        <p:attrNameLst>
                                          <p:attrName>style.visibility</p:attrName>
                                        </p:attrNameLst>
                                      </p:cBhvr>
                                      <p:to>
                                        <p:strVal val="visible"/>
                                      </p:to>
                                    </p:set>
                                    <p:animEffect transition="in" filter="wipe(left)">
                                      <p:cBhvr>
                                        <p:cTn id="12" dur="500"/>
                                        <p:tgtEl>
                                          <p:spTgt spid="419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89">
                                            <p:txEl>
                                              <p:pRg st="2" end="2"/>
                                            </p:txEl>
                                          </p:spTgt>
                                        </p:tgtEl>
                                        <p:attrNameLst>
                                          <p:attrName>style.visibility</p:attrName>
                                        </p:attrNameLst>
                                      </p:cBhvr>
                                      <p:to>
                                        <p:strVal val="visible"/>
                                      </p:to>
                                    </p:set>
                                    <p:animEffect transition="in" filter="wipe(left)">
                                      <p:cBhvr>
                                        <p:cTn id="17" dur="500"/>
                                        <p:tgtEl>
                                          <p:spTgt spid="419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uild="p" bldLvl="4"/>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idx="4294967295"/>
          </p:nvPr>
        </p:nvSpPr>
        <p:spPr>
          <a:xfrm>
            <a:off x="1524000" y="252413"/>
            <a:ext cx="9144000" cy="590550"/>
          </a:xfrm>
        </p:spPr>
        <p:txBody>
          <a:bodyPr/>
          <a:lstStyle/>
          <a:p>
            <a:pPr algn="ctr" eaLnBrk="1" hangingPunct="1"/>
            <a:r>
              <a:rPr lang="en-US" sz="2800" b="1" dirty="0"/>
              <a:t>EXAMPLE 3</a:t>
            </a:r>
            <a:r>
              <a:rPr lang="en-US" sz="2800" dirty="0"/>
              <a:t>:</a:t>
            </a:r>
            <a:r>
              <a:rPr lang="en-US" sz="3000" dirty="0"/>
              <a:t>  LRATC with 3 factory sizes</a:t>
            </a:r>
          </a:p>
        </p:txBody>
      </p:sp>
      <p:grpSp>
        <p:nvGrpSpPr>
          <p:cNvPr id="2" name="Group 16"/>
          <p:cNvGrpSpPr>
            <a:grpSpLocks/>
          </p:cNvGrpSpPr>
          <p:nvPr/>
        </p:nvGrpSpPr>
        <p:grpSpPr bwMode="auto">
          <a:xfrm>
            <a:off x="5800725" y="2095501"/>
            <a:ext cx="2268538" cy="1349375"/>
            <a:chOff x="2701" y="1299"/>
            <a:chExt cx="1429" cy="850"/>
          </a:xfrm>
        </p:grpSpPr>
        <p:sp>
          <p:nvSpPr>
            <p:cNvPr id="43027" name="Arc 7"/>
            <p:cNvSpPr>
              <a:spLocks/>
            </p:cNvSpPr>
            <p:nvPr/>
          </p:nvSpPr>
          <p:spPr bwMode="auto">
            <a:xfrm flipH="1" flipV="1">
              <a:off x="2701" y="1357"/>
              <a:ext cx="1077" cy="792"/>
            </a:xfrm>
            <a:custGeom>
              <a:avLst/>
              <a:gdLst>
                <a:gd name="T0" fmla="*/ 0 w 41026"/>
                <a:gd name="T1" fmla="*/ 0 h 21600"/>
                <a:gd name="T2" fmla="*/ 0 w 41026"/>
                <a:gd name="T3" fmla="*/ 0 h 21600"/>
                <a:gd name="T4" fmla="*/ 0 w 41026"/>
                <a:gd name="T5" fmla="*/ 0 h 21600"/>
                <a:gd name="T6" fmla="*/ 0 60000 65536"/>
                <a:gd name="T7" fmla="*/ 0 60000 65536"/>
                <a:gd name="T8" fmla="*/ 0 60000 65536"/>
                <a:gd name="T9" fmla="*/ 0 w 41026"/>
                <a:gd name="T10" fmla="*/ 0 h 21600"/>
                <a:gd name="T11" fmla="*/ 41026 w 41026"/>
                <a:gd name="T12" fmla="*/ 21600 h 21600"/>
              </a:gdLst>
              <a:ahLst/>
              <a:cxnLst>
                <a:cxn ang="T6">
                  <a:pos x="T0" y="T1"/>
                </a:cxn>
                <a:cxn ang="T7">
                  <a:pos x="T2" y="T3"/>
                </a:cxn>
                <a:cxn ang="T8">
                  <a:pos x="T4" y="T5"/>
                </a:cxn>
              </a:cxnLst>
              <a:rect l="T9" t="T10" r="T11" b="T12"/>
              <a:pathLst>
                <a:path w="41026" h="21600" fill="none" extrusionOk="0">
                  <a:moveTo>
                    <a:pt x="0" y="16111"/>
                  </a:moveTo>
                  <a:cubicBezTo>
                    <a:pt x="2494" y="6617"/>
                    <a:pt x="11075" y="-1"/>
                    <a:pt x="20891" y="0"/>
                  </a:cubicBezTo>
                  <a:cubicBezTo>
                    <a:pt x="29802" y="0"/>
                    <a:pt x="37799" y="5472"/>
                    <a:pt x="41025" y="13780"/>
                  </a:cubicBezTo>
                </a:path>
                <a:path w="41026" h="21600" stroke="0" extrusionOk="0">
                  <a:moveTo>
                    <a:pt x="0" y="16111"/>
                  </a:moveTo>
                  <a:cubicBezTo>
                    <a:pt x="2494" y="6617"/>
                    <a:pt x="11075" y="-1"/>
                    <a:pt x="20891" y="0"/>
                  </a:cubicBezTo>
                  <a:cubicBezTo>
                    <a:pt x="29802" y="0"/>
                    <a:pt x="37799" y="5472"/>
                    <a:pt x="41025" y="13780"/>
                  </a:cubicBezTo>
                  <a:lnTo>
                    <a:pt x="20891" y="21600"/>
                  </a:lnTo>
                  <a:close/>
                </a:path>
              </a:pathLst>
            </a:custGeom>
            <a:noFill/>
            <a:ln w="38100">
              <a:solidFill>
                <a:schemeClr val="bg2">
                  <a:lumMod val="50000"/>
                </a:schemeClr>
              </a:solidFill>
              <a:round/>
              <a:headEnd/>
              <a:tailEnd/>
            </a:ln>
          </p:spPr>
          <p:txBody>
            <a:bodyPr wrap="none" anchor="ctr"/>
            <a:lstStyle/>
            <a:p>
              <a:endParaRPr lang="en-US">
                <a:latin typeface="Arial"/>
                <a:cs typeface="Arial"/>
              </a:endParaRPr>
            </a:p>
          </p:txBody>
        </p:sp>
        <p:sp>
          <p:nvSpPr>
            <p:cNvPr id="43028" name="Text Box 10"/>
            <p:cNvSpPr txBox="1">
              <a:spLocks noChangeArrowheads="1"/>
            </p:cNvSpPr>
            <p:nvPr/>
          </p:nvSpPr>
          <p:spPr bwMode="auto">
            <a:xfrm>
              <a:off x="3512" y="1299"/>
              <a:ext cx="618" cy="288"/>
            </a:xfrm>
            <a:prstGeom prst="rect">
              <a:avLst/>
            </a:prstGeom>
            <a:noFill/>
            <a:ln w="9525">
              <a:solidFill>
                <a:schemeClr val="bg2">
                  <a:lumMod val="50000"/>
                </a:schemeClr>
              </a:solidFill>
              <a:miter lim="800000"/>
              <a:headEnd/>
              <a:tailEnd/>
            </a:ln>
          </p:spPr>
          <p:txBody>
            <a:bodyPr>
              <a:spAutoFit/>
            </a:bodyPr>
            <a:lstStyle/>
            <a:p>
              <a:pPr>
                <a:spcBef>
                  <a:spcPct val="50000"/>
                </a:spcBef>
              </a:pPr>
              <a:r>
                <a:rPr lang="en-US" sz="2400" i="1">
                  <a:solidFill>
                    <a:srgbClr val="003399"/>
                  </a:solidFill>
                  <a:latin typeface="Arial"/>
                  <a:cs typeface="Arial"/>
                </a:rPr>
                <a:t>ATC</a:t>
              </a:r>
              <a:r>
                <a:rPr lang="en-US" sz="2400" b="1" i="1" baseline="-25000">
                  <a:solidFill>
                    <a:srgbClr val="003399"/>
                  </a:solidFill>
                  <a:latin typeface="Arial"/>
                  <a:cs typeface="Arial"/>
                </a:rPr>
                <a:t>S</a:t>
              </a:r>
            </a:p>
          </p:txBody>
        </p:sp>
      </p:grpSp>
      <p:grpSp>
        <p:nvGrpSpPr>
          <p:cNvPr id="3" name="Group 17"/>
          <p:cNvGrpSpPr>
            <a:grpSpLocks/>
          </p:cNvGrpSpPr>
          <p:nvPr/>
        </p:nvGrpSpPr>
        <p:grpSpPr bwMode="auto">
          <a:xfrm>
            <a:off x="6540500" y="2057401"/>
            <a:ext cx="2840038" cy="1585913"/>
            <a:chOff x="3167" y="1275"/>
            <a:chExt cx="1789" cy="999"/>
          </a:xfrm>
        </p:grpSpPr>
        <p:sp>
          <p:nvSpPr>
            <p:cNvPr id="43025" name="Arc 8"/>
            <p:cNvSpPr>
              <a:spLocks/>
            </p:cNvSpPr>
            <p:nvPr/>
          </p:nvSpPr>
          <p:spPr bwMode="auto">
            <a:xfrm flipH="1" flipV="1">
              <a:off x="3167" y="1482"/>
              <a:ext cx="1501" cy="792"/>
            </a:xfrm>
            <a:custGeom>
              <a:avLst/>
              <a:gdLst>
                <a:gd name="T0" fmla="*/ 0 w 41685"/>
                <a:gd name="T1" fmla="*/ 0 h 21600"/>
                <a:gd name="T2" fmla="*/ 0 w 41685"/>
                <a:gd name="T3" fmla="*/ 0 h 21600"/>
                <a:gd name="T4" fmla="*/ 0 w 41685"/>
                <a:gd name="T5" fmla="*/ 0 h 21600"/>
                <a:gd name="T6" fmla="*/ 0 60000 65536"/>
                <a:gd name="T7" fmla="*/ 0 60000 65536"/>
                <a:gd name="T8" fmla="*/ 0 60000 65536"/>
                <a:gd name="T9" fmla="*/ 0 w 41685"/>
                <a:gd name="T10" fmla="*/ 0 h 21600"/>
                <a:gd name="T11" fmla="*/ 41685 w 41685"/>
                <a:gd name="T12" fmla="*/ 21600 h 21600"/>
              </a:gdLst>
              <a:ahLst/>
              <a:cxnLst>
                <a:cxn ang="T6">
                  <a:pos x="T0" y="T1"/>
                </a:cxn>
                <a:cxn ang="T7">
                  <a:pos x="T2" y="T3"/>
                </a:cxn>
                <a:cxn ang="T8">
                  <a:pos x="T4" y="T5"/>
                </a:cxn>
              </a:cxnLst>
              <a:rect l="T9" t="T10" r="T11" b="T12"/>
              <a:pathLst>
                <a:path w="41685" h="21600" fill="none" extrusionOk="0">
                  <a:moveTo>
                    <a:pt x="0" y="20131"/>
                  </a:moveTo>
                  <a:cubicBezTo>
                    <a:pt x="772" y="8798"/>
                    <a:pt x="10190" y="-1"/>
                    <a:pt x="21550" y="0"/>
                  </a:cubicBezTo>
                  <a:cubicBezTo>
                    <a:pt x="30461" y="0"/>
                    <a:pt x="38458" y="5472"/>
                    <a:pt x="41684" y="13780"/>
                  </a:cubicBezTo>
                </a:path>
                <a:path w="41685" h="21600" stroke="0" extrusionOk="0">
                  <a:moveTo>
                    <a:pt x="0" y="20131"/>
                  </a:moveTo>
                  <a:cubicBezTo>
                    <a:pt x="772" y="8798"/>
                    <a:pt x="10190" y="-1"/>
                    <a:pt x="21550" y="0"/>
                  </a:cubicBezTo>
                  <a:cubicBezTo>
                    <a:pt x="30461" y="0"/>
                    <a:pt x="38458" y="5472"/>
                    <a:pt x="41684" y="13780"/>
                  </a:cubicBezTo>
                  <a:lnTo>
                    <a:pt x="21550" y="21600"/>
                  </a:lnTo>
                  <a:close/>
                </a:path>
              </a:pathLst>
            </a:custGeom>
            <a:noFill/>
            <a:ln w="38100">
              <a:solidFill>
                <a:schemeClr val="accent2">
                  <a:lumMod val="50000"/>
                </a:schemeClr>
              </a:solidFill>
              <a:round/>
              <a:headEnd/>
              <a:tailEnd/>
            </a:ln>
          </p:spPr>
          <p:txBody>
            <a:bodyPr wrap="none" anchor="ctr"/>
            <a:lstStyle/>
            <a:p>
              <a:endParaRPr lang="en-US">
                <a:latin typeface="Arial"/>
                <a:cs typeface="Arial"/>
              </a:endParaRPr>
            </a:p>
          </p:txBody>
        </p:sp>
        <p:sp>
          <p:nvSpPr>
            <p:cNvPr id="43026" name="Text Box 11"/>
            <p:cNvSpPr txBox="1">
              <a:spLocks noChangeArrowheads="1"/>
            </p:cNvSpPr>
            <p:nvPr/>
          </p:nvSpPr>
          <p:spPr bwMode="auto">
            <a:xfrm>
              <a:off x="4338" y="1275"/>
              <a:ext cx="618" cy="288"/>
            </a:xfrm>
            <a:prstGeom prst="rect">
              <a:avLst/>
            </a:prstGeom>
            <a:noFill/>
            <a:ln w="9525">
              <a:solidFill>
                <a:schemeClr val="accent2">
                  <a:lumMod val="50000"/>
                </a:schemeClr>
              </a:solidFill>
              <a:miter lim="800000"/>
              <a:headEnd/>
              <a:tailEnd/>
            </a:ln>
          </p:spPr>
          <p:txBody>
            <a:bodyPr>
              <a:spAutoFit/>
            </a:bodyPr>
            <a:lstStyle/>
            <a:p>
              <a:pPr>
                <a:spcBef>
                  <a:spcPct val="50000"/>
                </a:spcBef>
              </a:pPr>
              <a:r>
                <a:rPr lang="en-US" sz="2400" i="1">
                  <a:solidFill>
                    <a:srgbClr val="339933"/>
                  </a:solidFill>
                  <a:latin typeface="Arial"/>
                  <a:cs typeface="Arial"/>
                </a:rPr>
                <a:t>ATC</a:t>
              </a:r>
              <a:r>
                <a:rPr lang="en-US" sz="2400" b="1" i="1" baseline="-25000">
                  <a:solidFill>
                    <a:srgbClr val="339933"/>
                  </a:solidFill>
                  <a:latin typeface="Arial"/>
                  <a:cs typeface="Arial"/>
                </a:rPr>
                <a:t>M</a:t>
              </a:r>
            </a:p>
          </p:txBody>
        </p:sp>
      </p:grpSp>
      <p:grpSp>
        <p:nvGrpSpPr>
          <p:cNvPr id="4" name="Group 18"/>
          <p:cNvGrpSpPr>
            <a:grpSpLocks/>
          </p:cNvGrpSpPr>
          <p:nvPr/>
        </p:nvGrpSpPr>
        <p:grpSpPr bwMode="auto">
          <a:xfrm>
            <a:off x="7950201" y="2189163"/>
            <a:ext cx="2263775" cy="1257300"/>
            <a:chOff x="4055" y="1358"/>
            <a:chExt cx="1426" cy="792"/>
          </a:xfrm>
        </p:grpSpPr>
        <p:sp>
          <p:nvSpPr>
            <p:cNvPr id="43023" name="Arc 9"/>
            <p:cNvSpPr>
              <a:spLocks/>
            </p:cNvSpPr>
            <p:nvPr/>
          </p:nvSpPr>
          <p:spPr bwMode="auto">
            <a:xfrm flipH="1" flipV="1">
              <a:off x="4055" y="1358"/>
              <a:ext cx="1009" cy="792"/>
            </a:xfrm>
            <a:custGeom>
              <a:avLst/>
              <a:gdLst>
                <a:gd name="T0" fmla="*/ 0 w 38406"/>
                <a:gd name="T1" fmla="*/ 0 h 21600"/>
                <a:gd name="T2" fmla="*/ 0 w 38406"/>
                <a:gd name="T3" fmla="*/ 0 h 21600"/>
                <a:gd name="T4" fmla="*/ 0 w 38406"/>
                <a:gd name="T5" fmla="*/ 0 h 21600"/>
                <a:gd name="T6" fmla="*/ 0 60000 65536"/>
                <a:gd name="T7" fmla="*/ 0 60000 65536"/>
                <a:gd name="T8" fmla="*/ 0 60000 65536"/>
                <a:gd name="T9" fmla="*/ 0 w 38406"/>
                <a:gd name="T10" fmla="*/ 0 h 21600"/>
                <a:gd name="T11" fmla="*/ 38406 w 38406"/>
                <a:gd name="T12" fmla="*/ 21600 h 21600"/>
              </a:gdLst>
              <a:ahLst/>
              <a:cxnLst>
                <a:cxn ang="T6">
                  <a:pos x="T0" y="T1"/>
                </a:cxn>
                <a:cxn ang="T7">
                  <a:pos x="T2" y="T3"/>
                </a:cxn>
                <a:cxn ang="T8">
                  <a:pos x="T4" y="T5"/>
                </a:cxn>
              </a:cxnLst>
              <a:rect l="T9" t="T10" r="T11" b="T12"/>
              <a:pathLst>
                <a:path w="38406" h="21600" fill="none" extrusionOk="0">
                  <a:moveTo>
                    <a:pt x="0" y="13174"/>
                  </a:moveTo>
                  <a:cubicBezTo>
                    <a:pt x="3383" y="5187"/>
                    <a:pt x="11215" y="-1"/>
                    <a:pt x="19889" y="0"/>
                  </a:cubicBezTo>
                  <a:cubicBezTo>
                    <a:pt x="27472" y="0"/>
                    <a:pt x="34500" y="3977"/>
                    <a:pt x="38405" y="10478"/>
                  </a:cubicBezTo>
                </a:path>
                <a:path w="38406" h="21600" stroke="0" extrusionOk="0">
                  <a:moveTo>
                    <a:pt x="0" y="13174"/>
                  </a:moveTo>
                  <a:cubicBezTo>
                    <a:pt x="3383" y="5187"/>
                    <a:pt x="11215" y="-1"/>
                    <a:pt x="19889" y="0"/>
                  </a:cubicBezTo>
                  <a:cubicBezTo>
                    <a:pt x="27472" y="0"/>
                    <a:pt x="34500" y="3977"/>
                    <a:pt x="38405" y="10478"/>
                  </a:cubicBezTo>
                  <a:lnTo>
                    <a:pt x="19889" y="21600"/>
                  </a:lnTo>
                  <a:close/>
                </a:path>
              </a:pathLst>
            </a:custGeom>
            <a:noFill/>
            <a:ln w="38100">
              <a:solidFill>
                <a:srgbClr val="FFFF00"/>
              </a:solidFill>
              <a:round/>
              <a:headEnd/>
              <a:tailEnd/>
            </a:ln>
          </p:spPr>
          <p:txBody>
            <a:bodyPr wrap="none" anchor="ctr"/>
            <a:lstStyle/>
            <a:p>
              <a:endParaRPr lang="en-US">
                <a:latin typeface="Arial"/>
                <a:cs typeface="Arial"/>
              </a:endParaRPr>
            </a:p>
          </p:txBody>
        </p:sp>
        <p:sp>
          <p:nvSpPr>
            <p:cNvPr id="43024" name="Text Box 12"/>
            <p:cNvSpPr txBox="1">
              <a:spLocks noChangeArrowheads="1"/>
            </p:cNvSpPr>
            <p:nvPr/>
          </p:nvSpPr>
          <p:spPr bwMode="auto">
            <a:xfrm>
              <a:off x="4863" y="1413"/>
              <a:ext cx="618" cy="288"/>
            </a:xfrm>
            <a:prstGeom prst="rect">
              <a:avLst/>
            </a:prstGeom>
            <a:noFill/>
            <a:ln w="9525">
              <a:solidFill>
                <a:srgbClr val="FFFF00"/>
              </a:solidFill>
              <a:miter lim="800000"/>
              <a:headEnd/>
              <a:tailEnd/>
            </a:ln>
          </p:spPr>
          <p:txBody>
            <a:bodyPr>
              <a:spAutoFit/>
            </a:bodyPr>
            <a:lstStyle/>
            <a:p>
              <a:pPr>
                <a:spcBef>
                  <a:spcPct val="50000"/>
                </a:spcBef>
              </a:pPr>
              <a:r>
                <a:rPr lang="en-US" sz="2400" i="1" dirty="0">
                  <a:solidFill>
                    <a:srgbClr val="FFFF00"/>
                  </a:solidFill>
                  <a:latin typeface="Arial"/>
                  <a:cs typeface="Arial"/>
                </a:rPr>
                <a:t>ATC</a:t>
              </a:r>
              <a:r>
                <a:rPr lang="en-US" sz="2400" b="1" i="1" baseline="-25000" dirty="0">
                  <a:solidFill>
                    <a:srgbClr val="FFFF00"/>
                  </a:solidFill>
                  <a:latin typeface="Arial"/>
                  <a:cs typeface="Arial"/>
                </a:rPr>
                <a:t>L</a:t>
              </a:r>
            </a:p>
          </p:txBody>
        </p:sp>
      </p:grpSp>
      <p:grpSp>
        <p:nvGrpSpPr>
          <p:cNvPr id="5" name="Group 20"/>
          <p:cNvGrpSpPr>
            <a:grpSpLocks/>
          </p:cNvGrpSpPr>
          <p:nvPr/>
        </p:nvGrpSpPr>
        <p:grpSpPr bwMode="auto">
          <a:xfrm>
            <a:off x="4522789" y="1179514"/>
            <a:ext cx="5799137" cy="3965575"/>
            <a:chOff x="1889" y="743"/>
            <a:chExt cx="3653" cy="2498"/>
          </a:xfrm>
        </p:grpSpPr>
        <p:grpSp>
          <p:nvGrpSpPr>
            <p:cNvPr id="6" name="Group 6"/>
            <p:cNvGrpSpPr>
              <a:grpSpLocks/>
            </p:cNvGrpSpPr>
            <p:nvPr/>
          </p:nvGrpSpPr>
          <p:grpSpPr bwMode="auto">
            <a:xfrm>
              <a:off x="2469" y="810"/>
              <a:ext cx="2765" cy="2282"/>
              <a:chOff x="1489" y="785"/>
              <a:chExt cx="3650" cy="2492"/>
            </a:xfrm>
          </p:grpSpPr>
          <p:sp>
            <p:nvSpPr>
              <p:cNvPr id="43021" name="Line 4"/>
              <p:cNvSpPr>
                <a:spLocks noChangeShapeType="1"/>
              </p:cNvSpPr>
              <p:nvPr/>
            </p:nvSpPr>
            <p:spPr bwMode="auto">
              <a:xfrm>
                <a:off x="1489" y="785"/>
                <a:ext cx="0" cy="2491"/>
              </a:xfrm>
              <a:prstGeom prst="line">
                <a:avLst/>
              </a:prstGeom>
              <a:noFill/>
              <a:ln w="9525">
                <a:solidFill>
                  <a:schemeClr val="tx1"/>
                </a:solidFill>
                <a:round/>
                <a:headEnd/>
                <a:tailEnd/>
              </a:ln>
            </p:spPr>
            <p:txBody>
              <a:bodyPr/>
              <a:lstStyle/>
              <a:p>
                <a:endParaRPr lang="en-US">
                  <a:latin typeface="Arial"/>
                  <a:cs typeface="Arial"/>
                </a:endParaRPr>
              </a:p>
            </p:txBody>
          </p:sp>
          <p:sp>
            <p:nvSpPr>
              <p:cNvPr id="43022" name="Line 5"/>
              <p:cNvSpPr>
                <a:spLocks noChangeShapeType="1"/>
              </p:cNvSpPr>
              <p:nvPr/>
            </p:nvSpPr>
            <p:spPr bwMode="auto">
              <a:xfrm>
                <a:off x="1489" y="3277"/>
                <a:ext cx="365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43019" name="Text Box 13"/>
            <p:cNvSpPr txBox="1">
              <a:spLocks noChangeArrowheads="1"/>
            </p:cNvSpPr>
            <p:nvPr/>
          </p:nvSpPr>
          <p:spPr bwMode="auto">
            <a:xfrm>
              <a:off x="5204" y="2943"/>
              <a:ext cx="338"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p>
          </p:txBody>
        </p:sp>
        <p:sp>
          <p:nvSpPr>
            <p:cNvPr id="43020" name="Text Box 14"/>
            <p:cNvSpPr txBox="1">
              <a:spLocks noChangeArrowheads="1"/>
            </p:cNvSpPr>
            <p:nvPr/>
          </p:nvSpPr>
          <p:spPr bwMode="auto">
            <a:xfrm>
              <a:off x="1889" y="743"/>
              <a:ext cx="579" cy="778"/>
            </a:xfrm>
            <a:prstGeom prst="rect">
              <a:avLst/>
            </a:prstGeom>
            <a:noFill/>
            <a:ln w="9525">
              <a:noFill/>
              <a:miter lim="800000"/>
              <a:headEnd/>
              <a:tailEnd/>
            </a:ln>
          </p:spPr>
          <p:txBody>
            <a:bodyPr>
              <a:spAutoFit/>
            </a:bodyPr>
            <a:lstStyle/>
            <a:p>
              <a:pPr algn="r">
                <a:spcBef>
                  <a:spcPct val="50000"/>
                </a:spcBef>
              </a:pPr>
              <a:r>
                <a:rPr lang="en-US" sz="2500">
                  <a:latin typeface="Arial"/>
                  <a:cs typeface="Arial"/>
                </a:rPr>
                <a:t>Avg</a:t>
              </a:r>
              <a:br>
                <a:rPr lang="en-US" sz="2500">
                  <a:latin typeface="Arial"/>
                  <a:cs typeface="Arial"/>
                </a:rPr>
              </a:br>
              <a:r>
                <a:rPr lang="en-US" sz="2500">
                  <a:latin typeface="Arial"/>
                  <a:cs typeface="Arial"/>
                </a:rPr>
                <a:t>Total</a:t>
              </a:r>
              <a:br>
                <a:rPr lang="en-US" sz="2500">
                  <a:latin typeface="Arial"/>
                  <a:cs typeface="Arial"/>
                </a:rPr>
              </a:br>
              <a:r>
                <a:rPr lang="en-US" sz="2500">
                  <a:latin typeface="Arial"/>
                  <a:cs typeface="Arial"/>
                </a:rPr>
                <a:t>Cost </a:t>
              </a:r>
            </a:p>
          </p:txBody>
        </p:sp>
      </p:grpSp>
      <p:sp>
        <p:nvSpPr>
          <p:cNvPr id="116767" name="Text Box 31"/>
          <p:cNvSpPr txBox="1">
            <a:spLocks noChangeArrowheads="1"/>
          </p:cNvSpPr>
          <p:nvPr/>
        </p:nvSpPr>
        <p:spPr bwMode="auto">
          <a:xfrm>
            <a:off x="1854200" y="876300"/>
            <a:ext cx="2916238" cy="5253038"/>
          </a:xfrm>
          <a:prstGeom prst="rect">
            <a:avLst/>
          </a:prstGeom>
          <a:noFill/>
          <a:ln w="9525">
            <a:noFill/>
            <a:miter lim="800000"/>
            <a:headEnd/>
            <a:tailEnd/>
          </a:ln>
        </p:spPr>
        <p:txBody>
          <a:bodyPr/>
          <a:lstStyle/>
          <a:p>
            <a:pPr>
              <a:lnSpc>
                <a:spcPct val="105000"/>
              </a:lnSpc>
              <a:spcBef>
                <a:spcPct val="45000"/>
              </a:spcBef>
            </a:pPr>
            <a:r>
              <a:rPr lang="en-US" sz="2500" dirty="0">
                <a:latin typeface="Arial"/>
                <a:cs typeface="Arial"/>
              </a:rPr>
              <a:t>Firm can choose from three factory sizes:  </a:t>
            </a:r>
            <a:r>
              <a:rPr lang="en-US" sz="2500" b="1" dirty="0">
                <a:latin typeface="Arial"/>
                <a:cs typeface="Arial"/>
              </a:rPr>
              <a:t>S</a:t>
            </a:r>
            <a:r>
              <a:rPr lang="en-US" sz="2500" dirty="0">
                <a:latin typeface="Arial"/>
                <a:cs typeface="Arial"/>
              </a:rPr>
              <a:t>, </a:t>
            </a:r>
            <a:r>
              <a:rPr lang="en-US" sz="2500" b="1" dirty="0">
                <a:latin typeface="Arial"/>
                <a:cs typeface="Arial"/>
              </a:rPr>
              <a:t>M</a:t>
            </a:r>
            <a:r>
              <a:rPr lang="en-US" sz="2500" dirty="0">
                <a:latin typeface="Arial"/>
                <a:cs typeface="Arial"/>
              </a:rPr>
              <a:t>, </a:t>
            </a:r>
            <a:r>
              <a:rPr lang="en-US" sz="2500" b="1" dirty="0">
                <a:latin typeface="Arial"/>
                <a:cs typeface="Arial"/>
              </a:rPr>
              <a:t>L</a:t>
            </a:r>
            <a:r>
              <a:rPr lang="en-US" sz="2500" dirty="0">
                <a:latin typeface="Arial"/>
                <a:cs typeface="Arial"/>
              </a:rPr>
              <a:t>.  </a:t>
            </a:r>
          </a:p>
          <a:p>
            <a:pPr>
              <a:lnSpc>
                <a:spcPct val="105000"/>
              </a:lnSpc>
              <a:spcBef>
                <a:spcPct val="45000"/>
              </a:spcBef>
            </a:pPr>
            <a:r>
              <a:rPr lang="en-US" sz="2500" dirty="0">
                <a:latin typeface="Arial"/>
                <a:cs typeface="Arial"/>
              </a:rPr>
              <a:t>Each size has its own </a:t>
            </a:r>
            <a:r>
              <a:rPr lang="en-US" sz="2500" i="1" dirty="0">
                <a:latin typeface="Arial"/>
                <a:cs typeface="Arial"/>
              </a:rPr>
              <a:t>SRATC</a:t>
            </a:r>
            <a:r>
              <a:rPr lang="en-US" sz="2500" dirty="0">
                <a:latin typeface="Arial"/>
                <a:cs typeface="Arial"/>
              </a:rPr>
              <a:t> curve.  </a:t>
            </a:r>
          </a:p>
          <a:p>
            <a:pPr>
              <a:lnSpc>
                <a:spcPct val="105000"/>
              </a:lnSpc>
              <a:spcBef>
                <a:spcPct val="45000"/>
              </a:spcBef>
            </a:pPr>
            <a:r>
              <a:rPr lang="en-US" sz="2500" dirty="0">
                <a:latin typeface="Arial"/>
                <a:cs typeface="Arial"/>
              </a:rPr>
              <a:t>The firm can change to a different factory size in the long run, but not in the short run. </a:t>
            </a:r>
            <a:endParaRPr lang="en-US" sz="2500" b="1" dirty="0">
              <a:latin typeface="Arial"/>
              <a:cs typeface="Arial"/>
            </a:endParaRPr>
          </a:p>
        </p:txBody>
      </p:sp>
    </p:spTree>
    <p:extLst>
      <p:ext uri="{BB962C8B-B14F-4D97-AF65-F5344CB8AC3E}">
        <p14:creationId xmlns:p14="http://schemas.microsoft.com/office/powerpoint/2010/main" val="10380720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67">
                                            <p:txEl>
                                              <p:pRg st="0" end="0"/>
                                            </p:txEl>
                                          </p:spTgt>
                                        </p:tgtEl>
                                        <p:attrNameLst>
                                          <p:attrName>style.visibility</p:attrName>
                                        </p:attrNameLst>
                                      </p:cBhvr>
                                      <p:to>
                                        <p:strVal val="visible"/>
                                      </p:to>
                                    </p:set>
                                    <p:animEffect transition="in" filter="wipe(left)">
                                      <p:cBhvr>
                                        <p:cTn id="12" dur="500"/>
                                        <p:tgtEl>
                                          <p:spTgt spid="1167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67">
                                            <p:txEl>
                                              <p:pRg st="1" end="1"/>
                                            </p:txEl>
                                          </p:spTgt>
                                        </p:tgtEl>
                                        <p:attrNameLst>
                                          <p:attrName>style.visibility</p:attrName>
                                        </p:attrNameLst>
                                      </p:cBhvr>
                                      <p:to>
                                        <p:strVal val="visible"/>
                                      </p:to>
                                    </p:set>
                                    <p:animEffect transition="in" filter="wipe(left)">
                                      <p:cBhvr>
                                        <p:cTn id="17" dur="500"/>
                                        <p:tgtEl>
                                          <p:spTgt spid="1167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trips(down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6767">
                                            <p:txEl>
                                              <p:pRg st="2" end="2"/>
                                            </p:txEl>
                                          </p:spTgt>
                                        </p:tgtEl>
                                        <p:attrNameLst>
                                          <p:attrName>style.visibility</p:attrName>
                                        </p:attrNameLst>
                                      </p:cBhvr>
                                      <p:to>
                                        <p:strVal val="visible"/>
                                      </p:to>
                                    </p:set>
                                    <p:animEffect transition="in" filter="wipe(left)">
                                      <p:cBhvr>
                                        <p:cTn id="37" dur="500"/>
                                        <p:tgtEl>
                                          <p:spTgt spid="1167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a:xfrm>
            <a:off x="1524000" y="252413"/>
            <a:ext cx="9144000" cy="590550"/>
          </a:xfrm>
        </p:spPr>
        <p:txBody>
          <a:bodyPr/>
          <a:lstStyle/>
          <a:p>
            <a:pPr algn="ctr" eaLnBrk="1" hangingPunct="1"/>
            <a:r>
              <a:rPr lang="en-US" sz="2800" b="1" dirty="0"/>
              <a:t>EXAMPLE 3</a:t>
            </a:r>
            <a:r>
              <a:rPr lang="en-US" sz="2800" dirty="0"/>
              <a:t>:</a:t>
            </a:r>
            <a:r>
              <a:rPr lang="en-US" sz="3000" dirty="0"/>
              <a:t>  LRATC with 3 factory sizes</a:t>
            </a:r>
          </a:p>
        </p:txBody>
      </p:sp>
      <p:grpSp>
        <p:nvGrpSpPr>
          <p:cNvPr id="2" name="Group 3"/>
          <p:cNvGrpSpPr>
            <a:grpSpLocks/>
          </p:cNvGrpSpPr>
          <p:nvPr/>
        </p:nvGrpSpPr>
        <p:grpSpPr bwMode="auto">
          <a:xfrm>
            <a:off x="5800725" y="2095501"/>
            <a:ext cx="2268538" cy="1349375"/>
            <a:chOff x="2701" y="1299"/>
            <a:chExt cx="1429" cy="850"/>
          </a:xfrm>
        </p:grpSpPr>
        <p:sp>
          <p:nvSpPr>
            <p:cNvPr id="44065" name="Arc 4"/>
            <p:cNvSpPr>
              <a:spLocks/>
            </p:cNvSpPr>
            <p:nvPr/>
          </p:nvSpPr>
          <p:spPr bwMode="auto">
            <a:xfrm flipH="1" flipV="1">
              <a:off x="2701" y="1357"/>
              <a:ext cx="1077" cy="792"/>
            </a:xfrm>
            <a:custGeom>
              <a:avLst/>
              <a:gdLst>
                <a:gd name="T0" fmla="*/ 0 w 41026"/>
                <a:gd name="T1" fmla="*/ 0 h 21600"/>
                <a:gd name="T2" fmla="*/ 0 w 41026"/>
                <a:gd name="T3" fmla="*/ 0 h 21600"/>
                <a:gd name="T4" fmla="*/ 0 w 41026"/>
                <a:gd name="T5" fmla="*/ 0 h 21600"/>
                <a:gd name="T6" fmla="*/ 0 60000 65536"/>
                <a:gd name="T7" fmla="*/ 0 60000 65536"/>
                <a:gd name="T8" fmla="*/ 0 60000 65536"/>
                <a:gd name="T9" fmla="*/ 0 w 41026"/>
                <a:gd name="T10" fmla="*/ 0 h 21600"/>
                <a:gd name="T11" fmla="*/ 41026 w 41026"/>
                <a:gd name="T12" fmla="*/ 21600 h 21600"/>
              </a:gdLst>
              <a:ahLst/>
              <a:cxnLst>
                <a:cxn ang="T6">
                  <a:pos x="T0" y="T1"/>
                </a:cxn>
                <a:cxn ang="T7">
                  <a:pos x="T2" y="T3"/>
                </a:cxn>
                <a:cxn ang="T8">
                  <a:pos x="T4" y="T5"/>
                </a:cxn>
              </a:cxnLst>
              <a:rect l="T9" t="T10" r="T11" b="T12"/>
              <a:pathLst>
                <a:path w="41026" h="21600" fill="none" extrusionOk="0">
                  <a:moveTo>
                    <a:pt x="0" y="16111"/>
                  </a:moveTo>
                  <a:cubicBezTo>
                    <a:pt x="2494" y="6617"/>
                    <a:pt x="11075" y="-1"/>
                    <a:pt x="20891" y="0"/>
                  </a:cubicBezTo>
                  <a:cubicBezTo>
                    <a:pt x="29802" y="0"/>
                    <a:pt x="37799" y="5472"/>
                    <a:pt x="41025" y="13780"/>
                  </a:cubicBezTo>
                </a:path>
                <a:path w="41026" h="21600" stroke="0" extrusionOk="0">
                  <a:moveTo>
                    <a:pt x="0" y="16111"/>
                  </a:moveTo>
                  <a:cubicBezTo>
                    <a:pt x="2494" y="6617"/>
                    <a:pt x="11075" y="-1"/>
                    <a:pt x="20891" y="0"/>
                  </a:cubicBezTo>
                  <a:cubicBezTo>
                    <a:pt x="29802" y="0"/>
                    <a:pt x="37799" y="5472"/>
                    <a:pt x="41025" y="13780"/>
                  </a:cubicBezTo>
                  <a:lnTo>
                    <a:pt x="20891" y="21600"/>
                  </a:lnTo>
                  <a:close/>
                </a:path>
              </a:pathLst>
            </a:custGeom>
            <a:noFill/>
            <a:ln w="38100">
              <a:solidFill>
                <a:srgbClr val="003399"/>
              </a:solidFill>
              <a:round/>
              <a:headEnd/>
              <a:tailEnd/>
            </a:ln>
          </p:spPr>
          <p:txBody>
            <a:bodyPr wrap="none" anchor="ctr"/>
            <a:lstStyle/>
            <a:p>
              <a:endParaRPr lang="en-US">
                <a:latin typeface="Arial"/>
                <a:cs typeface="Arial"/>
              </a:endParaRPr>
            </a:p>
          </p:txBody>
        </p:sp>
        <p:sp>
          <p:nvSpPr>
            <p:cNvPr id="44066" name="Text Box 5"/>
            <p:cNvSpPr txBox="1">
              <a:spLocks noChangeArrowheads="1"/>
            </p:cNvSpPr>
            <p:nvPr/>
          </p:nvSpPr>
          <p:spPr bwMode="auto">
            <a:xfrm>
              <a:off x="3512" y="1299"/>
              <a:ext cx="618" cy="288"/>
            </a:xfrm>
            <a:prstGeom prst="rect">
              <a:avLst/>
            </a:prstGeom>
            <a:noFill/>
            <a:ln w="9525">
              <a:noFill/>
              <a:miter lim="800000"/>
              <a:headEnd/>
              <a:tailEnd/>
            </a:ln>
          </p:spPr>
          <p:txBody>
            <a:bodyPr>
              <a:spAutoFit/>
            </a:bodyPr>
            <a:lstStyle/>
            <a:p>
              <a:pPr>
                <a:spcBef>
                  <a:spcPct val="50000"/>
                </a:spcBef>
              </a:pPr>
              <a:r>
                <a:rPr lang="en-US" sz="2400" i="1">
                  <a:solidFill>
                    <a:srgbClr val="003399"/>
                  </a:solidFill>
                  <a:latin typeface="Arial"/>
                  <a:cs typeface="Arial"/>
                </a:rPr>
                <a:t>ATC</a:t>
              </a:r>
              <a:r>
                <a:rPr lang="en-US" sz="2400" b="1" i="1" baseline="-25000">
                  <a:solidFill>
                    <a:srgbClr val="003399"/>
                  </a:solidFill>
                  <a:latin typeface="Arial"/>
                  <a:cs typeface="Arial"/>
                </a:rPr>
                <a:t>S</a:t>
              </a:r>
            </a:p>
          </p:txBody>
        </p:sp>
      </p:grpSp>
      <p:grpSp>
        <p:nvGrpSpPr>
          <p:cNvPr id="3" name="Group 6"/>
          <p:cNvGrpSpPr>
            <a:grpSpLocks/>
          </p:cNvGrpSpPr>
          <p:nvPr/>
        </p:nvGrpSpPr>
        <p:grpSpPr bwMode="auto">
          <a:xfrm>
            <a:off x="6540500" y="2057401"/>
            <a:ext cx="2840038" cy="1585913"/>
            <a:chOff x="3167" y="1275"/>
            <a:chExt cx="1789" cy="999"/>
          </a:xfrm>
        </p:grpSpPr>
        <p:sp>
          <p:nvSpPr>
            <p:cNvPr id="44063" name="Arc 7"/>
            <p:cNvSpPr>
              <a:spLocks/>
            </p:cNvSpPr>
            <p:nvPr/>
          </p:nvSpPr>
          <p:spPr bwMode="auto">
            <a:xfrm flipH="1" flipV="1">
              <a:off x="3167" y="1482"/>
              <a:ext cx="1501" cy="792"/>
            </a:xfrm>
            <a:custGeom>
              <a:avLst/>
              <a:gdLst>
                <a:gd name="T0" fmla="*/ 0 w 41685"/>
                <a:gd name="T1" fmla="*/ 0 h 21600"/>
                <a:gd name="T2" fmla="*/ 0 w 41685"/>
                <a:gd name="T3" fmla="*/ 0 h 21600"/>
                <a:gd name="T4" fmla="*/ 0 w 41685"/>
                <a:gd name="T5" fmla="*/ 0 h 21600"/>
                <a:gd name="T6" fmla="*/ 0 60000 65536"/>
                <a:gd name="T7" fmla="*/ 0 60000 65536"/>
                <a:gd name="T8" fmla="*/ 0 60000 65536"/>
                <a:gd name="T9" fmla="*/ 0 w 41685"/>
                <a:gd name="T10" fmla="*/ 0 h 21600"/>
                <a:gd name="T11" fmla="*/ 41685 w 41685"/>
                <a:gd name="T12" fmla="*/ 21600 h 21600"/>
              </a:gdLst>
              <a:ahLst/>
              <a:cxnLst>
                <a:cxn ang="T6">
                  <a:pos x="T0" y="T1"/>
                </a:cxn>
                <a:cxn ang="T7">
                  <a:pos x="T2" y="T3"/>
                </a:cxn>
                <a:cxn ang="T8">
                  <a:pos x="T4" y="T5"/>
                </a:cxn>
              </a:cxnLst>
              <a:rect l="T9" t="T10" r="T11" b="T12"/>
              <a:pathLst>
                <a:path w="41685" h="21600" fill="none" extrusionOk="0">
                  <a:moveTo>
                    <a:pt x="0" y="20131"/>
                  </a:moveTo>
                  <a:cubicBezTo>
                    <a:pt x="772" y="8798"/>
                    <a:pt x="10190" y="-1"/>
                    <a:pt x="21550" y="0"/>
                  </a:cubicBezTo>
                  <a:cubicBezTo>
                    <a:pt x="30461" y="0"/>
                    <a:pt x="38458" y="5472"/>
                    <a:pt x="41684" y="13780"/>
                  </a:cubicBezTo>
                </a:path>
                <a:path w="41685" h="21600" stroke="0" extrusionOk="0">
                  <a:moveTo>
                    <a:pt x="0" y="20131"/>
                  </a:moveTo>
                  <a:cubicBezTo>
                    <a:pt x="772" y="8798"/>
                    <a:pt x="10190" y="-1"/>
                    <a:pt x="21550" y="0"/>
                  </a:cubicBezTo>
                  <a:cubicBezTo>
                    <a:pt x="30461" y="0"/>
                    <a:pt x="38458" y="5472"/>
                    <a:pt x="41684" y="13780"/>
                  </a:cubicBezTo>
                  <a:lnTo>
                    <a:pt x="21550" y="21600"/>
                  </a:lnTo>
                  <a:close/>
                </a:path>
              </a:pathLst>
            </a:custGeom>
            <a:noFill/>
            <a:ln w="38100">
              <a:solidFill>
                <a:srgbClr val="339933"/>
              </a:solidFill>
              <a:round/>
              <a:headEnd/>
              <a:tailEnd/>
            </a:ln>
          </p:spPr>
          <p:txBody>
            <a:bodyPr wrap="none" anchor="ctr"/>
            <a:lstStyle/>
            <a:p>
              <a:endParaRPr lang="en-US">
                <a:latin typeface="Arial"/>
                <a:cs typeface="Arial"/>
              </a:endParaRPr>
            </a:p>
          </p:txBody>
        </p:sp>
        <p:sp>
          <p:nvSpPr>
            <p:cNvPr id="44064" name="Text Box 8"/>
            <p:cNvSpPr txBox="1">
              <a:spLocks noChangeArrowheads="1"/>
            </p:cNvSpPr>
            <p:nvPr/>
          </p:nvSpPr>
          <p:spPr bwMode="auto">
            <a:xfrm>
              <a:off x="4338" y="1275"/>
              <a:ext cx="618" cy="288"/>
            </a:xfrm>
            <a:prstGeom prst="rect">
              <a:avLst/>
            </a:prstGeom>
            <a:noFill/>
            <a:ln w="9525">
              <a:noFill/>
              <a:miter lim="800000"/>
              <a:headEnd/>
              <a:tailEnd/>
            </a:ln>
          </p:spPr>
          <p:txBody>
            <a:bodyPr>
              <a:spAutoFit/>
            </a:bodyPr>
            <a:lstStyle/>
            <a:p>
              <a:pPr>
                <a:spcBef>
                  <a:spcPct val="50000"/>
                </a:spcBef>
              </a:pPr>
              <a:r>
                <a:rPr lang="en-US" sz="2400" i="1">
                  <a:solidFill>
                    <a:srgbClr val="339933"/>
                  </a:solidFill>
                  <a:latin typeface="Arial"/>
                  <a:cs typeface="Arial"/>
                </a:rPr>
                <a:t>ATC</a:t>
              </a:r>
              <a:r>
                <a:rPr lang="en-US" sz="2400" b="1" i="1" baseline="-25000">
                  <a:solidFill>
                    <a:srgbClr val="339933"/>
                  </a:solidFill>
                  <a:latin typeface="Arial"/>
                  <a:cs typeface="Arial"/>
                </a:rPr>
                <a:t>M</a:t>
              </a:r>
            </a:p>
          </p:txBody>
        </p:sp>
      </p:grpSp>
      <p:grpSp>
        <p:nvGrpSpPr>
          <p:cNvPr id="4" name="Group 9"/>
          <p:cNvGrpSpPr>
            <a:grpSpLocks/>
          </p:cNvGrpSpPr>
          <p:nvPr/>
        </p:nvGrpSpPr>
        <p:grpSpPr bwMode="auto">
          <a:xfrm>
            <a:off x="7950201" y="2189163"/>
            <a:ext cx="2263775" cy="1257300"/>
            <a:chOff x="4055" y="1358"/>
            <a:chExt cx="1426" cy="792"/>
          </a:xfrm>
        </p:grpSpPr>
        <p:sp>
          <p:nvSpPr>
            <p:cNvPr id="44061" name="Arc 10"/>
            <p:cNvSpPr>
              <a:spLocks/>
            </p:cNvSpPr>
            <p:nvPr/>
          </p:nvSpPr>
          <p:spPr bwMode="auto">
            <a:xfrm flipH="1" flipV="1">
              <a:off x="4055" y="1358"/>
              <a:ext cx="1009" cy="792"/>
            </a:xfrm>
            <a:custGeom>
              <a:avLst/>
              <a:gdLst>
                <a:gd name="T0" fmla="*/ 0 w 38406"/>
                <a:gd name="T1" fmla="*/ 0 h 21600"/>
                <a:gd name="T2" fmla="*/ 0 w 38406"/>
                <a:gd name="T3" fmla="*/ 0 h 21600"/>
                <a:gd name="T4" fmla="*/ 0 w 38406"/>
                <a:gd name="T5" fmla="*/ 0 h 21600"/>
                <a:gd name="T6" fmla="*/ 0 60000 65536"/>
                <a:gd name="T7" fmla="*/ 0 60000 65536"/>
                <a:gd name="T8" fmla="*/ 0 60000 65536"/>
                <a:gd name="T9" fmla="*/ 0 w 38406"/>
                <a:gd name="T10" fmla="*/ 0 h 21600"/>
                <a:gd name="T11" fmla="*/ 38406 w 38406"/>
                <a:gd name="T12" fmla="*/ 21600 h 21600"/>
              </a:gdLst>
              <a:ahLst/>
              <a:cxnLst>
                <a:cxn ang="T6">
                  <a:pos x="T0" y="T1"/>
                </a:cxn>
                <a:cxn ang="T7">
                  <a:pos x="T2" y="T3"/>
                </a:cxn>
                <a:cxn ang="T8">
                  <a:pos x="T4" y="T5"/>
                </a:cxn>
              </a:cxnLst>
              <a:rect l="T9" t="T10" r="T11" b="T12"/>
              <a:pathLst>
                <a:path w="38406" h="21600" fill="none" extrusionOk="0">
                  <a:moveTo>
                    <a:pt x="0" y="13174"/>
                  </a:moveTo>
                  <a:cubicBezTo>
                    <a:pt x="3383" y="5187"/>
                    <a:pt x="11215" y="-1"/>
                    <a:pt x="19889" y="0"/>
                  </a:cubicBezTo>
                  <a:cubicBezTo>
                    <a:pt x="27472" y="0"/>
                    <a:pt x="34500" y="3977"/>
                    <a:pt x="38405" y="10478"/>
                  </a:cubicBezTo>
                </a:path>
                <a:path w="38406" h="21600" stroke="0" extrusionOk="0">
                  <a:moveTo>
                    <a:pt x="0" y="13174"/>
                  </a:moveTo>
                  <a:cubicBezTo>
                    <a:pt x="3383" y="5187"/>
                    <a:pt x="11215" y="-1"/>
                    <a:pt x="19889" y="0"/>
                  </a:cubicBezTo>
                  <a:cubicBezTo>
                    <a:pt x="27472" y="0"/>
                    <a:pt x="34500" y="3977"/>
                    <a:pt x="38405" y="10478"/>
                  </a:cubicBezTo>
                  <a:lnTo>
                    <a:pt x="19889" y="21600"/>
                  </a:lnTo>
                  <a:close/>
                </a:path>
              </a:pathLst>
            </a:custGeom>
            <a:noFill/>
            <a:ln w="38100">
              <a:solidFill>
                <a:srgbClr val="FFFF00"/>
              </a:solidFill>
              <a:round/>
              <a:headEnd/>
              <a:tailEnd/>
            </a:ln>
          </p:spPr>
          <p:txBody>
            <a:bodyPr wrap="none" anchor="ctr"/>
            <a:lstStyle/>
            <a:p>
              <a:endParaRPr lang="en-US">
                <a:latin typeface="Arial"/>
                <a:cs typeface="Arial"/>
              </a:endParaRPr>
            </a:p>
          </p:txBody>
        </p:sp>
        <p:sp>
          <p:nvSpPr>
            <p:cNvPr id="44062" name="Text Box 11"/>
            <p:cNvSpPr txBox="1">
              <a:spLocks noChangeArrowheads="1"/>
            </p:cNvSpPr>
            <p:nvPr/>
          </p:nvSpPr>
          <p:spPr bwMode="auto">
            <a:xfrm>
              <a:off x="4863" y="1413"/>
              <a:ext cx="618" cy="288"/>
            </a:xfrm>
            <a:prstGeom prst="rect">
              <a:avLst/>
            </a:prstGeom>
            <a:noFill/>
            <a:ln w="9525">
              <a:solidFill>
                <a:srgbClr val="FFFF00"/>
              </a:solidFill>
              <a:miter lim="800000"/>
              <a:headEnd/>
              <a:tailEnd/>
            </a:ln>
          </p:spPr>
          <p:txBody>
            <a:bodyPr>
              <a:spAutoFit/>
            </a:bodyPr>
            <a:lstStyle/>
            <a:p>
              <a:pPr>
                <a:spcBef>
                  <a:spcPct val="50000"/>
                </a:spcBef>
              </a:pPr>
              <a:r>
                <a:rPr lang="en-US" sz="2400" i="1" dirty="0">
                  <a:solidFill>
                    <a:srgbClr val="FFFF00"/>
                  </a:solidFill>
                  <a:latin typeface="Arial"/>
                  <a:cs typeface="Arial"/>
                </a:rPr>
                <a:t>ATC</a:t>
              </a:r>
              <a:r>
                <a:rPr lang="en-US" sz="2400" b="1" i="1" baseline="-25000" dirty="0">
                  <a:solidFill>
                    <a:srgbClr val="FFFF00"/>
                  </a:solidFill>
                  <a:latin typeface="Arial"/>
                  <a:cs typeface="Arial"/>
                </a:rPr>
                <a:t>L</a:t>
              </a:r>
            </a:p>
          </p:txBody>
        </p:sp>
      </p:grpSp>
      <p:grpSp>
        <p:nvGrpSpPr>
          <p:cNvPr id="5" name="Group 12"/>
          <p:cNvGrpSpPr>
            <a:grpSpLocks/>
          </p:cNvGrpSpPr>
          <p:nvPr/>
        </p:nvGrpSpPr>
        <p:grpSpPr bwMode="auto">
          <a:xfrm>
            <a:off x="4522789" y="1179514"/>
            <a:ext cx="5799137" cy="3965575"/>
            <a:chOff x="1889" y="743"/>
            <a:chExt cx="3653" cy="2498"/>
          </a:xfrm>
        </p:grpSpPr>
        <p:grpSp>
          <p:nvGrpSpPr>
            <p:cNvPr id="6" name="Group 13"/>
            <p:cNvGrpSpPr>
              <a:grpSpLocks/>
            </p:cNvGrpSpPr>
            <p:nvPr/>
          </p:nvGrpSpPr>
          <p:grpSpPr bwMode="auto">
            <a:xfrm>
              <a:off x="2469" y="810"/>
              <a:ext cx="2765" cy="2282"/>
              <a:chOff x="1489" y="785"/>
              <a:chExt cx="3650" cy="2492"/>
            </a:xfrm>
          </p:grpSpPr>
          <p:sp>
            <p:nvSpPr>
              <p:cNvPr id="44059" name="Line 14"/>
              <p:cNvSpPr>
                <a:spLocks noChangeShapeType="1"/>
              </p:cNvSpPr>
              <p:nvPr/>
            </p:nvSpPr>
            <p:spPr bwMode="auto">
              <a:xfrm>
                <a:off x="1489" y="785"/>
                <a:ext cx="0" cy="2491"/>
              </a:xfrm>
              <a:prstGeom prst="line">
                <a:avLst/>
              </a:prstGeom>
              <a:noFill/>
              <a:ln w="9525">
                <a:solidFill>
                  <a:schemeClr val="tx1"/>
                </a:solidFill>
                <a:round/>
                <a:headEnd/>
                <a:tailEnd/>
              </a:ln>
            </p:spPr>
            <p:txBody>
              <a:bodyPr/>
              <a:lstStyle/>
              <a:p>
                <a:endParaRPr lang="en-US">
                  <a:latin typeface="Arial"/>
                  <a:cs typeface="Arial"/>
                </a:endParaRPr>
              </a:p>
            </p:txBody>
          </p:sp>
          <p:sp>
            <p:nvSpPr>
              <p:cNvPr id="44060" name="Line 15"/>
              <p:cNvSpPr>
                <a:spLocks noChangeShapeType="1"/>
              </p:cNvSpPr>
              <p:nvPr/>
            </p:nvSpPr>
            <p:spPr bwMode="auto">
              <a:xfrm>
                <a:off x="1489" y="3277"/>
                <a:ext cx="365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44057" name="Text Box 16"/>
            <p:cNvSpPr txBox="1">
              <a:spLocks noChangeArrowheads="1"/>
            </p:cNvSpPr>
            <p:nvPr/>
          </p:nvSpPr>
          <p:spPr bwMode="auto">
            <a:xfrm>
              <a:off x="5204" y="2943"/>
              <a:ext cx="338"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p>
          </p:txBody>
        </p:sp>
        <p:sp>
          <p:nvSpPr>
            <p:cNvPr id="44058" name="Text Box 17"/>
            <p:cNvSpPr txBox="1">
              <a:spLocks noChangeArrowheads="1"/>
            </p:cNvSpPr>
            <p:nvPr/>
          </p:nvSpPr>
          <p:spPr bwMode="auto">
            <a:xfrm>
              <a:off x="1889" y="743"/>
              <a:ext cx="579" cy="778"/>
            </a:xfrm>
            <a:prstGeom prst="rect">
              <a:avLst/>
            </a:prstGeom>
            <a:noFill/>
            <a:ln w="9525">
              <a:noFill/>
              <a:miter lim="800000"/>
              <a:headEnd/>
              <a:tailEnd/>
            </a:ln>
          </p:spPr>
          <p:txBody>
            <a:bodyPr>
              <a:spAutoFit/>
            </a:bodyPr>
            <a:lstStyle/>
            <a:p>
              <a:pPr algn="r">
                <a:spcBef>
                  <a:spcPct val="50000"/>
                </a:spcBef>
              </a:pPr>
              <a:r>
                <a:rPr lang="en-US" sz="2500">
                  <a:latin typeface="Arial"/>
                  <a:cs typeface="Arial"/>
                </a:rPr>
                <a:t>Avg</a:t>
              </a:r>
              <a:br>
                <a:rPr lang="en-US" sz="2500">
                  <a:latin typeface="Arial"/>
                  <a:cs typeface="Arial"/>
                </a:rPr>
              </a:br>
              <a:r>
                <a:rPr lang="en-US" sz="2500">
                  <a:latin typeface="Arial"/>
                  <a:cs typeface="Arial"/>
                </a:rPr>
                <a:t>Total</a:t>
              </a:r>
              <a:br>
                <a:rPr lang="en-US" sz="2500">
                  <a:latin typeface="Arial"/>
                  <a:cs typeface="Arial"/>
                </a:rPr>
              </a:br>
              <a:r>
                <a:rPr lang="en-US" sz="2500">
                  <a:latin typeface="Arial"/>
                  <a:cs typeface="Arial"/>
                </a:rPr>
                <a:t>Cost </a:t>
              </a:r>
            </a:p>
          </p:txBody>
        </p:sp>
      </p:grpSp>
      <p:grpSp>
        <p:nvGrpSpPr>
          <p:cNvPr id="7" name="Group 18"/>
          <p:cNvGrpSpPr>
            <a:grpSpLocks/>
          </p:cNvGrpSpPr>
          <p:nvPr/>
        </p:nvGrpSpPr>
        <p:grpSpPr bwMode="auto">
          <a:xfrm>
            <a:off x="6667500" y="3371850"/>
            <a:ext cx="636588" cy="2038350"/>
            <a:chOff x="3240" y="2124"/>
            <a:chExt cx="401" cy="1284"/>
          </a:xfrm>
        </p:grpSpPr>
        <p:sp>
          <p:nvSpPr>
            <p:cNvPr id="44054" name="Line 19"/>
            <p:cNvSpPr>
              <a:spLocks noChangeShapeType="1"/>
            </p:cNvSpPr>
            <p:nvPr/>
          </p:nvSpPr>
          <p:spPr bwMode="auto">
            <a:xfrm>
              <a:off x="3411" y="2124"/>
              <a:ext cx="0" cy="966"/>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44055" name="Text Box 20"/>
            <p:cNvSpPr txBox="1">
              <a:spLocks noChangeArrowheads="1"/>
            </p:cNvSpPr>
            <p:nvPr/>
          </p:nvSpPr>
          <p:spPr bwMode="auto">
            <a:xfrm>
              <a:off x="3240" y="3110"/>
              <a:ext cx="401"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r>
                <a:rPr lang="en-US" sz="2500" baseline="-25000">
                  <a:latin typeface="Arial"/>
                  <a:cs typeface="Arial"/>
                </a:rPr>
                <a:t>A</a:t>
              </a:r>
            </a:p>
          </p:txBody>
        </p:sp>
      </p:grpSp>
      <p:grpSp>
        <p:nvGrpSpPr>
          <p:cNvPr id="8" name="Group 21"/>
          <p:cNvGrpSpPr>
            <a:grpSpLocks/>
          </p:cNvGrpSpPr>
          <p:nvPr/>
        </p:nvGrpSpPr>
        <p:grpSpPr bwMode="auto">
          <a:xfrm>
            <a:off x="8170864" y="3373438"/>
            <a:ext cx="636587" cy="2038350"/>
            <a:chOff x="4187" y="2125"/>
            <a:chExt cx="401" cy="1284"/>
          </a:xfrm>
        </p:grpSpPr>
        <p:sp>
          <p:nvSpPr>
            <p:cNvPr id="44052" name="Line 22"/>
            <p:cNvSpPr>
              <a:spLocks noChangeShapeType="1"/>
            </p:cNvSpPr>
            <p:nvPr/>
          </p:nvSpPr>
          <p:spPr bwMode="auto">
            <a:xfrm>
              <a:off x="4359" y="2125"/>
              <a:ext cx="0" cy="966"/>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44053" name="Text Box 23"/>
            <p:cNvSpPr txBox="1">
              <a:spLocks noChangeArrowheads="1"/>
            </p:cNvSpPr>
            <p:nvPr/>
          </p:nvSpPr>
          <p:spPr bwMode="auto">
            <a:xfrm>
              <a:off x="4187" y="3111"/>
              <a:ext cx="401"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r>
                <a:rPr lang="en-US" sz="2500" baseline="-25000">
                  <a:latin typeface="Arial"/>
                  <a:cs typeface="Arial"/>
                </a:rPr>
                <a:t>B</a:t>
              </a:r>
            </a:p>
          </p:txBody>
        </p:sp>
      </p:grpSp>
      <p:grpSp>
        <p:nvGrpSpPr>
          <p:cNvPr id="9" name="Group 24"/>
          <p:cNvGrpSpPr>
            <a:grpSpLocks/>
          </p:cNvGrpSpPr>
          <p:nvPr/>
        </p:nvGrpSpPr>
        <p:grpSpPr bwMode="auto">
          <a:xfrm>
            <a:off x="5800725" y="2209801"/>
            <a:ext cx="3752850" cy="1457325"/>
            <a:chOff x="2694" y="1380"/>
            <a:chExt cx="2364" cy="918"/>
          </a:xfrm>
        </p:grpSpPr>
        <p:sp>
          <p:nvSpPr>
            <p:cNvPr id="44049" name="Arc 25"/>
            <p:cNvSpPr>
              <a:spLocks/>
            </p:cNvSpPr>
            <p:nvPr/>
          </p:nvSpPr>
          <p:spPr bwMode="auto">
            <a:xfrm flipH="1" flipV="1">
              <a:off x="2694" y="1380"/>
              <a:ext cx="717" cy="792"/>
            </a:xfrm>
            <a:custGeom>
              <a:avLst/>
              <a:gdLst>
                <a:gd name="T0" fmla="*/ 0 w 27303"/>
                <a:gd name="T1" fmla="*/ 0 h 21600"/>
                <a:gd name="T2" fmla="*/ 0 w 27303"/>
                <a:gd name="T3" fmla="*/ 0 h 21600"/>
                <a:gd name="T4" fmla="*/ 0 w 27303"/>
                <a:gd name="T5" fmla="*/ 0 h 21600"/>
                <a:gd name="T6" fmla="*/ 0 60000 65536"/>
                <a:gd name="T7" fmla="*/ 0 60000 65536"/>
                <a:gd name="T8" fmla="*/ 0 60000 65536"/>
                <a:gd name="T9" fmla="*/ 0 w 27303"/>
                <a:gd name="T10" fmla="*/ 0 h 21600"/>
                <a:gd name="T11" fmla="*/ 27303 w 27303"/>
                <a:gd name="T12" fmla="*/ 21600 h 21600"/>
              </a:gdLst>
              <a:ahLst/>
              <a:cxnLst>
                <a:cxn ang="T6">
                  <a:pos x="T0" y="T1"/>
                </a:cxn>
                <a:cxn ang="T7">
                  <a:pos x="T2" y="T3"/>
                </a:cxn>
                <a:cxn ang="T8">
                  <a:pos x="T4" y="T5"/>
                </a:cxn>
              </a:cxnLst>
              <a:rect l="T9" t="T10" r="T11" b="T12"/>
              <a:pathLst>
                <a:path w="27303" h="21600" fill="none" extrusionOk="0">
                  <a:moveTo>
                    <a:pt x="0" y="1224"/>
                  </a:moveTo>
                  <a:cubicBezTo>
                    <a:pt x="2302" y="413"/>
                    <a:pt x="4726" y="-1"/>
                    <a:pt x="7168" y="0"/>
                  </a:cubicBezTo>
                  <a:cubicBezTo>
                    <a:pt x="16079" y="0"/>
                    <a:pt x="24076" y="5472"/>
                    <a:pt x="27302" y="13780"/>
                  </a:cubicBezTo>
                </a:path>
                <a:path w="27303" h="21600" stroke="0" extrusionOk="0">
                  <a:moveTo>
                    <a:pt x="0" y="1224"/>
                  </a:moveTo>
                  <a:cubicBezTo>
                    <a:pt x="2302" y="413"/>
                    <a:pt x="4726" y="-1"/>
                    <a:pt x="7168" y="0"/>
                  </a:cubicBezTo>
                  <a:cubicBezTo>
                    <a:pt x="16079" y="0"/>
                    <a:pt x="24076" y="5472"/>
                    <a:pt x="27302" y="13780"/>
                  </a:cubicBezTo>
                  <a:lnTo>
                    <a:pt x="7168" y="21600"/>
                  </a:lnTo>
                  <a:close/>
                </a:path>
              </a:pathLst>
            </a:custGeom>
            <a:noFill/>
            <a:ln w="38100">
              <a:solidFill>
                <a:srgbClr val="FF0000"/>
              </a:solidFill>
              <a:round/>
              <a:headEnd/>
              <a:tailEnd/>
            </a:ln>
          </p:spPr>
          <p:txBody>
            <a:bodyPr wrap="none" anchor="ctr"/>
            <a:lstStyle/>
            <a:p>
              <a:endParaRPr lang="en-US">
                <a:latin typeface="Arial"/>
                <a:cs typeface="Arial"/>
              </a:endParaRPr>
            </a:p>
          </p:txBody>
        </p:sp>
        <p:sp>
          <p:nvSpPr>
            <p:cNvPr id="44050" name="Arc 26"/>
            <p:cNvSpPr>
              <a:spLocks/>
            </p:cNvSpPr>
            <p:nvPr/>
          </p:nvSpPr>
          <p:spPr bwMode="auto">
            <a:xfrm flipH="1" flipV="1">
              <a:off x="3400" y="1506"/>
              <a:ext cx="962" cy="792"/>
            </a:xfrm>
            <a:custGeom>
              <a:avLst/>
              <a:gdLst>
                <a:gd name="T0" fmla="*/ 0 w 26699"/>
                <a:gd name="T1" fmla="*/ 0 h 21600"/>
                <a:gd name="T2" fmla="*/ 0 w 26699"/>
                <a:gd name="T3" fmla="*/ 0 h 21600"/>
                <a:gd name="T4" fmla="*/ 0 w 26699"/>
                <a:gd name="T5" fmla="*/ 0 h 21600"/>
                <a:gd name="T6" fmla="*/ 0 60000 65536"/>
                <a:gd name="T7" fmla="*/ 0 60000 65536"/>
                <a:gd name="T8" fmla="*/ 0 60000 65536"/>
                <a:gd name="T9" fmla="*/ 0 w 26699"/>
                <a:gd name="T10" fmla="*/ 0 h 21600"/>
                <a:gd name="T11" fmla="*/ 26699 w 26699"/>
                <a:gd name="T12" fmla="*/ 21600 h 21600"/>
              </a:gdLst>
              <a:ahLst/>
              <a:cxnLst>
                <a:cxn ang="T6">
                  <a:pos x="T0" y="T1"/>
                </a:cxn>
                <a:cxn ang="T7">
                  <a:pos x="T2" y="T3"/>
                </a:cxn>
                <a:cxn ang="T8">
                  <a:pos x="T4" y="T5"/>
                </a:cxn>
              </a:cxnLst>
              <a:rect l="T9" t="T10" r="T11" b="T12"/>
              <a:pathLst>
                <a:path w="26699" h="21600" fill="none" extrusionOk="0">
                  <a:moveTo>
                    <a:pt x="0" y="4510"/>
                  </a:moveTo>
                  <a:cubicBezTo>
                    <a:pt x="3782" y="1586"/>
                    <a:pt x="8428" y="-1"/>
                    <a:pt x="13210" y="0"/>
                  </a:cubicBezTo>
                  <a:cubicBezTo>
                    <a:pt x="18112" y="0"/>
                    <a:pt x="22869" y="1667"/>
                    <a:pt x="26699" y="4729"/>
                  </a:cubicBezTo>
                </a:path>
                <a:path w="26699" h="21600" stroke="0" extrusionOk="0">
                  <a:moveTo>
                    <a:pt x="0" y="4510"/>
                  </a:moveTo>
                  <a:cubicBezTo>
                    <a:pt x="3782" y="1586"/>
                    <a:pt x="8428" y="-1"/>
                    <a:pt x="13210" y="0"/>
                  </a:cubicBezTo>
                  <a:cubicBezTo>
                    <a:pt x="18112" y="0"/>
                    <a:pt x="22869" y="1667"/>
                    <a:pt x="26699" y="4729"/>
                  </a:cubicBezTo>
                  <a:lnTo>
                    <a:pt x="13210" y="21600"/>
                  </a:lnTo>
                  <a:close/>
                </a:path>
              </a:pathLst>
            </a:custGeom>
            <a:noFill/>
            <a:ln w="38100">
              <a:solidFill>
                <a:srgbClr val="FF0000"/>
              </a:solidFill>
              <a:round/>
              <a:headEnd/>
              <a:tailEnd/>
            </a:ln>
          </p:spPr>
          <p:txBody>
            <a:bodyPr wrap="none" anchor="ctr"/>
            <a:lstStyle/>
            <a:p>
              <a:endParaRPr lang="en-US">
                <a:latin typeface="Arial"/>
                <a:cs typeface="Arial"/>
              </a:endParaRPr>
            </a:p>
          </p:txBody>
        </p:sp>
        <p:sp>
          <p:nvSpPr>
            <p:cNvPr id="44051" name="Arc 27"/>
            <p:cNvSpPr>
              <a:spLocks/>
            </p:cNvSpPr>
            <p:nvPr/>
          </p:nvSpPr>
          <p:spPr bwMode="auto">
            <a:xfrm flipH="1" flipV="1">
              <a:off x="4350" y="1384"/>
              <a:ext cx="708" cy="792"/>
            </a:xfrm>
            <a:custGeom>
              <a:avLst/>
              <a:gdLst>
                <a:gd name="T0" fmla="*/ 0 w 26972"/>
                <a:gd name="T1" fmla="*/ 0 h 21600"/>
                <a:gd name="T2" fmla="*/ 0 w 26972"/>
                <a:gd name="T3" fmla="*/ 0 h 21600"/>
                <a:gd name="T4" fmla="*/ 0 w 26972"/>
                <a:gd name="T5" fmla="*/ 0 h 21600"/>
                <a:gd name="T6" fmla="*/ 0 60000 65536"/>
                <a:gd name="T7" fmla="*/ 0 60000 65536"/>
                <a:gd name="T8" fmla="*/ 0 60000 65536"/>
                <a:gd name="T9" fmla="*/ 0 w 26972"/>
                <a:gd name="T10" fmla="*/ 0 h 21600"/>
                <a:gd name="T11" fmla="*/ 26972 w 26972"/>
                <a:gd name="T12" fmla="*/ 21600 h 21600"/>
              </a:gdLst>
              <a:ahLst/>
              <a:cxnLst>
                <a:cxn ang="T6">
                  <a:pos x="T0" y="T1"/>
                </a:cxn>
                <a:cxn ang="T7">
                  <a:pos x="T2" y="T3"/>
                </a:cxn>
                <a:cxn ang="T8">
                  <a:pos x="T4" y="T5"/>
                </a:cxn>
              </a:cxnLst>
              <a:rect l="T9" t="T10" r="T11" b="T12"/>
              <a:pathLst>
                <a:path w="26972" h="21600" fill="none" extrusionOk="0">
                  <a:moveTo>
                    <a:pt x="0" y="13174"/>
                  </a:moveTo>
                  <a:cubicBezTo>
                    <a:pt x="3383" y="5187"/>
                    <a:pt x="11215" y="-1"/>
                    <a:pt x="19889" y="0"/>
                  </a:cubicBezTo>
                  <a:cubicBezTo>
                    <a:pt x="22300" y="0"/>
                    <a:pt x="24694" y="403"/>
                    <a:pt x="26971" y="1194"/>
                  </a:cubicBezTo>
                </a:path>
                <a:path w="26972" h="21600" stroke="0" extrusionOk="0">
                  <a:moveTo>
                    <a:pt x="0" y="13174"/>
                  </a:moveTo>
                  <a:cubicBezTo>
                    <a:pt x="3383" y="5187"/>
                    <a:pt x="11215" y="-1"/>
                    <a:pt x="19889" y="0"/>
                  </a:cubicBezTo>
                  <a:cubicBezTo>
                    <a:pt x="22300" y="0"/>
                    <a:pt x="24694" y="403"/>
                    <a:pt x="26971" y="1194"/>
                  </a:cubicBezTo>
                  <a:lnTo>
                    <a:pt x="19889" y="21600"/>
                  </a:lnTo>
                  <a:close/>
                </a:path>
              </a:pathLst>
            </a:custGeom>
            <a:noFill/>
            <a:ln w="38100">
              <a:solidFill>
                <a:srgbClr val="FF0000"/>
              </a:solidFill>
              <a:round/>
              <a:headEnd/>
              <a:tailEnd/>
            </a:ln>
          </p:spPr>
          <p:txBody>
            <a:bodyPr wrap="none" anchor="ctr"/>
            <a:lstStyle/>
            <a:p>
              <a:endParaRPr lang="en-US">
                <a:latin typeface="Arial"/>
                <a:cs typeface="Arial"/>
              </a:endParaRPr>
            </a:p>
          </p:txBody>
        </p:sp>
      </p:grpSp>
      <p:sp>
        <p:nvSpPr>
          <p:cNvPr id="122908" name="Text Box 28"/>
          <p:cNvSpPr txBox="1">
            <a:spLocks noChangeArrowheads="1"/>
          </p:cNvSpPr>
          <p:nvPr/>
        </p:nvSpPr>
        <p:spPr bwMode="auto">
          <a:xfrm>
            <a:off x="9151939" y="3240089"/>
            <a:ext cx="1285875" cy="473075"/>
          </a:xfrm>
          <a:prstGeom prst="rect">
            <a:avLst/>
          </a:prstGeom>
          <a:noFill/>
          <a:ln w="9525">
            <a:noFill/>
            <a:miter lim="800000"/>
            <a:headEnd/>
            <a:tailEnd/>
          </a:ln>
        </p:spPr>
        <p:txBody>
          <a:bodyPr>
            <a:spAutoFit/>
          </a:bodyPr>
          <a:lstStyle/>
          <a:p>
            <a:pPr>
              <a:spcBef>
                <a:spcPct val="50000"/>
              </a:spcBef>
            </a:pPr>
            <a:r>
              <a:rPr lang="en-US" sz="2500" i="1">
                <a:solidFill>
                  <a:srgbClr val="FF0000"/>
                </a:solidFill>
                <a:latin typeface="Arial"/>
                <a:cs typeface="Arial"/>
              </a:rPr>
              <a:t>LRATC</a:t>
            </a:r>
            <a:endParaRPr lang="en-US" sz="2500" i="1" baseline="-25000">
              <a:solidFill>
                <a:srgbClr val="FF0000"/>
              </a:solidFill>
              <a:latin typeface="Arial"/>
              <a:cs typeface="Arial"/>
            </a:endParaRPr>
          </a:p>
        </p:txBody>
      </p:sp>
      <p:sp>
        <p:nvSpPr>
          <p:cNvPr id="122909" name="Text Box 29"/>
          <p:cNvSpPr txBox="1">
            <a:spLocks noChangeArrowheads="1"/>
          </p:cNvSpPr>
          <p:nvPr/>
        </p:nvSpPr>
        <p:spPr bwMode="auto">
          <a:xfrm>
            <a:off x="1854200" y="876301"/>
            <a:ext cx="2916238" cy="5788025"/>
          </a:xfrm>
          <a:prstGeom prst="rect">
            <a:avLst/>
          </a:prstGeom>
          <a:noFill/>
          <a:ln w="9525">
            <a:noFill/>
            <a:miter lim="800000"/>
            <a:headEnd/>
            <a:tailEnd/>
          </a:ln>
        </p:spPr>
        <p:txBody>
          <a:bodyPr/>
          <a:lstStyle/>
          <a:p>
            <a:pPr>
              <a:lnSpc>
                <a:spcPct val="105000"/>
              </a:lnSpc>
              <a:spcBef>
                <a:spcPct val="20000"/>
              </a:spcBef>
            </a:pPr>
            <a:r>
              <a:rPr lang="en-US" sz="2500">
                <a:latin typeface="Arial"/>
                <a:cs typeface="Arial"/>
              </a:rPr>
              <a:t>To produce less than </a:t>
            </a:r>
            <a:r>
              <a:rPr lang="en-US" sz="2500" b="1" i="1">
                <a:latin typeface="Arial"/>
                <a:cs typeface="Arial"/>
              </a:rPr>
              <a:t>Q</a:t>
            </a:r>
            <a:r>
              <a:rPr lang="en-US" sz="2500" baseline="-25000">
                <a:latin typeface="Arial"/>
                <a:cs typeface="Arial"/>
              </a:rPr>
              <a:t>A</a:t>
            </a:r>
            <a:r>
              <a:rPr lang="en-US" sz="2500">
                <a:latin typeface="Arial"/>
                <a:cs typeface="Arial"/>
              </a:rPr>
              <a:t>, firm will choose size </a:t>
            </a:r>
            <a:r>
              <a:rPr lang="en-US" sz="2500" b="1">
                <a:latin typeface="Arial"/>
                <a:cs typeface="Arial"/>
              </a:rPr>
              <a:t>S</a:t>
            </a:r>
            <a:r>
              <a:rPr lang="en-US" sz="2500">
                <a:latin typeface="Arial"/>
                <a:cs typeface="Arial"/>
              </a:rPr>
              <a:t> </a:t>
            </a:r>
            <a:br>
              <a:rPr lang="en-US" sz="2500">
                <a:latin typeface="Arial"/>
                <a:cs typeface="Arial"/>
              </a:rPr>
            </a:br>
            <a:r>
              <a:rPr lang="en-US" sz="2500">
                <a:latin typeface="Arial"/>
                <a:cs typeface="Arial"/>
              </a:rPr>
              <a:t>in the long run. </a:t>
            </a:r>
          </a:p>
          <a:p>
            <a:pPr>
              <a:lnSpc>
                <a:spcPct val="105000"/>
              </a:lnSpc>
              <a:spcBef>
                <a:spcPct val="20000"/>
              </a:spcBef>
            </a:pPr>
            <a:r>
              <a:rPr lang="en-US" sz="2500">
                <a:latin typeface="Arial"/>
                <a:cs typeface="Arial"/>
              </a:rPr>
              <a:t>To produce between </a:t>
            </a:r>
            <a:r>
              <a:rPr lang="en-US" sz="2500" b="1" i="1">
                <a:latin typeface="Arial"/>
                <a:cs typeface="Arial"/>
              </a:rPr>
              <a:t>Q</a:t>
            </a:r>
            <a:r>
              <a:rPr lang="en-US" sz="2500" baseline="-25000">
                <a:latin typeface="Arial"/>
                <a:cs typeface="Arial"/>
              </a:rPr>
              <a:t>A</a:t>
            </a:r>
            <a:r>
              <a:rPr lang="en-US" sz="2500">
                <a:latin typeface="Arial"/>
                <a:cs typeface="Arial"/>
              </a:rPr>
              <a:t> </a:t>
            </a:r>
            <a:br>
              <a:rPr lang="en-US" sz="2500">
                <a:latin typeface="Arial"/>
                <a:cs typeface="Arial"/>
              </a:rPr>
            </a:br>
            <a:r>
              <a:rPr lang="en-US" sz="2500">
                <a:latin typeface="Arial"/>
                <a:cs typeface="Arial"/>
              </a:rPr>
              <a:t>and </a:t>
            </a:r>
            <a:r>
              <a:rPr lang="en-US" sz="2500" b="1" i="1">
                <a:latin typeface="Arial"/>
                <a:cs typeface="Arial"/>
              </a:rPr>
              <a:t>Q</a:t>
            </a:r>
            <a:r>
              <a:rPr lang="en-US" sz="2500" baseline="-25000">
                <a:latin typeface="Arial"/>
                <a:cs typeface="Arial"/>
              </a:rPr>
              <a:t>B</a:t>
            </a:r>
            <a:r>
              <a:rPr lang="en-US" sz="2500">
                <a:latin typeface="Arial"/>
                <a:cs typeface="Arial"/>
              </a:rPr>
              <a:t>, firm will choose size </a:t>
            </a:r>
            <a:r>
              <a:rPr lang="en-US" sz="2500" b="1">
                <a:latin typeface="Arial"/>
                <a:cs typeface="Arial"/>
              </a:rPr>
              <a:t>M</a:t>
            </a:r>
            <a:r>
              <a:rPr lang="en-US" sz="2500">
                <a:latin typeface="Arial"/>
                <a:cs typeface="Arial"/>
              </a:rPr>
              <a:t> </a:t>
            </a:r>
            <a:br>
              <a:rPr lang="en-US" sz="2500">
                <a:latin typeface="Arial"/>
                <a:cs typeface="Arial"/>
              </a:rPr>
            </a:br>
            <a:r>
              <a:rPr lang="en-US" sz="2500">
                <a:latin typeface="Arial"/>
                <a:cs typeface="Arial"/>
              </a:rPr>
              <a:t>in the long run. </a:t>
            </a:r>
          </a:p>
          <a:p>
            <a:pPr>
              <a:lnSpc>
                <a:spcPct val="105000"/>
              </a:lnSpc>
              <a:spcBef>
                <a:spcPct val="20000"/>
              </a:spcBef>
            </a:pPr>
            <a:r>
              <a:rPr lang="en-US" sz="2500">
                <a:latin typeface="Arial"/>
                <a:cs typeface="Arial"/>
              </a:rPr>
              <a:t>To produce more than </a:t>
            </a:r>
            <a:r>
              <a:rPr lang="en-US" sz="2500" b="1" i="1">
                <a:latin typeface="Arial"/>
                <a:cs typeface="Arial"/>
              </a:rPr>
              <a:t>Q</a:t>
            </a:r>
            <a:r>
              <a:rPr lang="en-US" sz="2500" baseline="-25000">
                <a:latin typeface="Arial"/>
                <a:cs typeface="Arial"/>
              </a:rPr>
              <a:t>B</a:t>
            </a:r>
            <a:r>
              <a:rPr lang="en-US" sz="2500">
                <a:latin typeface="Arial"/>
                <a:cs typeface="Arial"/>
              </a:rPr>
              <a:t>, firm will choose size </a:t>
            </a:r>
            <a:r>
              <a:rPr lang="en-US" sz="2500" b="1">
                <a:latin typeface="Arial"/>
                <a:cs typeface="Arial"/>
              </a:rPr>
              <a:t>L</a:t>
            </a:r>
            <a:r>
              <a:rPr lang="en-US" sz="2500">
                <a:latin typeface="Arial"/>
                <a:cs typeface="Arial"/>
              </a:rPr>
              <a:t> </a:t>
            </a:r>
            <a:br>
              <a:rPr lang="en-US" sz="2500">
                <a:latin typeface="Arial"/>
                <a:cs typeface="Arial"/>
              </a:rPr>
            </a:br>
            <a:r>
              <a:rPr lang="en-US" sz="2500">
                <a:latin typeface="Arial"/>
                <a:cs typeface="Arial"/>
              </a:rPr>
              <a:t>in the long run.</a:t>
            </a:r>
          </a:p>
        </p:txBody>
      </p:sp>
      <p:sp>
        <p:nvSpPr>
          <p:cNvPr id="122910" name="Line 30"/>
          <p:cNvSpPr>
            <a:spLocks noChangeShapeType="1"/>
          </p:cNvSpPr>
          <p:nvPr/>
        </p:nvSpPr>
        <p:spPr bwMode="auto">
          <a:xfrm>
            <a:off x="5448300" y="4849813"/>
            <a:ext cx="1481138" cy="0"/>
          </a:xfrm>
          <a:prstGeom prst="line">
            <a:avLst/>
          </a:prstGeom>
          <a:noFill/>
          <a:ln w="38100">
            <a:solidFill>
              <a:srgbClr val="996633"/>
            </a:solidFill>
            <a:round/>
            <a:headEnd type="triangle" w="lg" len="med"/>
            <a:tailEnd type="triangle" w="lg" len="med"/>
          </a:ln>
        </p:spPr>
        <p:txBody>
          <a:bodyPr/>
          <a:lstStyle/>
          <a:p>
            <a:endParaRPr lang="en-US">
              <a:latin typeface="Arial"/>
              <a:cs typeface="Arial"/>
            </a:endParaRPr>
          </a:p>
        </p:txBody>
      </p:sp>
      <p:sp>
        <p:nvSpPr>
          <p:cNvPr id="122911" name="Line 31"/>
          <p:cNvSpPr>
            <a:spLocks noChangeShapeType="1"/>
          </p:cNvSpPr>
          <p:nvPr/>
        </p:nvSpPr>
        <p:spPr bwMode="auto">
          <a:xfrm>
            <a:off x="6953250" y="4849813"/>
            <a:ext cx="1481138" cy="0"/>
          </a:xfrm>
          <a:prstGeom prst="line">
            <a:avLst/>
          </a:prstGeom>
          <a:noFill/>
          <a:ln w="38100">
            <a:solidFill>
              <a:srgbClr val="996633"/>
            </a:solidFill>
            <a:round/>
            <a:headEnd type="triangle" w="lg" len="med"/>
            <a:tailEnd type="triangle" w="lg" len="med"/>
          </a:ln>
        </p:spPr>
        <p:txBody>
          <a:bodyPr/>
          <a:lstStyle/>
          <a:p>
            <a:endParaRPr lang="en-US">
              <a:latin typeface="Arial"/>
              <a:cs typeface="Arial"/>
            </a:endParaRPr>
          </a:p>
        </p:txBody>
      </p:sp>
      <p:sp>
        <p:nvSpPr>
          <p:cNvPr id="122912" name="Line 32"/>
          <p:cNvSpPr>
            <a:spLocks noChangeShapeType="1"/>
          </p:cNvSpPr>
          <p:nvPr/>
        </p:nvSpPr>
        <p:spPr bwMode="auto">
          <a:xfrm>
            <a:off x="8453438" y="4849813"/>
            <a:ext cx="1433512" cy="0"/>
          </a:xfrm>
          <a:prstGeom prst="line">
            <a:avLst/>
          </a:prstGeom>
          <a:noFill/>
          <a:ln w="38100">
            <a:solidFill>
              <a:srgbClr val="996633"/>
            </a:solidFill>
            <a:round/>
            <a:headEnd type="triangle" w="lg" len="med"/>
            <a:tailEnd type="triangle" w="lg" len="med"/>
          </a:ln>
        </p:spPr>
        <p:txBody>
          <a:bodyPr/>
          <a:lstStyle/>
          <a:p>
            <a:endParaRPr lang="en-US">
              <a:latin typeface="Arial"/>
              <a:cs typeface="Arial"/>
            </a:endParaRPr>
          </a:p>
        </p:txBody>
      </p:sp>
    </p:spTree>
    <p:extLst>
      <p:ext uri="{BB962C8B-B14F-4D97-AF65-F5344CB8AC3E}">
        <p14:creationId xmlns:p14="http://schemas.microsoft.com/office/powerpoint/2010/main" val="24326366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2909">
                                            <p:txEl>
                                              <p:pRg st="0" end="0"/>
                                            </p:txEl>
                                          </p:spTgt>
                                        </p:tgtEl>
                                        <p:attrNameLst>
                                          <p:attrName>style.visibility</p:attrName>
                                        </p:attrNameLst>
                                      </p:cBhvr>
                                      <p:to>
                                        <p:strVal val="visible"/>
                                      </p:to>
                                    </p:set>
                                    <p:animEffect transition="in" filter="wipe(left)">
                                      <p:cBhvr>
                                        <p:cTn id="16" dur="500"/>
                                        <p:tgtEl>
                                          <p:spTgt spid="122909">
                                            <p:txEl>
                                              <p:pRg st="0" end="0"/>
                                            </p:txEl>
                                          </p:spTgt>
                                        </p:tgtEl>
                                      </p:cBhvr>
                                    </p:animEffect>
                                  </p:childTnLst>
                                  <p:subTnLst>
                                    <p:animClr clrSpc="rgb" dir="cw">
                                      <p:cBhvr override="childStyle">
                                        <p:cTn dur="1" fill="hold" display="0" masterRel="nextClick" afterEffect="1"/>
                                        <p:tgtEl>
                                          <p:spTgt spid="122909">
                                            <p:txEl>
                                              <p:pRg st="0" end="0"/>
                                            </p:txEl>
                                          </p:spTgt>
                                        </p:tgtEl>
                                        <p:attrNameLst>
                                          <p:attrName>ppt_c</p:attrName>
                                        </p:attrNameLst>
                                      </p:cBhvr>
                                      <p:to>
                                        <a:srgbClr val="B2B2B2"/>
                                      </p:to>
                                    </p:animClr>
                                  </p:subTnLst>
                                </p:cTn>
                              </p:par>
                              <p:par>
                                <p:cTn id="17" presetID="17" presetClass="entr" presetSubtype="10" fill="hold" grpId="0" nodeType="withEffect">
                                  <p:stCondLst>
                                    <p:cond delay="0"/>
                                  </p:stCondLst>
                                  <p:childTnLst>
                                    <p:set>
                                      <p:cBhvr>
                                        <p:cTn id="18" dur="1" fill="hold">
                                          <p:stCondLst>
                                            <p:cond delay="0"/>
                                          </p:stCondLst>
                                        </p:cTn>
                                        <p:tgtEl>
                                          <p:spTgt spid="122910"/>
                                        </p:tgtEl>
                                        <p:attrNameLst>
                                          <p:attrName>style.visibility</p:attrName>
                                        </p:attrNameLst>
                                      </p:cBhvr>
                                      <p:to>
                                        <p:strVal val="visible"/>
                                      </p:to>
                                    </p:set>
                                    <p:anim calcmode="lin" valueType="num">
                                      <p:cBhvr>
                                        <p:cTn id="19" dur="500" fill="hold"/>
                                        <p:tgtEl>
                                          <p:spTgt spid="122910"/>
                                        </p:tgtEl>
                                        <p:attrNameLst>
                                          <p:attrName>ppt_w</p:attrName>
                                        </p:attrNameLst>
                                      </p:cBhvr>
                                      <p:tavLst>
                                        <p:tav tm="0">
                                          <p:val>
                                            <p:fltVal val="0"/>
                                          </p:val>
                                        </p:tav>
                                        <p:tav tm="100000">
                                          <p:val>
                                            <p:strVal val="#ppt_w"/>
                                          </p:val>
                                        </p:tav>
                                      </p:tavLst>
                                    </p:anim>
                                    <p:anim calcmode="lin" valueType="num">
                                      <p:cBhvr>
                                        <p:cTn id="20" dur="500" fill="hold"/>
                                        <p:tgtEl>
                                          <p:spTgt spid="122910"/>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22910"/>
                                        </p:tgtEl>
                                      </p:cBhvr>
                                    </p:animEffect>
                                    <p:set>
                                      <p:cBhvr>
                                        <p:cTn id="25" dur="1" fill="hold">
                                          <p:stCondLst>
                                            <p:cond delay="499"/>
                                          </p:stCondLst>
                                        </p:cTn>
                                        <p:tgtEl>
                                          <p:spTgt spid="1229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2909">
                                            <p:txEl>
                                              <p:pRg st="1" end="1"/>
                                            </p:txEl>
                                          </p:spTgt>
                                        </p:tgtEl>
                                        <p:attrNameLst>
                                          <p:attrName>style.visibility</p:attrName>
                                        </p:attrNameLst>
                                      </p:cBhvr>
                                      <p:to>
                                        <p:strVal val="visible"/>
                                      </p:to>
                                    </p:set>
                                    <p:animEffect transition="in" filter="wipe(left)">
                                      <p:cBhvr>
                                        <p:cTn id="30" dur="500"/>
                                        <p:tgtEl>
                                          <p:spTgt spid="122909">
                                            <p:txEl>
                                              <p:pRg st="1" end="1"/>
                                            </p:txEl>
                                          </p:spTgt>
                                        </p:tgtEl>
                                      </p:cBhvr>
                                    </p:animEffect>
                                  </p:childTnLst>
                                  <p:subTnLst>
                                    <p:animClr clrSpc="rgb" dir="cw">
                                      <p:cBhvr override="childStyle">
                                        <p:cTn dur="1" fill="hold" display="0" masterRel="nextClick" afterEffect="1"/>
                                        <p:tgtEl>
                                          <p:spTgt spid="122909">
                                            <p:txEl>
                                              <p:pRg st="1" end="1"/>
                                            </p:txEl>
                                          </p:spTgt>
                                        </p:tgtEl>
                                        <p:attrNameLst>
                                          <p:attrName>ppt_c</p:attrName>
                                        </p:attrNameLst>
                                      </p:cBhvr>
                                      <p:to>
                                        <a:srgbClr val="B2B2B2"/>
                                      </p:to>
                                    </p:animClr>
                                  </p:subTnLst>
                                </p:cTn>
                              </p:par>
                              <p:par>
                                <p:cTn id="31" presetID="17" presetClass="entr" presetSubtype="10" fill="hold" grpId="0" nodeType="withEffect">
                                  <p:stCondLst>
                                    <p:cond delay="0"/>
                                  </p:stCondLst>
                                  <p:childTnLst>
                                    <p:set>
                                      <p:cBhvr>
                                        <p:cTn id="32" dur="1" fill="hold">
                                          <p:stCondLst>
                                            <p:cond delay="0"/>
                                          </p:stCondLst>
                                        </p:cTn>
                                        <p:tgtEl>
                                          <p:spTgt spid="122911"/>
                                        </p:tgtEl>
                                        <p:attrNameLst>
                                          <p:attrName>style.visibility</p:attrName>
                                        </p:attrNameLst>
                                      </p:cBhvr>
                                      <p:to>
                                        <p:strVal val="visible"/>
                                      </p:to>
                                    </p:set>
                                    <p:anim calcmode="lin" valueType="num">
                                      <p:cBhvr>
                                        <p:cTn id="33" dur="500" fill="hold"/>
                                        <p:tgtEl>
                                          <p:spTgt spid="122911"/>
                                        </p:tgtEl>
                                        <p:attrNameLst>
                                          <p:attrName>ppt_w</p:attrName>
                                        </p:attrNameLst>
                                      </p:cBhvr>
                                      <p:tavLst>
                                        <p:tav tm="0">
                                          <p:val>
                                            <p:fltVal val="0"/>
                                          </p:val>
                                        </p:tav>
                                        <p:tav tm="100000">
                                          <p:val>
                                            <p:strVal val="#ppt_w"/>
                                          </p:val>
                                        </p:tav>
                                      </p:tavLst>
                                    </p:anim>
                                    <p:anim calcmode="lin" valueType="num">
                                      <p:cBhvr>
                                        <p:cTn id="34" dur="500" fill="hold"/>
                                        <p:tgtEl>
                                          <p:spTgt spid="12291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2911"/>
                                        </p:tgtEl>
                                      </p:cBhvr>
                                    </p:animEffect>
                                    <p:set>
                                      <p:cBhvr>
                                        <p:cTn id="39" dur="1" fill="hold">
                                          <p:stCondLst>
                                            <p:cond delay="499"/>
                                          </p:stCondLst>
                                        </p:cTn>
                                        <p:tgtEl>
                                          <p:spTgt spid="12291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2909">
                                            <p:txEl>
                                              <p:pRg st="2" end="2"/>
                                            </p:txEl>
                                          </p:spTgt>
                                        </p:tgtEl>
                                        <p:attrNameLst>
                                          <p:attrName>style.visibility</p:attrName>
                                        </p:attrNameLst>
                                      </p:cBhvr>
                                      <p:to>
                                        <p:strVal val="visible"/>
                                      </p:to>
                                    </p:set>
                                    <p:animEffect transition="in" filter="wipe(left)">
                                      <p:cBhvr>
                                        <p:cTn id="44" dur="500"/>
                                        <p:tgtEl>
                                          <p:spTgt spid="122909">
                                            <p:txEl>
                                              <p:pRg st="2" end="2"/>
                                            </p:txEl>
                                          </p:spTgt>
                                        </p:tgtEl>
                                      </p:cBhvr>
                                    </p:animEffect>
                                  </p:childTnLst>
                                  <p:subTnLst>
                                    <p:animClr clrSpc="rgb" dir="cw">
                                      <p:cBhvr override="childStyle">
                                        <p:cTn dur="1" fill="hold" display="0" masterRel="nextClick" afterEffect="1"/>
                                        <p:tgtEl>
                                          <p:spTgt spid="122909">
                                            <p:txEl>
                                              <p:pRg st="2" end="2"/>
                                            </p:txEl>
                                          </p:spTgt>
                                        </p:tgtEl>
                                        <p:attrNameLst>
                                          <p:attrName>ppt_c</p:attrName>
                                        </p:attrNameLst>
                                      </p:cBhvr>
                                      <p:to>
                                        <a:srgbClr val="B2B2B2"/>
                                      </p:to>
                                    </p:animClr>
                                  </p:subTnLst>
                                </p:cTn>
                              </p:par>
                              <p:par>
                                <p:cTn id="45" presetID="17" presetClass="entr" presetSubtype="10" fill="hold" grpId="0" nodeType="withEffect">
                                  <p:stCondLst>
                                    <p:cond delay="0"/>
                                  </p:stCondLst>
                                  <p:childTnLst>
                                    <p:set>
                                      <p:cBhvr>
                                        <p:cTn id="46" dur="1" fill="hold">
                                          <p:stCondLst>
                                            <p:cond delay="0"/>
                                          </p:stCondLst>
                                        </p:cTn>
                                        <p:tgtEl>
                                          <p:spTgt spid="122912"/>
                                        </p:tgtEl>
                                        <p:attrNameLst>
                                          <p:attrName>style.visibility</p:attrName>
                                        </p:attrNameLst>
                                      </p:cBhvr>
                                      <p:to>
                                        <p:strVal val="visible"/>
                                      </p:to>
                                    </p:set>
                                    <p:anim calcmode="lin" valueType="num">
                                      <p:cBhvr>
                                        <p:cTn id="47" dur="500" fill="hold"/>
                                        <p:tgtEl>
                                          <p:spTgt spid="122912"/>
                                        </p:tgtEl>
                                        <p:attrNameLst>
                                          <p:attrName>ppt_w</p:attrName>
                                        </p:attrNameLst>
                                      </p:cBhvr>
                                      <p:tavLst>
                                        <p:tav tm="0">
                                          <p:val>
                                            <p:fltVal val="0"/>
                                          </p:val>
                                        </p:tav>
                                        <p:tav tm="100000">
                                          <p:val>
                                            <p:strVal val="#ppt_w"/>
                                          </p:val>
                                        </p:tav>
                                      </p:tavLst>
                                    </p:anim>
                                    <p:anim calcmode="lin" valueType="num">
                                      <p:cBhvr>
                                        <p:cTn id="48" dur="500" fill="hold"/>
                                        <p:tgtEl>
                                          <p:spTgt spid="1229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22912"/>
                                        </p:tgtEl>
                                      </p:cBhvr>
                                    </p:animEffect>
                                    <p:set>
                                      <p:cBhvr>
                                        <p:cTn id="53" dur="1" fill="hold">
                                          <p:stCondLst>
                                            <p:cond delay="499"/>
                                          </p:stCondLst>
                                        </p:cTn>
                                        <p:tgtEl>
                                          <p:spTgt spid="12291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2908"/>
                                        </p:tgtEl>
                                        <p:attrNameLst>
                                          <p:attrName>style.visibility</p:attrName>
                                        </p:attrNameLst>
                                      </p:cBhvr>
                                      <p:to>
                                        <p:strVal val="visible"/>
                                      </p:to>
                                    </p:set>
                                    <p:animEffect transition="in" filter="fade">
                                      <p:cBhvr>
                                        <p:cTn id="61" dur="500"/>
                                        <p:tgtEl>
                                          <p:spTgt spid="122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8" grpId="0"/>
      <p:bldP spid="122909" grpId="0" build="p"/>
      <p:bldP spid="122910" grpId="0" animBg="1"/>
      <p:bldP spid="122910" grpId="1" animBg="1"/>
      <p:bldP spid="122911" grpId="0" animBg="1"/>
      <p:bldP spid="122911" grpId="1" animBg="1"/>
      <p:bldP spid="122912" grpId="0" animBg="1"/>
      <p:bldP spid="122912"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2"/>
          <p:cNvSpPr>
            <a:spLocks noGrp="1" noChangeArrowheads="1"/>
          </p:cNvSpPr>
          <p:nvPr>
            <p:ph type="title" idx="4294967295"/>
          </p:nvPr>
        </p:nvSpPr>
        <p:spPr>
          <a:xfrm>
            <a:off x="609600" y="292100"/>
            <a:ext cx="10972800" cy="1161796"/>
          </a:xfrm>
        </p:spPr>
        <p:txBody>
          <a:bodyPr/>
          <a:lstStyle/>
          <a:p>
            <a:pPr eaLnBrk="1" hangingPunct="1"/>
            <a:r>
              <a:rPr lang="en-US" dirty="0" smtClean="0"/>
              <a:t>Total Revenue, Total Cost, Profit</a:t>
            </a:r>
          </a:p>
        </p:txBody>
      </p:sp>
      <p:sp>
        <p:nvSpPr>
          <p:cNvPr id="13317" name="Rectangle 3"/>
          <p:cNvSpPr>
            <a:spLocks noGrp="1" noChangeArrowheads="1"/>
          </p:cNvSpPr>
          <p:nvPr>
            <p:ph type="body" idx="4294967295"/>
          </p:nvPr>
        </p:nvSpPr>
        <p:spPr>
          <a:xfrm>
            <a:off x="978408" y="1471358"/>
            <a:ext cx="10204704" cy="649542"/>
          </a:xfrm>
        </p:spPr>
        <p:txBody>
          <a:bodyPr/>
          <a:lstStyle/>
          <a:p>
            <a:pPr eaLnBrk="1" hangingPunct="1"/>
            <a:r>
              <a:rPr lang="en-US" dirty="0" smtClean="0"/>
              <a:t>We assume that </a:t>
            </a:r>
            <a:r>
              <a:rPr lang="en-US" u="sng" dirty="0" smtClean="0"/>
              <a:t>the firm’s goal is to maximize profit</a:t>
            </a:r>
            <a:r>
              <a:rPr lang="en-US" dirty="0" smtClean="0"/>
              <a:t>.</a:t>
            </a:r>
          </a:p>
        </p:txBody>
      </p:sp>
      <p:sp>
        <p:nvSpPr>
          <p:cNvPr id="65540" name="Text Box 4"/>
          <p:cNvSpPr txBox="1">
            <a:spLocks noChangeArrowheads="1"/>
          </p:cNvSpPr>
          <p:nvPr/>
        </p:nvSpPr>
        <p:spPr bwMode="auto">
          <a:xfrm>
            <a:off x="2463800" y="2338389"/>
            <a:ext cx="6845300" cy="549275"/>
          </a:xfrm>
          <a:prstGeom prst="rect">
            <a:avLst/>
          </a:prstGeom>
          <a:noFill/>
          <a:ln w="9525">
            <a:noFill/>
            <a:miter lim="800000"/>
            <a:headEnd/>
            <a:tailEnd/>
          </a:ln>
        </p:spPr>
        <p:txBody>
          <a:bodyPr>
            <a:spAutoFit/>
          </a:bodyPr>
          <a:lstStyle/>
          <a:p>
            <a:pPr algn="ctr">
              <a:spcBef>
                <a:spcPct val="50000"/>
              </a:spcBef>
            </a:pPr>
            <a:r>
              <a:rPr lang="en-US" sz="3000" b="1" dirty="0">
                <a:solidFill>
                  <a:srgbClr val="CC0000"/>
                </a:solidFill>
                <a:effectLst>
                  <a:outerShdw blurRad="38100" dist="38100" dir="2700000" algn="tl">
                    <a:srgbClr val="000000">
                      <a:alpha val="43137"/>
                    </a:srgbClr>
                  </a:outerShdw>
                </a:effectLst>
                <a:latin typeface="Arial"/>
                <a:cs typeface="Arial"/>
              </a:rPr>
              <a:t>Profit</a:t>
            </a:r>
            <a:r>
              <a:rPr lang="en-US" sz="3000" dirty="0">
                <a:latin typeface="Arial"/>
                <a:cs typeface="Arial"/>
              </a:rPr>
              <a:t>  =  </a:t>
            </a:r>
            <a:r>
              <a:rPr lang="en-US" sz="3000" b="1" dirty="0">
                <a:solidFill>
                  <a:srgbClr val="CC0000"/>
                </a:solidFill>
                <a:effectLst>
                  <a:outerShdw blurRad="38100" dist="38100" dir="2700000" algn="tl">
                    <a:srgbClr val="000000">
                      <a:alpha val="43137"/>
                    </a:srgbClr>
                  </a:outerShdw>
                </a:effectLst>
                <a:latin typeface="Arial"/>
                <a:cs typeface="Arial"/>
              </a:rPr>
              <a:t>Total revenue</a:t>
            </a:r>
            <a:r>
              <a:rPr lang="en-US" sz="3000" dirty="0">
                <a:effectLst>
                  <a:outerShdw blurRad="38100" dist="38100" dir="2700000" algn="tl">
                    <a:srgbClr val="000000">
                      <a:alpha val="43137"/>
                    </a:srgbClr>
                  </a:outerShdw>
                </a:effectLst>
                <a:latin typeface="Arial"/>
                <a:cs typeface="Arial"/>
              </a:rPr>
              <a:t>  </a:t>
            </a:r>
            <a:r>
              <a:rPr lang="en-US" sz="3000" dirty="0">
                <a:latin typeface="Arial"/>
                <a:cs typeface="Arial"/>
              </a:rPr>
              <a:t>–  </a:t>
            </a:r>
            <a:r>
              <a:rPr lang="en-US" sz="3000" b="1" dirty="0">
                <a:solidFill>
                  <a:srgbClr val="CC0000"/>
                </a:solidFill>
                <a:effectLst>
                  <a:outerShdw blurRad="38100" dist="38100" dir="2700000" algn="tl">
                    <a:srgbClr val="000000">
                      <a:alpha val="43137"/>
                    </a:srgbClr>
                  </a:outerShdw>
                </a:effectLst>
                <a:latin typeface="Arial"/>
                <a:cs typeface="Arial"/>
              </a:rPr>
              <a:t>Total cost</a:t>
            </a:r>
          </a:p>
        </p:txBody>
      </p:sp>
      <p:grpSp>
        <p:nvGrpSpPr>
          <p:cNvPr id="2" name="Group 5"/>
          <p:cNvGrpSpPr>
            <a:grpSpLocks/>
          </p:cNvGrpSpPr>
          <p:nvPr/>
        </p:nvGrpSpPr>
        <p:grpSpPr bwMode="auto">
          <a:xfrm>
            <a:off x="4237038" y="2949576"/>
            <a:ext cx="2138362" cy="2328863"/>
            <a:chOff x="1709" y="1858"/>
            <a:chExt cx="1347" cy="1467"/>
          </a:xfrm>
        </p:grpSpPr>
        <p:sp>
          <p:nvSpPr>
            <p:cNvPr id="13324" name="Line 6"/>
            <p:cNvSpPr>
              <a:spLocks noChangeShapeType="1"/>
            </p:cNvSpPr>
            <p:nvPr/>
          </p:nvSpPr>
          <p:spPr bwMode="auto">
            <a:xfrm flipV="1">
              <a:off x="2397" y="1858"/>
              <a:ext cx="102" cy="372"/>
            </a:xfrm>
            <a:prstGeom prst="line">
              <a:avLst/>
            </a:prstGeom>
            <a:noFill/>
            <a:ln w="9525">
              <a:solidFill>
                <a:schemeClr val="tx1"/>
              </a:solidFill>
              <a:round/>
              <a:headEnd/>
              <a:tailEnd/>
            </a:ln>
          </p:spPr>
          <p:txBody>
            <a:bodyPr/>
            <a:lstStyle/>
            <a:p>
              <a:endParaRPr lang="en-US">
                <a:latin typeface="Arial"/>
                <a:cs typeface="Arial"/>
              </a:endParaRPr>
            </a:p>
          </p:txBody>
        </p:sp>
        <p:sp>
          <p:nvSpPr>
            <p:cNvPr id="13325" name="Text Box 7"/>
            <p:cNvSpPr txBox="1">
              <a:spLocks noChangeArrowheads="1"/>
            </p:cNvSpPr>
            <p:nvPr/>
          </p:nvSpPr>
          <p:spPr bwMode="auto">
            <a:xfrm>
              <a:off x="1709" y="2201"/>
              <a:ext cx="1347" cy="1124"/>
            </a:xfrm>
            <a:prstGeom prst="rect">
              <a:avLst/>
            </a:prstGeom>
            <a:solidFill>
              <a:srgbClr val="FFFFCC"/>
            </a:solidFill>
            <a:ln w="9525">
              <a:noFill/>
              <a:miter lim="800000"/>
              <a:headEnd/>
              <a:tailEnd/>
            </a:ln>
          </p:spPr>
          <p:txBody>
            <a:bodyPr lIns="137160" tIns="91440" rIns="137160" bIns="91440">
              <a:spAutoFit/>
            </a:bodyPr>
            <a:lstStyle/>
            <a:p>
              <a:pPr>
                <a:lnSpc>
                  <a:spcPct val="105000"/>
                </a:lnSpc>
                <a:spcBef>
                  <a:spcPct val="50000"/>
                </a:spcBef>
              </a:pPr>
              <a:r>
                <a:rPr lang="en-US" sz="2500" dirty="0">
                  <a:solidFill>
                    <a:srgbClr val="FF0000"/>
                  </a:solidFill>
                  <a:latin typeface="Arial"/>
                  <a:cs typeface="Arial"/>
                </a:rPr>
                <a:t>the amount a firm receives from the sale of its output</a:t>
              </a:r>
            </a:p>
          </p:txBody>
        </p:sp>
      </p:grpSp>
      <p:grpSp>
        <p:nvGrpSpPr>
          <p:cNvPr id="3" name="Group 8"/>
          <p:cNvGrpSpPr>
            <a:grpSpLocks/>
          </p:cNvGrpSpPr>
          <p:nvPr/>
        </p:nvGrpSpPr>
        <p:grpSpPr bwMode="auto">
          <a:xfrm>
            <a:off x="7780339" y="2905126"/>
            <a:ext cx="2109787" cy="2778125"/>
            <a:chOff x="3941" y="1830"/>
            <a:chExt cx="1329" cy="1750"/>
          </a:xfrm>
        </p:grpSpPr>
        <p:sp>
          <p:nvSpPr>
            <p:cNvPr id="13322" name="Line 9"/>
            <p:cNvSpPr>
              <a:spLocks noChangeShapeType="1"/>
            </p:cNvSpPr>
            <p:nvPr/>
          </p:nvSpPr>
          <p:spPr bwMode="auto">
            <a:xfrm flipH="1" flipV="1">
              <a:off x="4236" y="1830"/>
              <a:ext cx="149" cy="418"/>
            </a:xfrm>
            <a:prstGeom prst="line">
              <a:avLst/>
            </a:prstGeom>
            <a:noFill/>
            <a:ln w="9525">
              <a:solidFill>
                <a:schemeClr val="tx1"/>
              </a:solidFill>
              <a:round/>
              <a:headEnd/>
              <a:tailEnd/>
            </a:ln>
          </p:spPr>
          <p:txBody>
            <a:bodyPr/>
            <a:lstStyle/>
            <a:p>
              <a:endParaRPr lang="en-US">
                <a:latin typeface="Arial"/>
                <a:cs typeface="Arial"/>
              </a:endParaRPr>
            </a:p>
          </p:txBody>
        </p:sp>
        <p:sp>
          <p:nvSpPr>
            <p:cNvPr id="13323" name="Text Box 10"/>
            <p:cNvSpPr txBox="1">
              <a:spLocks noChangeArrowheads="1"/>
            </p:cNvSpPr>
            <p:nvPr/>
          </p:nvSpPr>
          <p:spPr bwMode="auto">
            <a:xfrm>
              <a:off x="3941" y="2204"/>
              <a:ext cx="1329" cy="1376"/>
            </a:xfrm>
            <a:prstGeom prst="rect">
              <a:avLst/>
            </a:prstGeom>
            <a:solidFill>
              <a:srgbClr val="CCFFCC"/>
            </a:solidFill>
            <a:ln w="9525">
              <a:noFill/>
              <a:miter lim="800000"/>
              <a:headEnd/>
              <a:tailEnd/>
            </a:ln>
          </p:spPr>
          <p:txBody>
            <a:bodyPr lIns="137160" tIns="91440" rIns="137160" bIns="91440">
              <a:spAutoFit/>
            </a:bodyPr>
            <a:lstStyle/>
            <a:p>
              <a:pPr>
                <a:lnSpc>
                  <a:spcPct val="105000"/>
                </a:lnSpc>
                <a:spcBef>
                  <a:spcPct val="50000"/>
                </a:spcBef>
              </a:pPr>
              <a:r>
                <a:rPr lang="en-US" sz="2500" dirty="0">
                  <a:solidFill>
                    <a:srgbClr val="FF0000"/>
                  </a:solidFill>
                  <a:latin typeface="Arial"/>
                  <a:cs typeface="Arial"/>
                </a:rPr>
                <a:t>the market value of the inputs a firm uses in production</a:t>
              </a:r>
            </a:p>
          </p:txBody>
        </p:sp>
      </p:grpSp>
      <p:sp>
        <p:nvSpPr>
          <p:cNvPr id="13321"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8608301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animEffect transition="in" filter="wipe(left)">
                                      <p:cBhvr>
                                        <p:cTn id="7" dur="500"/>
                                        <p:tgtEl>
                                          <p:spTgt spid="133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540"/>
                                        </p:tgtEl>
                                        <p:attrNameLst>
                                          <p:attrName>style.visibility</p:attrName>
                                        </p:attrNameLst>
                                      </p:cBhvr>
                                      <p:to>
                                        <p:strVal val="visible"/>
                                      </p:to>
                                    </p:set>
                                    <p:animEffect transition="in" filter="fade">
                                      <p:cBhvr>
                                        <p:cTn id="12" dur="500"/>
                                        <p:tgtEl>
                                          <p:spTgt spid="655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bldLvl="4"/>
      <p:bldP spid="655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idx="4294967295"/>
          </p:nvPr>
        </p:nvSpPr>
        <p:spPr>
          <a:xfrm>
            <a:off x="1524000" y="252413"/>
            <a:ext cx="9144000" cy="590550"/>
          </a:xfrm>
        </p:spPr>
        <p:txBody>
          <a:bodyPr>
            <a:normAutofit fontScale="90000"/>
          </a:bodyPr>
          <a:lstStyle/>
          <a:p>
            <a:pPr algn="ctr" eaLnBrk="1" hangingPunct="1"/>
            <a:r>
              <a:rPr lang="en-US" sz="3400" dirty="0"/>
              <a:t>A Typical LRATC Curve</a:t>
            </a:r>
          </a:p>
        </p:txBody>
      </p:sp>
      <p:sp>
        <p:nvSpPr>
          <p:cNvPr id="129028" name="Arc 4"/>
          <p:cNvSpPr>
            <a:spLocks/>
          </p:cNvSpPr>
          <p:nvPr/>
        </p:nvSpPr>
        <p:spPr bwMode="auto">
          <a:xfrm flipH="1" flipV="1">
            <a:off x="5713414" y="2478089"/>
            <a:ext cx="1222375" cy="833437"/>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grpSp>
        <p:nvGrpSpPr>
          <p:cNvPr id="2" name="Group 49"/>
          <p:cNvGrpSpPr>
            <a:grpSpLocks/>
          </p:cNvGrpSpPr>
          <p:nvPr/>
        </p:nvGrpSpPr>
        <p:grpSpPr bwMode="auto">
          <a:xfrm>
            <a:off x="5054601" y="1360488"/>
            <a:ext cx="5267325" cy="4006850"/>
            <a:chOff x="2224" y="857"/>
            <a:chExt cx="3318" cy="2524"/>
          </a:xfrm>
        </p:grpSpPr>
        <p:grpSp>
          <p:nvGrpSpPr>
            <p:cNvPr id="3" name="Group 13"/>
            <p:cNvGrpSpPr>
              <a:grpSpLocks/>
            </p:cNvGrpSpPr>
            <p:nvPr/>
          </p:nvGrpSpPr>
          <p:grpSpPr bwMode="auto">
            <a:xfrm>
              <a:off x="2525" y="1137"/>
              <a:ext cx="2715" cy="2095"/>
              <a:chOff x="1489" y="785"/>
              <a:chExt cx="3650" cy="2492"/>
            </a:xfrm>
          </p:grpSpPr>
          <p:sp>
            <p:nvSpPr>
              <p:cNvPr id="45083" name="Line 14"/>
              <p:cNvSpPr>
                <a:spLocks noChangeShapeType="1"/>
              </p:cNvSpPr>
              <p:nvPr/>
            </p:nvSpPr>
            <p:spPr bwMode="auto">
              <a:xfrm>
                <a:off x="1489" y="785"/>
                <a:ext cx="0" cy="2491"/>
              </a:xfrm>
              <a:prstGeom prst="line">
                <a:avLst/>
              </a:prstGeom>
              <a:noFill/>
              <a:ln w="9525">
                <a:solidFill>
                  <a:schemeClr val="tx1"/>
                </a:solidFill>
                <a:round/>
                <a:headEnd/>
                <a:tailEnd/>
              </a:ln>
            </p:spPr>
            <p:txBody>
              <a:bodyPr/>
              <a:lstStyle/>
              <a:p>
                <a:endParaRPr lang="en-US">
                  <a:latin typeface="Arial"/>
                  <a:cs typeface="Arial"/>
                </a:endParaRPr>
              </a:p>
            </p:txBody>
          </p:sp>
          <p:sp>
            <p:nvSpPr>
              <p:cNvPr id="45084" name="Line 15"/>
              <p:cNvSpPr>
                <a:spLocks noChangeShapeType="1"/>
              </p:cNvSpPr>
              <p:nvPr/>
            </p:nvSpPr>
            <p:spPr bwMode="auto">
              <a:xfrm>
                <a:off x="1489" y="3277"/>
                <a:ext cx="365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45081" name="Text Box 16"/>
            <p:cNvSpPr txBox="1">
              <a:spLocks noChangeArrowheads="1"/>
            </p:cNvSpPr>
            <p:nvPr/>
          </p:nvSpPr>
          <p:spPr bwMode="auto">
            <a:xfrm>
              <a:off x="5210" y="3083"/>
              <a:ext cx="332"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p>
          </p:txBody>
        </p:sp>
        <p:sp>
          <p:nvSpPr>
            <p:cNvPr id="45082" name="Text Box 17"/>
            <p:cNvSpPr txBox="1">
              <a:spLocks noChangeArrowheads="1"/>
            </p:cNvSpPr>
            <p:nvPr/>
          </p:nvSpPr>
          <p:spPr bwMode="auto">
            <a:xfrm>
              <a:off x="2224" y="857"/>
              <a:ext cx="568" cy="298"/>
            </a:xfrm>
            <a:prstGeom prst="rect">
              <a:avLst/>
            </a:prstGeom>
            <a:noFill/>
            <a:ln w="9525">
              <a:noFill/>
              <a:miter lim="800000"/>
              <a:headEnd/>
              <a:tailEnd/>
            </a:ln>
          </p:spPr>
          <p:txBody>
            <a:bodyPr>
              <a:spAutoFit/>
            </a:bodyPr>
            <a:lstStyle/>
            <a:p>
              <a:pPr algn="r">
                <a:spcBef>
                  <a:spcPct val="50000"/>
                </a:spcBef>
              </a:pPr>
              <a:r>
                <a:rPr lang="en-US" sz="2500" i="1">
                  <a:latin typeface="Arial"/>
                  <a:cs typeface="Arial"/>
                </a:rPr>
                <a:t>ATC</a:t>
              </a:r>
            </a:p>
          </p:txBody>
        </p:sp>
      </p:grpSp>
      <p:sp>
        <p:nvSpPr>
          <p:cNvPr id="129052" name="Text Box 28"/>
          <p:cNvSpPr txBox="1">
            <a:spLocks noChangeArrowheads="1"/>
          </p:cNvSpPr>
          <p:nvPr/>
        </p:nvSpPr>
        <p:spPr bwMode="auto">
          <a:xfrm>
            <a:off x="1943101" y="1057275"/>
            <a:ext cx="2797175" cy="4325938"/>
          </a:xfrm>
          <a:prstGeom prst="rect">
            <a:avLst/>
          </a:prstGeom>
          <a:noFill/>
          <a:ln w="9525">
            <a:noFill/>
            <a:miter lim="800000"/>
            <a:headEnd/>
            <a:tailEnd/>
          </a:ln>
        </p:spPr>
        <p:txBody>
          <a:bodyPr/>
          <a:lstStyle/>
          <a:p>
            <a:pPr>
              <a:lnSpc>
                <a:spcPct val="105000"/>
              </a:lnSpc>
              <a:spcBef>
                <a:spcPct val="45000"/>
              </a:spcBef>
            </a:pPr>
            <a:r>
              <a:rPr lang="en-US" sz="2500">
                <a:latin typeface="Arial"/>
                <a:cs typeface="Arial"/>
              </a:rPr>
              <a:t>In the real world, factories come in many sizes, </a:t>
            </a:r>
            <a:br>
              <a:rPr lang="en-US" sz="2500">
                <a:latin typeface="Arial"/>
                <a:cs typeface="Arial"/>
              </a:rPr>
            </a:br>
            <a:r>
              <a:rPr lang="en-US" sz="2500">
                <a:latin typeface="Arial"/>
                <a:cs typeface="Arial"/>
              </a:rPr>
              <a:t>each with its own </a:t>
            </a:r>
            <a:r>
              <a:rPr lang="en-US" sz="2500" i="1">
                <a:latin typeface="Arial"/>
                <a:cs typeface="Arial"/>
              </a:rPr>
              <a:t>SRATC</a:t>
            </a:r>
            <a:r>
              <a:rPr lang="en-US" sz="2500">
                <a:latin typeface="Arial"/>
                <a:cs typeface="Arial"/>
              </a:rPr>
              <a:t> curve. </a:t>
            </a:r>
          </a:p>
          <a:p>
            <a:pPr>
              <a:lnSpc>
                <a:spcPct val="105000"/>
              </a:lnSpc>
              <a:spcBef>
                <a:spcPct val="45000"/>
              </a:spcBef>
            </a:pPr>
            <a:r>
              <a:rPr lang="en-US" sz="2500">
                <a:latin typeface="Arial"/>
                <a:cs typeface="Arial"/>
              </a:rPr>
              <a:t>So a typical </a:t>
            </a:r>
            <a:r>
              <a:rPr lang="en-US" sz="2500" i="1">
                <a:latin typeface="Arial"/>
                <a:cs typeface="Arial"/>
              </a:rPr>
              <a:t>LRATC</a:t>
            </a:r>
            <a:r>
              <a:rPr lang="en-US" sz="2500">
                <a:latin typeface="Arial"/>
                <a:cs typeface="Arial"/>
              </a:rPr>
              <a:t> curve </a:t>
            </a:r>
            <a:br>
              <a:rPr lang="en-US" sz="2500">
                <a:latin typeface="Arial"/>
                <a:cs typeface="Arial"/>
              </a:rPr>
            </a:br>
            <a:r>
              <a:rPr lang="en-US" sz="2500">
                <a:latin typeface="Arial"/>
                <a:cs typeface="Arial"/>
              </a:rPr>
              <a:t>looks like this:</a:t>
            </a:r>
            <a:endParaRPr lang="en-US" sz="2500" b="1">
              <a:latin typeface="Arial"/>
              <a:cs typeface="Arial"/>
            </a:endParaRPr>
          </a:p>
        </p:txBody>
      </p:sp>
      <p:sp>
        <p:nvSpPr>
          <p:cNvPr id="129059" name="Arc 35"/>
          <p:cNvSpPr>
            <a:spLocks/>
          </p:cNvSpPr>
          <p:nvPr/>
        </p:nvSpPr>
        <p:spPr bwMode="auto">
          <a:xfrm flipH="1" flipV="1">
            <a:off x="5865814" y="2730500"/>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0" name="Arc 36"/>
          <p:cNvSpPr>
            <a:spLocks/>
          </p:cNvSpPr>
          <p:nvPr/>
        </p:nvSpPr>
        <p:spPr bwMode="auto">
          <a:xfrm flipH="1" flipV="1">
            <a:off x="6111876" y="2943225"/>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1" name="Arc 37"/>
          <p:cNvSpPr>
            <a:spLocks/>
          </p:cNvSpPr>
          <p:nvPr/>
        </p:nvSpPr>
        <p:spPr bwMode="auto">
          <a:xfrm flipH="1" flipV="1">
            <a:off x="6343651" y="3041650"/>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2" name="Arc 38"/>
          <p:cNvSpPr>
            <a:spLocks/>
          </p:cNvSpPr>
          <p:nvPr/>
        </p:nvSpPr>
        <p:spPr bwMode="auto">
          <a:xfrm flipH="1" flipV="1">
            <a:off x="6677026" y="3079750"/>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3" name="Arc 39"/>
          <p:cNvSpPr>
            <a:spLocks/>
          </p:cNvSpPr>
          <p:nvPr/>
        </p:nvSpPr>
        <p:spPr bwMode="auto">
          <a:xfrm flipH="1" flipV="1">
            <a:off x="7062789" y="3076575"/>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4" name="Arc 40"/>
          <p:cNvSpPr>
            <a:spLocks/>
          </p:cNvSpPr>
          <p:nvPr/>
        </p:nvSpPr>
        <p:spPr bwMode="auto">
          <a:xfrm flipH="1" flipV="1">
            <a:off x="7448551" y="3078164"/>
            <a:ext cx="1222375" cy="833437"/>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5" name="Arc 41"/>
          <p:cNvSpPr>
            <a:spLocks/>
          </p:cNvSpPr>
          <p:nvPr/>
        </p:nvSpPr>
        <p:spPr bwMode="auto">
          <a:xfrm flipH="1" flipV="1">
            <a:off x="7823201" y="3076575"/>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6" name="Arc 42"/>
          <p:cNvSpPr>
            <a:spLocks/>
          </p:cNvSpPr>
          <p:nvPr/>
        </p:nvSpPr>
        <p:spPr bwMode="auto">
          <a:xfrm flipH="1" flipV="1">
            <a:off x="8142289" y="3028950"/>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7" name="Arc 43"/>
          <p:cNvSpPr>
            <a:spLocks/>
          </p:cNvSpPr>
          <p:nvPr/>
        </p:nvSpPr>
        <p:spPr bwMode="auto">
          <a:xfrm flipH="1" flipV="1">
            <a:off x="8439151" y="2847975"/>
            <a:ext cx="1222375" cy="833438"/>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sp>
        <p:nvSpPr>
          <p:cNvPr id="129068" name="Arc 44"/>
          <p:cNvSpPr>
            <a:spLocks/>
          </p:cNvSpPr>
          <p:nvPr/>
        </p:nvSpPr>
        <p:spPr bwMode="auto">
          <a:xfrm flipH="1" flipV="1">
            <a:off x="8647114" y="2611439"/>
            <a:ext cx="1222375" cy="833437"/>
          </a:xfrm>
          <a:custGeom>
            <a:avLst/>
            <a:gdLst>
              <a:gd name="T0" fmla="*/ 0 w 40309"/>
              <a:gd name="T1" fmla="*/ 2147483647 h 21600"/>
              <a:gd name="T2" fmla="*/ 2147483647 w 40309"/>
              <a:gd name="T3" fmla="*/ 2147483647 h 21600"/>
              <a:gd name="T4" fmla="*/ 2147483647 w 40309"/>
              <a:gd name="T5" fmla="*/ 2147483647 h 21600"/>
              <a:gd name="T6" fmla="*/ 0 60000 65536"/>
              <a:gd name="T7" fmla="*/ 0 60000 65536"/>
              <a:gd name="T8" fmla="*/ 0 60000 65536"/>
              <a:gd name="T9" fmla="*/ 0 w 40309"/>
              <a:gd name="T10" fmla="*/ 0 h 21600"/>
              <a:gd name="T11" fmla="*/ 40309 w 40309"/>
              <a:gd name="T12" fmla="*/ 21600 h 21600"/>
            </a:gdLst>
            <a:ahLst/>
            <a:cxnLst>
              <a:cxn ang="T6">
                <a:pos x="T0" y="T1"/>
              </a:cxn>
              <a:cxn ang="T7">
                <a:pos x="T2" y="T3"/>
              </a:cxn>
              <a:cxn ang="T8">
                <a:pos x="T4" y="T5"/>
              </a:cxn>
            </a:cxnLst>
            <a:rect l="T9" t="T10" r="T11" b="T12"/>
            <a:pathLst>
              <a:path w="40309" h="21600" fill="none" extrusionOk="0">
                <a:moveTo>
                  <a:pt x="0" y="13881"/>
                </a:moveTo>
                <a:cubicBezTo>
                  <a:pt x="3199" y="5520"/>
                  <a:pt x="11222" y="-1"/>
                  <a:pt x="20174" y="0"/>
                </a:cubicBezTo>
                <a:cubicBezTo>
                  <a:pt x="29085" y="0"/>
                  <a:pt x="37082" y="5472"/>
                  <a:pt x="40308" y="13780"/>
                </a:cubicBezTo>
              </a:path>
              <a:path w="40309" h="21600" stroke="0" extrusionOk="0">
                <a:moveTo>
                  <a:pt x="0" y="13881"/>
                </a:moveTo>
                <a:cubicBezTo>
                  <a:pt x="3199" y="5520"/>
                  <a:pt x="11222" y="-1"/>
                  <a:pt x="20174" y="0"/>
                </a:cubicBezTo>
                <a:cubicBezTo>
                  <a:pt x="29085" y="0"/>
                  <a:pt x="37082" y="5472"/>
                  <a:pt x="40308" y="13780"/>
                </a:cubicBezTo>
                <a:lnTo>
                  <a:pt x="20174" y="21600"/>
                </a:lnTo>
                <a:close/>
              </a:path>
            </a:pathLst>
          </a:custGeom>
          <a:noFill/>
          <a:ln w="28575">
            <a:solidFill>
              <a:schemeClr val="tx1"/>
            </a:solidFill>
            <a:round/>
            <a:headEnd/>
            <a:tailEnd/>
          </a:ln>
        </p:spPr>
        <p:txBody>
          <a:bodyPr wrap="none" anchor="ctr"/>
          <a:lstStyle/>
          <a:p>
            <a:endParaRPr lang="en-US">
              <a:latin typeface="Arial"/>
              <a:cs typeface="Arial"/>
            </a:endParaRPr>
          </a:p>
        </p:txBody>
      </p:sp>
      <p:grpSp>
        <p:nvGrpSpPr>
          <p:cNvPr id="4" name="Group 48"/>
          <p:cNvGrpSpPr>
            <a:grpSpLocks/>
          </p:cNvGrpSpPr>
          <p:nvPr/>
        </p:nvGrpSpPr>
        <p:grpSpPr bwMode="auto">
          <a:xfrm>
            <a:off x="5713413" y="2176463"/>
            <a:ext cx="4610100" cy="1744662"/>
            <a:chOff x="2639" y="1371"/>
            <a:chExt cx="2904" cy="1099"/>
          </a:xfrm>
        </p:grpSpPr>
        <p:sp>
          <p:nvSpPr>
            <p:cNvPr id="45075" name="Text Box 29"/>
            <p:cNvSpPr txBox="1">
              <a:spLocks noChangeArrowheads="1"/>
            </p:cNvSpPr>
            <p:nvPr/>
          </p:nvSpPr>
          <p:spPr bwMode="auto">
            <a:xfrm>
              <a:off x="4733" y="1486"/>
              <a:ext cx="810" cy="298"/>
            </a:xfrm>
            <a:prstGeom prst="rect">
              <a:avLst/>
            </a:prstGeom>
            <a:noFill/>
            <a:ln w="9525">
              <a:noFill/>
              <a:miter lim="800000"/>
              <a:headEnd/>
              <a:tailEnd/>
            </a:ln>
          </p:spPr>
          <p:txBody>
            <a:bodyPr>
              <a:spAutoFit/>
            </a:bodyPr>
            <a:lstStyle/>
            <a:p>
              <a:pPr>
                <a:spcBef>
                  <a:spcPct val="50000"/>
                </a:spcBef>
              </a:pPr>
              <a:r>
                <a:rPr lang="en-US" sz="2500" i="1">
                  <a:solidFill>
                    <a:srgbClr val="CC0000"/>
                  </a:solidFill>
                  <a:latin typeface="Arial"/>
                  <a:cs typeface="Arial"/>
                </a:rPr>
                <a:t>LRATC</a:t>
              </a:r>
              <a:endParaRPr lang="en-US" sz="2500" i="1" baseline="-25000">
                <a:solidFill>
                  <a:srgbClr val="CC0000"/>
                </a:solidFill>
                <a:latin typeface="Arial"/>
                <a:cs typeface="Arial"/>
              </a:endParaRPr>
            </a:p>
          </p:txBody>
        </p:sp>
        <p:grpSp>
          <p:nvGrpSpPr>
            <p:cNvPr id="5" name="Group 34"/>
            <p:cNvGrpSpPr>
              <a:grpSpLocks/>
            </p:cNvGrpSpPr>
            <p:nvPr/>
          </p:nvGrpSpPr>
          <p:grpSpPr bwMode="auto">
            <a:xfrm>
              <a:off x="2639" y="1371"/>
              <a:ext cx="2654" cy="1099"/>
              <a:chOff x="2716" y="1497"/>
              <a:chExt cx="2654" cy="1099"/>
            </a:xfrm>
          </p:grpSpPr>
          <p:sp>
            <p:nvSpPr>
              <p:cNvPr id="45077" name="Arc 30"/>
              <p:cNvSpPr>
                <a:spLocks/>
              </p:cNvSpPr>
              <p:nvPr/>
            </p:nvSpPr>
            <p:spPr bwMode="auto">
              <a:xfrm flipH="1" flipV="1">
                <a:off x="2716" y="1497"/>
                <a:ext cx="948" cy="1099"/>
              </a:xfrm>
              <a:custGeom>
                <a:avLst/>
                <a:gdLst>
                  <a:gd name="T0" fmla="*/ 0 w 20154"/>
                  <a:gd name="T1" fmla="*/ 0 h 21600"/>
                  <a:gd name="T2" fmla="*/ 0 w 20154"/>
                  <a:gd name="T3" fmla="*/ 0 h 21600"/>
                  <a:gd name="T4" fmla="*/ 0 w 20154"/>
                  <a:gd name="T5" fmla="*/ 0 h 21600"/>
                  <a:gd name="T6" fmla="*/ 0 60000 65536"/>
                  <a:gd name="T7" fmla="*/ 0 60000 65536"/>
                  <a:gd name="T8" fmla="*/ 0 60000 65536"/>
                  <a:gd name="T9" fmla="*/ 0 w 20154"/>
                  <a:gd name="T10" fmla="*/ 0 h 21600"/>
                  <a:gd name="T11" fmla="*/ 20154 w 20154"/>
                  <a:gd name="T12" fmla="*/ 21600 h 21600"/>
                </a:gdLst>
                <a:ahLst/>
                <a:cxnLst>
                  <a:cxn ang="T6">
                    <a:pos x="T0" y="T1"/>
                  </a:cxn>
                  <a:cxn ang="T7">
                    <a:pos x="T2" y="T3"/>
                  </a:cxn>
                  <a:cxn ang="T8">
                    <a:pos x="T4" y="T5"/>
                  </a:cxn>
                </a:cxnLst>
                <a:rect l="T9" t="T10" r="T11" b="T12"/>
                <a:pathLst>
                  <a:path w="20154" h="21600" fill="none" extrusionOk="0">
                    <a:moveTo>
                      <a:pt x="0" y="0"/>
                    </a:moveTo>
                    <a:cubicBezTo>
                      <a:pt x="6" y="0"/>
                      <a:pt x="12" y="-1"/>
                      <a:pt x="19" y="0"/>
                    </a:cubicBezTo>
                    <a:cubicBezTo>
                      <a:pt x="8930" y="0"/>
                      <a:pt x="16927" y="5472"/>
                      <a:pt x="20153" y="13780"/>
                    </a:cubicBezTo>
                  </a:path>
                  <a:path w="20154" h="21600" stroke="0" extrusionOk="0">
                    <a:moveTo>
                      <a:pt x="0" y="0"/>
                    </a:moveTo>
                    <a:cubicBezTo>
                      <a:pt x="6" y="0"/>
                      <a:pt x="12" y="-1"/>
                      <a:pt x="19" y="0"/>
                    </a:cubicBezTo>
                    <a:cubicBezTo>
                      <a:pt x="8930" y="0"/>
                      <a:pt x="16927" y="5472"/>
                      <a:pt x="20153" y="13780"/>
                    </a:cubicBezTo>
                    <a:lnTo>
                      <a:pt x="19" y="21600"/>
                    </a:lnTo>
                    <a:close/>
                  </a:path>
                </a:pathLst>
              </a:custGeom>
              <a:noFill/>
              <a:ln w="38100">
                <a:solidFill>
                  <a:srgbClr val="CC0000"/>
                </a:solidFill>
                <a:round/>
                <a:headEnd/>
                <a:tailEnd/>
              </a:ln>
            </p:spPr>
            <p:txBody>
              <a:bodyPr wrap="none" anchor="ctr"/>
              <a:lstStyle/>
              <a:p>
                <a:endParaRPr lang="en-US">
                  <a:latin typeface="Arial"/>
                  <a:cs typeface="Arial"/>
                </a:endParaRPr>
              </a:p>
            </p:txBody>
          </p:sp>
          <p:sp>
            <p:nvSpPr>
              <p:cNvPr id="45078" name="Arc 31"/>
              <p:cNvSpPr>
                <a:spLocks/>
              </p:cNvSpPr>
              <p:nvPr/>
            </p:nvSpPr>
            <p:spPr bwMode="auto">
              <a:xfrm flipH="1" flipV="1">
                <a:off x="4416" y="1497"/>
                <a:ext cx="954" cy="1099"/>
              </a:xfrm>
              <a:custGeom>
                <a:avLst/>
                <a:gdLst>
                  <a:gd name="T0" fmla="*/ 0 w 20283"/>
                  <a:gd name="T1" fmla="*/ 0 h 21600"/>
                  <a:gd name="T2" fmla="*/ 0 w 20283"/>
                  <a:gd name="T3" fmla="*/ 0 h 21600"/>
                  <a:gd name="T4" fmla="*/ 0 w 20283"/>
                  <a:gd name="T5" fmla="*/ 0 h 21600"/>
                  <a:gd name="T6" fmla="*/ 0 60000 65536"/>
                  <a:gd name="T7" fmla="*/ 0 60000 65536"/>
                  <a:gd name="T8" fmla="*/ 0 60000 65536"/>
                  <a:gd name="T9" fmla="*/ 0 w 20283"/>
                  <a:gd name="T10" fmla="*/ 0 h 21600"/>
                  <a:gd name="T11" fmla="*/ 20283 w 20283"/>
                  <a:gd name="T12" fmla="*/ 21600 h 21600"/>
                </a:gdLst>
                <a:ahLst/>
                <a:cxnLst>
                  <a:cxn ang="T6">
                    <a:pos x="T0" y="T1"/>
                  </a:cxn>
                  <a:cxn ang="T7">
                    <a:pos x="T2" y="T3"/>
                  </a:cxn>
                  <a:cxn ang="T8">
                    <a:pos x="T4" y="T5"/>
                  </a:cxn>
                </a:cxnLst>
                <a:rect l="T9" t="T10" r="T11" b="T12"/>
                <a:pathLst>
                  <a:path w="20283" h="21600" fill="none" extrusionOk="0">
                    <a:moveTo>
                      <a:pt x="0" y="13881"/>
                    </a:moveTo>
                    <a:cubicBezTo>
                      <a:pt x="3199" y="5520"/>
                      <a:pt x="11222" y="-1"/>
                      <a:pt x="20174" y="0"/>
                    </a:cubicBezTo>
                    <a:cubicBezTo>
                      <a:pt x="20210" y="0"/>
                      <a:pt x="20246" y="0"/>
                      <a:pt x="20282" y="0"/>
                    </a:cubicBezTo>
                  </a:path>
                  <a:path w="20283" h="21600" stroke="0" extrusionOk="0">
                    <a:moveTo>
                      <a:pt x="0" y="13881"/>
                    </a:moveTo>
                    <a:cubicBezTo>
                      <a:pt x="3199" y="5520"/>
                      <a:pt x="11222" y="-1"/>
                      <a:pt x="20174" y="0"/>
                    </a:cubicBezTo>
                    <a:cubicBezTo>
                      <a:pt x="20210" y="0"/>
                      <a:pt x="20246" y="0"/>
                      <a:pt x="20282" y="0"/>
                    </a:cubicBezTo>
                    <a:lnTo>
                      <a:pt x="20174" y="21600"/>
                    </a:lnTo>
                    <a:close/>
                  </a:path>
                </a:pathLst>
              </a:custGeom>
              <a:noFill/>
              <a:ln w="38100">
                <a:solidFill>
                  <a:srgbClr val="CC0000"/>
                </a:solidFill>
                <a:round/>
                <a:headEnd/>
                <a:tailEnd/>
              </a:ln>
            </p:spPr>
            <p:txBody>
              <a:bodyPr wrap="none" anchor="ctr"/>
              <a:lstStyle/>
              <a:p>
                <a:endParaRPr lang="en-US">
                  <a:latin typeface="Arial"/>
                  <a:cs typeface="Arial"/>
                </a:endParaRPr>
              </a:p>
            </p:txBody>
          </p:sp>
          <p:sp>
            <p:nvSpPr>
              <p:cNvPr id="45079" name="Line 33"/>
              <p:cNvSpPr>
                <a:spLocks noChangeShapeType="1"/>
              </p:cNvSpPr>
              <p:nvPr/>
            </p:nvSpPr>
            <p:spPr bwMode="auto">
              <a:xfrm>
                <a:off x="3663" y="2596"/>
                <a:ext cx="756" cy="0"/>
              </a:xfrm>
              <a:prstGeom prst="line">
                <a:avLst/>
              </a:prstGeom>
              <a:noFill/>
              <a:ln w="38100">
                <a:solidFill>
                  <a:srgbClr val="CC0000"/>
                </a:solidFill>
                <a:round/>
                <a:headEnd/>
                <a:tailEnd/>
              </a:ln>
            </p:spPr>
            <p:txBody>
              <a:bodyPr/>
              <a:lstStyle/>
              <a:p>
                <a:endParaRPr lang="en-US">
                  <a:latin typeface="Arial"/>
                  <a:cs typeface="Arial"/>
                </a:endParaRPr>
              </a:p>
            </p:txBody>
          </p:sp>
        </p:grpSp>
      </p:grpSp>
    </p:spTree>
    <p:extLst>
      <p:ext uri="{BB962C8B-B14F-4D97-AF65-F5344CB8AC3E}">
        <p14:creationId xmlns:p14="http://schemas.microsoft.com/office/powerpoint/2010/main" val="8490612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2">
                                            <p:txEl>
                                              <p:pRg st="0" end="0"/>
                                            </p:txEl>
                                          </p:spTgt>
                                        </p:tgtEl>
                                        <p:attrNameLst>
                                          <p:attrName>style.visibility</p:attrName>
                                        </p:attrNameLst>
                                      </p:cBhvr>
                                      <p:to>
                                        <p:strVal val="visible"/>
                                      </p:to>
                                    </p:set>
                                    <p:animEffect transition="in" filter="wipe(left)">
                                      <p:cBhvr>
                                        <p:cTn id="7" dur="500"/>
                                        <p:tgtEl>
                                          <p:spTgt spid="12905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9028"/>
                                        </p:tgtEl>
                                        <p:attrNameLst>
                                          <p:attrName>style.visibility</p:attrName>
                                        </p:attrNameLst>
                                      </p:cBhvr>
                                      <p:to>
                                        <p:strVal val="visible"/>
                                      </p:to>
                                    </p:set>
                                    <p:animEffect transition="in" filter="fade">
                                      <p:cBhvr>
                                        <p:cTn id="11" dur="500"/>
                                        <p:tgtEl>
                                          <p:spTgt spid="1290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9059"/>
                                        </p:tgtEl>
                                        <p:attrNameLst>
                                          <p:attrName>style.visibility</p:attrName>
                                        </p:attrNameLst>
                                      </p:cBhvr>
                                      <p:to>
                                        <p:strVal val="visible"/>
                                      </p:to>
                                    </p:set>
                                    <p:animEffect transition="in" filter="fade">
                                      <p:cBhvr>
                                        <p:cTn id="15" dur="500"/>
                                        <p:tgtEl>
                                          <p:spTgt spid="1290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9060"/>
                                        </p:tgtEl>
                                        <p:attrNameLst>
                                          <p:attrName>style.visibility</p:attrName>
                                        </p:attrNameLst>
                                      </p:cBhvr>
                                      <p:to>
                                        <p:strVal val="visible"/>
                                      </p:to>
                                    </p:set>
                                    <p:animEffect transition="in" filter="fade">
                                      <p:cBhvr>
                                        <p:cTn id="19" dur="500"/>
                                        <p:tgtEl>
                                          <p:spTgt spid="1290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9061"/>
                                        </p:tgtEl>
                                        <p:attrNameLst>
                                          <p:attrName>style.visibility</p:attrName>
                                        </p:attrNameLst>
                                      </p:cBhvr>
                                      <p:to>
                                        <p:strVal val="visible"/>
                                      </p:to>
                                    </p:set>
                                    <p:animEffect transition="in" filter="fade">
                                      <p:cBhvr>
                                        <p:cTn id="23" dur="500"/>
                                        <p:tgtEl>
                                          <p:spTgt spid="1290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9062"/>
                                        </p:tgtEl>
                                        <p:attrNameLst>
                                          <p:attrName>style.visibility</p:attrName>
                                        </p:attrNameLst>
                                      </p:cBhvr>
                                      <p:to>
                                        <p:strVal val="visible"/>
                                      </p:to>
                                    </p:set>
                                    <p:animEffect transition="in" filter="fade">
                                      <p:cBhvr>
                                        <p:cTn id="27" dur="500"/>
                                        <p:tgtEl>
                                          <p:spTgt spid="12906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9063"/>
                                        </p:tgtEl>
                                        <p:attrNameLst>
                                          <p:attrName>style.visibility</p:attrName>
                                        </p:attrNameLst>
                                      </p:cBhvr>
                                      <p:to>
                                        <p:strVal val="visible"/>
                                      </p:to>
                                    </p:set>
                                    <p:animEffect transition="in" filter="fade">
                                      <p:cBhvr>
                                        <p:cTn id="31" dur="500"/>
                                        <p:tgtEl>
                                          <p:spTgt spid="12906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9064"/>
                                        </p:tgtEl>
                                        <p:attrNameLst>
                                          <p:attrName>style.visibility</p:attrName>
                                        </p:attrNameLst>
                                      </p:cBhvr>
                                      <p:to>
                                        <p:strVal val="visible"/>
                                      </p:to>
                                    </p:set>
                                    <p:animEffect transition="in" filter="fade">
                                      <p:cBhvr>
                                        <p:cTn id="35" dur="500"/>
                                        <p:tgtEl>
                                          <p:spTgt spid="12906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9065"/>
                                        </p:tgtEl>
                                        <p:attrNameLst>
                                          <p:attrName>style.visibility</p:attrName>
                                        </p:attrNameLst>
                                      </p:cBhvr>
                                      <p:to>
                                        <p:strVal val="visible"/>
                                      </p:to>
                                    </p:set>
                                    <p:animEffect transition="in" filter="fade">
                                      <p:cBhvr>
                                        <p:cTn id="39" dur="500"/>
                                        <p:tgtEl>
                                          <p:spTgt spid="12906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9066"/>
                                        </p:tgtEl>
                                        <p:attrNameLst>
                                          <p:attrName>style.visibility</p:attrName>
                                        </p:attrNameLst>
                                      </p:cBhvr>
                                      <p:to>
                                        <p:strVal val="visible"/>
                                      </p:to>
                                    </p:set>
                                    <p:animEffect transition="in" filter="fade">
                                      <p:cBhvr>
                                        <p:cTn id="43" dur="500"/>
                                        <p:tgtEl>
                                          <p:spTgt spid="12906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9067"/>
                                        </p:tgtEl>
                                        <p:attrNameLst>
                                          <p:attrName>style.visibility</p:attrName>
                                        </p:attrNameLst>
                                      </p:cBhvr>
                                      <p:to>
                                        <p:strVal val="visible"/>
                                      </p:to>
                                    </p:set>
                                    <p:animEffect transition="in" filter="fade">
                                      <p:cBhvr>
                                        <p:cTn id="47" dur="500"/>
                                        <p:tgtEl>
                                          <p:spTgt spid="12906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9068"/>
                                        </p:tgtEl>
                                        <p:attrNameLst>
                                          <p:attrName>style.visibility</p:attrName>
                                        </p:attrNameLst>
                                      </p:cBhvr>
                                      <p:to>
                                        <p:strVal val="visible"/>
                                      </p:to>
                                    </p:set>
                                    <p:animEffect transition="in" filter="fade">
                                      <p:cBhvr>
                                        <p:cTn id="51" dur="500"/>
                                        <p:tgtEl>
                                          <p:spTgt spid="12906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9052">
                                            <p:txEl>
                                              <p:pRg st="1" end="1"/>
                                            </p:txEl>
                                          </p:spTgt>
                                        </p:tgtEl>
                                        <p:attrNameLst>
                                          <p:attrName>style.visibility</p:attrName>
                                        </p:attrNameLst>
                                      </p:cBhvr>
                                      <p:to>
                                        <p:strVal val="visible"/>
                                      </p:to>
                                    </p:set>
                                    <p:animEffect transition="in" filter="wipe(left)">
                                      <p:cBhvr>
                                        <p:cTn id="56" dur="500"/>
                                        <p:tgtEl>
                                          <p:spTgt spid="129052">
                                            <p:txEl>
                                              <p:pRg st="1" end="1"/>
                                            </p:txEl>
                                          </p:spTgt>
                                        </p:tgtEl>
                                      </p:cBhvr>
                                    </p:animEffect>
                                  </p:childTnLst>
                                </p:cTn>
                              </p:par>
                            </p:childTnLst>
                          </p:cTn>
                        </p:par>
                        <p:par>
                          <p:cTn id="57" fill="hold">
                            <p:stCondLst>
                              <p:cond delay="500"/>
                            </p:stCondLst>
                            <p:childTnLst>
                              <p:par>
                                <p:cTn id="58" presetID="18" presetClass="entr" presetSubtype="3"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strips(upRight)">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P spid="129052" grpId="0" build="p"/>
      <p:bldP spid="129059" grpId="0" animBg="1"/>
      <p:bldP spid="129060" grpId="0" animBg="1"/>
      <p:bldP spid="129061" grpId="0" animBg="1"/>
      <p:bldP spid="129062" grpId="0" animBg="1"/>
      <p:bldP spid="129063" grpId="0" animBg="1"/>
      <p:bldP spid="129064" grpId="0" animBg="1"/>
      <p:bldP spid="129065" grpId="0" animBg="1"/>
      <p:bldP spid="129066" grpId="0" animBg="1"/>
      <p:bldP spid="129067" grpId="0" animBg="1"/>
      <p:bldP spid="1290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a:xfrm>
            <a:off x="1524000" y="252413"/>
            <a:ext cx="9144000" cy="781050"/>
          </a:xfrm>
        </p:spPr>
        <p:txBody>
          <a:bodyPr>
            <a:normAutofit fontScale="90000"/>
          </a:bodyPr>
          <a:lstStyle/>
          <a:p>
            <a:pPr algn="ctr" eaLnBrk="1" hangingPunct="1"/>
            <a:r>
              <a:rPr lang="en-US" sz="3200" dirty="0"/>
              <a:t>How ATC Changes as </a:t>
            </a:r>
            <a:br>
              <a:rPr lang="en-US" sz="3200" dirty="0"/>
            </a:br>
            <a:r>
              <a:rPr lang="en-US" sz="3200" dirty="0"/>
              <a:t>the Scale of Production Changes</a:t>
            </a:r>
          </a:p>
        </p:txBody>
      </p:sp>
      <p:sp>
        <p:nvSpPr>
          <p:cNvPr id="130058" name="Text Box 10"/>
          <p:cNvSpPr txBox="1">
            <a:spLocks noChangeArrowheads="1"/>
          </p:cNvSpPr>
          <p:nvPr/>
        </p:nvSpPr>
        <p:spPr bwMode="auto">
          <a:xfrm>
            <a:off x="1943100" y="1287463"/>
            <a:ext cx="2916238" cy="4978400"/>
          </a:xfrm>
          <a:prstGeom prst="rect">
            <a:avLst/>
          </a:prstGeom>
          <a:noFill/>
          <a:ln w="9525">
            <a:noFill/>
            <a:miter lim="800000"/>
            <a:headEnd/>
            <a:tailEnd/>
          </a:ln>
        </p:spPr>
        <p:txBody>
          <a:bodyPr/>
          <a:lstStyle/>
          <a:p>
            <a:pPr>
              <a:lnSpc>
                <a:spcPct val="110000"/>
              </a:lnSpc>
              <a:spcBef>
                <a:spcPct val="65000"/>
              </a:spcBef>
            </a:pPr>
            <a:r>
              <a:rPr lang="en-US" sz="2500" b="1" dirty="0">
                <a:solidFill>
                  <a:srgbClr val="CC0000"/>
                </a:solidFill>
                <a:latin typeface="Arial"/>
                <a:cs typeface="Arial"/>
              </a:rPr>
              <a:t>Economies of scale</a:t>
            </a:r>
            <a:r>
              <a:rPr lang="en-US" sz="2500" dirty="0">
                <a:latin typeface="Arial"/>
                <a:cs typeface="Arial"/>
              </a:rPr>
              <a:t>:  </a:t>
            </a:r>
            <a:r>
              <a:rPr lang="en-US" sz="2500" i="1" dirty="0">
                <a:latin typeface="Arial"/>
                <a:cs typeface="Arial"/>
              </a:rPr>
              <a:t>ATC</a:t>
            </a:r>
            <a:r>
              <a:rPr lang="en-US" sz="2500" dirty="0">
                <a:latin typeface="Arial"/>
                <a:cs typeface="Arial"/>
              </a:rPr>
              <a:t> falls </a:t>
            </a:r>
            <a:br>
              <a:rPr lang="en-US" sz="2500" dirty="0">
                <a:latin typeface="Arial"/>
                <a:cs typeface="Arial"/>
              </a:rPr>
            </a:br>
            <a:r>
              <a:rPr lang="en-US" sz="2500" dirty="0">
                <a:latin typeface="Arial"/>
                <a:cs typeface="Arial"/>
              </a:rPr>
              <a:t>as </a:t>
            </a:r>
            <a:r>
              <a:rPr lang="en-US" sz="2500" b="1" i="1" dirty="0">
                <a:latin typeface="Arial"/>
                <a:cs typeface="Arial"/>
              </a:rPr>
              <a:t>Q</a:t>
            </a:r>
            <a:r>
              <a:rPr lang="en-US" sz="2500" dirty="0">
                <a:latin typeface="Arial"/>
                <a:cs typeface="Arial"/>
              </a:rPr>
              <a:t> increases. </a:t>
            </a:r>
          </a:p>
          <a:p>
            <a:pPr>
              <a:lnSpc>
                <a:spcPct val="110000"/>
              </a:lnSpc>
              <a:spcBef>
                <a:spcPct val="65000"/>
              </a:spcBef>
            </a:pPr>
            <a:r>
              <a:rPr lang="en-US" sz="2500" b="1" dirty="0">
                <a:solidFill>
                  <a:srgbClr val="CC0000"/>
                </a:solidFill>
                <a:latin typeface="Arial"/>
                <a:cs typeface="Arial"/>
              </a:rPr>
              <a:t>Constant returns to scale</a:t>
            </a:r>
            <a:r>
              <a:rPr lang="en-US" sz="2500" dirty="0">
                <a:latin typeface="Arial"/>
                <a:cs typeface="Arial"/>
              </a:rPr>
              <a:t>:  </a:t>
            </a:r>
            <a:r>
              <a:rPr lang="en-US" sz="2500" i="1" dirty="0">
                <a:latin typeface="Arial"/>
                <a:cs typeface="Arial"/>
              </a:rPr>
              <a:t>ATC</a:t>
            </a:r>
            <a:r>
              <a:rPr lang="en-US" sz="2500" dirty="0">
                <a:latin typeface="Arial"/>
                <a:cs typeface="Arial"/>
              </a:rPr>
              <a:t> stays the same </a:t>
            </a:r>
            <a:br>
              <a:rPr lang="en-US" sz="2500" dirty="0">
                <a:latin typeface="Arial"/>
                <a:cs typeface="Arial"/>
              </a:rPr>
            </a:br>
            <a:r>
              <a:rPr lang="en-US" sz="2500" dirty="0">
                <a:latin typeface="Arial"/>
                <a:cs typeface="Arial"/>
              </a:rPr>
              <a:t>as </a:t>
            </a:r>
            <a:r>
              <a:rPr lang="en-US" sz="2500" b="1" i="1" dirty="0">
                <a:latin typeface="Arial"/>
                <a:cs typeface="Arial"/>
              </a:rPr>
              <a:t>Q</a:t>
            </a:r>
            <a:r>
              <a:rPr lang="en-US" sz="2500" dirty="0">
                <a:latin typeface="Arial"/>
                <a:cs typeface="Arial"/>
              </a:rPr>
              <a:t> increases.</a:t>
            </a:r>
          </a:p>
          <a:p>
            <a:pPr>
              <a:lnSpc>
                <a:spcPct val="110000"/>
              </a:lnSpc>
              <a:spcBef>
                <a:spcPct val="65000"/>
              </a:spcBef>
            </a:pPr>
            <a:r>
              <a:rPr lang="en-US" sz="2500" b="1" dirty="0">
                <a:solidFill>
                  <a:srgbClr val="CC0000"/>
                </a:solidFill>
                <a:latin typeface="Arial"/>
                <a:cs typeface="Arial"/>
              </a:rPr>
              <a:t>Diseconomies of scale</a:t>
            </a:r>
            <a:r>
              <a:rPr lang="en-US" sz="2500" dirty="0">
                <a:latin typeface="Arial"/>
                <a:cs typeface="Arial"/>
              </a:rPr>
              <a:t>:  </a:t>
            </a:r>
            <a:r>
              <a:rPr lang="en-US" sz="2500" i="1" dirty="0">
                <a:latin typeface="Arial"/>
                <a:cs typeface="Arial"/>
              </a:rPr>
              <a:t>ATC</a:t>
            </a:r>
            <a:r>
              <a:rPr lang="en-US" sz="2500" dirty="0">
                <a:latin typeface="Arial"/>
                <a:cs typeface="Arial"/>
              </a:rPr>
              <a:t> rises </a:t>
            </a:r>
            <a:br>
              <a:rPr lang="en-US" sz="2500" dirty="0">
                <a:latin typeface="Arial"/>
                <a:cs typeface="Arial"/>
              </a:rPr>
            </a:br>
            <a:r>
              <a:rPr lang="en-US" sz="2500" dirty="0">
                <a:latin typeface="Arial"/>
                <a:cs typeface="Arial"/>
              </a:rPr>
              <a:t>as </a:t>
            </a:r>
            <a:r>
              <a:rPr lang="en-US" sz="2500" b="1" i="1" dirty="0">
                <a:latin typeface="Arial"/>
                <a:cs typeface="Arial"/>
              </a:rPr>
              <a:t>Q</a:t>
            </a:r>
            <a:r>
              <a:rPr lang="en-US" sz="2500" dirty="0">
                <a:latin typeface="Arial"/>
                <a:cs typeface="Arial"/>
              </a:rPr>
              <a:t> increases. </a:t>
            </a:r>
          </a:p>
        </p:txBody>
      </p:sp>
      <p:grpSp>
        <p:nvGrpSpPr>
          <p:cNvPr id="2" name="Group 33"/>
          <p:cNvGrpSpPr>
            <a:grpSpLocks/>
          </p:cNvGrpSpPr>
          <p:nvPr/>
        </p:nvGrpSpPr>
        <p:grpSpPr bwMode="auto">
          <a:xfrm>
            <a:off x="5713413" y="2176463"/>
            <a:ext cx="4610100" cy="1744662"/>
            <a:chOff x="2639" y="1371"/>
            <a:chExt cx="2904" cy="1099"/>
          </a:xfrm>
        </p:grpSpPr>
        <p:sp>
          <p:nvSpPr>
            <p:cNvPr id="46099" name="Text Box 34"/>
            <p:cNvSpPr txBox="1">
              <a:spLocks noChangeArrowheads="1"/>
            </p:cNvSpPr>
            <p:nvPr/>
          </p:nvSpPr>
          <p:spPr bwMode="auto">
            <a:xfrm>
              <a:off x="4733" y="1486"/>
              <a:ext cx="810" cy="298"/>
            </a:xfrm>
            <a:prstGeom prst="rect">
              <a:avLst/>
            </a:prstGeom>
            <a:noFill/>
            <a:ln w="9525">
              <a:noFill/>
              <a:miter lim="800000"/>
              <a:headEnd/>
              <a:tailEnd/>
            </a:ln>
          </p:spPr>
          <p:txBody>
            <a:bodyPr>
              <a:spAutoFit/>
            </a:bodyPr>
            <a:lstStyle/>
            <a:p>
              <a:pPr>
                <a:spcBef>
                  <a:spcPct val="50000"/>
                </a:spcBef>
              </a:pPr>
              <a:r>
                <a:rPr lang="en-US" sz="2500" i="1">
                  <a:solidFill>
                    <a:srgbClr val="CC0000"/>
                  </a:solidFill>
                  <a:latin typeface="Arial"/>
                  <a:cs typeface="Arial"/>
                </a:rPr>
                <a:t>LRATC</a:t>
              </a:r>
              <a:endParaRPr lang="en-US" sz="2500" i="1" baseline="-25000">
                <a:solidFill>
                  <a:srgbClr val="CC0000"/>
                </a:solidFill>
                <a:latin typeface="Arial"/>
                <a:cs typeface="Arial"/>
              </a:endParaRPr>
            </a:p>
          </p:txBody>
        </p:sp>
        <p:grpSp>
          <p:nvGrpSpPr>
            <p:cNvPr id="3" name="Group 35"/>
            <p:cNvGrpSpPr>
              <a:grpSpLocks/>
            </p:cNvGrpSpPr>
            <p:nvPr/>
          </p:nvGrpSpPr>
          <p:grpSpPr bwMode="auto">
            <a:xfrm>
              <a:off x="2639" y="1371"/>
              <a:ext cx="2654" cy="1099"/>
              <a:chOff x="2716" y="1497"/>
              <a:chExt cx="2654" cy="1099"/>
            </a:xfrm>
          </p:grpSpPr>
          <p:sp>
            <p:nvSpPr>
              <p:cNvPr id="46101" name="Arc 36"/>
              <p:cNvSpPr>
                <a:spLocks/>
              </p:cNvSpPr>
              <p:nvPr/>
            </p:nvSpPr>
            <p:spPr bwMode="auto">
              <a:xfrm flipH="1" flipV="1">
                <a:off x="2716" y="1497"/>
                <a:ext cx="948" cy="1099"/>
              </a:xfrm>
              <a:custGeom>
                <a:avLst/>
                <a:gdLst>
                  <a:gd name="T0" fmla="*/ 0 w 20154"/>
                  <a:gd name="T1" fmla="*/ 0 h 21600"/>
                  <a:gd name="T2" fmla="*/ 0 w 20154"/>
                  <a:gd name="T3" fmla="*/ 0 h 21600"/>
                  <a:gd name="T4" fmla="*/ 0 w 20154"/>
                  <a:gd name="T5" fmla="*/ 0 h 21600"/>
                  <a:gd name="T6" fmla="*/ 0 60000 65536"/>
                  <a:gd name="T7" fmla="*/ 0 60000 65536"/>
                  <a:gd name="T8" fmla="*/ 0 60000 65536"/>
                  <a:gd name="T9" fmla="*/ 0 w 20154"/>
                  <a:gd name="T10" fmla="*/ 0 h 21600"/>
                  <a:gd name="T11" fmla="*/ 20154 w 20154"/>
                  <a:gd name="T12" fmla="*/ 21600 h 21600"/>
                </a:gdLst>
                <a:ahLst/>
                <a:cxnLst>
                  <a:cxn ang="T6">
                    <a:pos x="T0" y="T1"/>
                  </a:cxn>
                  <a:cxn ang="T7">
                    <a:pos x="T2" y="T3"/>
                  </a:cxn>
                  <a:cxn ang="T8">
                    <a:pos x="T4" y="T5"/>
                  </a:cxn>
                </a:cxnLst>
                <a:rect l="T9" t="T10" r="T11" b="T12"/>
                <a:pathLst>
                  <a:path w="20154" h="21600" fill="none" extrusionOk="0">
                    <a:moveTo>
                      <a:pt x="0" y="0"/>
                    </a:moveTo>
                    <a:cubicBezTo>
                      <a:pt x="6" y="0"/>
                      <a:pt x="12" y="-1"/>
                      <a:pt x="19" y="0"/>
                    </a:cubicBezTo>
                    <a:cubicBezTo>
                      <a:pt x="8930" y="0"/>
                      <a:pt x="16927" y="5472"/>
                      <a:pt x="20153" y="13780"/>
                    </a:cubicBezTo>
                  </a:path>
                  <a:path w="20154" h="21600" stroke="0" extrusionOk="0">
                    <a:moveTo>
                      <a:pt x="0" y="0"/>
                    </a:moveTo>
                    <a:cubicBezTo>
                      <a:pt x="6" y="0"/>
                      <a:pt x="12" y="-1"/>
                      <a:pt x="19" y="0"/>
                    </a:cubicBezTo>
                    <a:cubicBezTo>
                      <a:pt x="8930" y="0"/>
                      <a:pt x="16927" y="5472"/>
                      <a:pt x="20153" y="13780"/>
                    </a:cubicBezTo>
                    <a:lnTo>
                      <a:pt x="19" y="21600"/>
                    </a:lnTo>
                    <a:close/>
                  </a:path>
                </a:pathLst>
              </a:custGeom>
              <a:noFill/>
              <a:ln w="38100">
                <a:solidFill>
                  <a:srgbClr val="CC0000"/>
                </a:solidFill>
                <a:round/>
                <a:headEnd/>
                <a:tailEnd/>
              </a:ln>
            </p:spPr>
            <p:txBody>
              <a:bodyPr wrap="none" anchor="ctr"/>
              <a:lstStyle/>
              <a:p>
                <a:endParaRPr lang="en-US">
                  <a:latin typeface="Arial"/>
                  <a:cs typeface="Arial"/>
                </a:endParaRPr>
              </a:p>
            </p:txBody>
          </p:sp>
          <p:sp>
            <p:nvSpPr>
              <p:cNvPr id="46102" name="Arc 37"/>
              <p:cNvSpPr>
                <a:spLocks/>
              </p:cNvSpPr>
              <p:nvPr/>
            </p:nvSpPr>
            <p:spPr bwMode="auto">
              <a:xfrm flipH="1" flipV="1">
                <a:off x="4416" y="1497"/>
                <a:ext cx="954" cy="1099"/>
              </a:xfrm>
              <a:custGeom>
                <a:avLst/>
                <a:gdLst>
                  <a:gd name="T0" fmla="*/ 0 w 20283"/>
                  <a:gd name="T1" fmla="*/ 0 h 21600"/>
                  <a:gd name="T2" fmla="*/ 0 w 20283"/>
                  <a:gd name="T3" fmla="*/ 0 h 21600"/>
                  <a:gd name="T4" fmla="*/ 0 w 20283"/>
                  <a:gd name="T5" fmla="*/ 0 h 21600"/>
                  <a:gd name="T6" fmla="*/ 0 60000 65536"/>
                  <a:gd name="T7" fmla="*/ 0 60000 65536"/>
                  <a:gd name="T8" fmla="*/ 0 60000 65536"/>
                  <a:gd name="T9" fmla="*/ 0 w 20283"/>
                  <a:gd name="T10" fmla="*/ 0 h 21600"/>
                  <a:gd name="T11" fmla="*/ 20283 w 20283"/>
                  <a:gd name="T12" fmla="*/ 21600 h 21600"/>
                </a:gdLst>
                <a:ahLst/>
                <a:cxnLst>
                  <a:cxn ang="T6">
                    <a:pos x="T0" y="T1"/>
                  </a:cxn>
                  <a:cxn ang="T7">
                    <a:pos x="T2" y="T3"/>
                  </a:cxn>
                  <a:cxn ang="T8">
                    <a:pos x="T4" y="T5"/>
                  </a:cxn>
                </a:cxnLst>
                <a:rect l="T9" t="T10" r="T11" b="T12"/>
                <a:pathLst>
                  <a:path w="20283" h="21600" fill="none" extrusionOk="0">
                    <a:moveTo>
                      <a:pt x="0" y="13881"/>
                    </a:moveTo>
                    <a:cubicBezTo>
                      <a:pt x="3199" y="5520"/>
                      <a:pt x="11222" y="-1"/>
                      <a:pt x="20174" y="0"/>
                    </a:cubicBezTo>
                    <a:cubicBezTo>
                      <a:pt x="20210" y="0"/>
                      <a:pt x="20246" y="0"/>
                      <a:pt x="20282" y="0"/>
                    </a:cubicBezTo>
                  </a:path>
                  <a:path w="20283" h="21600" stroke="0" extrusionOk="0">
                    <a:moveTo>
                      <a:pt x="0" y="13881"/>
                    </a:moveTo>
                    <a:cubicBezTo>
                      <a:pt x="3199" y="5520"/>
                      <a:pt x="11222" y="-1"/>
                      <a:pt x="20174" y="0"/>
                    </a:cubicBezTo>
                    <a:cubicBezTo>
                      <a:pt x="20210" y="0"/>
                      <a:pt x="20246" y="0"/>
                      <a:pt x="20282" y="0"/>
                    </a:cubicBezTo>
                    <a:lnTo>
                      <a:pt x="20174" y="21600"/>
                    </a:lnTo>
                    <a:close/>
                  </a:path>
                </a:pathLst>
              </a:custGeom>
              <a:noFill/>
              <a:ln w="38100">
                <a:solidFill>
                  <a:srgbClr val="CC0000"/>
                </a:solidFill>
                <a:round/>
                <a:headEnd/>
                <a:tailEnd/>
              </a:ln>
            </p:spPr>
            <p:txBody>
              <a:bodyPr wrap="none" anchor="ctr"/>
              <a:lstStyle/>
              <a:p>
                <a:endParaRPr lang="en-US">
                  <a:latin typeface="Arial"/>
                  <a:cs typeface="Arial"/>
                </a:endParaRPr>
              </a:p>
            </p:txBody>
          </p:sp>
          <p:sp>
            <p:nvSpPr>
              <p:cNvPr id="46103" name="Line 38"/>
              <p:cNvSpPr>
                <a:spLocks noChangeShapeType="1"/>
              </p:cNvSpPr>
              <p:nvPr/>
            </p:nvSpPr>
            <p:spPr bwMode="auto">
              <a:xfrm>
                <a:off x="3663" y="2596"/>
                <a:ext cx="756" cy="0"/>
              </a:xfrm>
              <a:prstGeom prst="line">
                <a:avLst/>
              </a:prstGeom>
              <a:noFill/>
              <a:ln w="38100">
                <a:solidFill>
                  <a:srgbClr val="CC0000"/>
                </a:solidFill>
                <a:round/>
                <a:headEnd/>
                <a:tailEnd/>
              </a:ln>
            </p:spPr>
            <p:txBody>
              <a:bodyPr/>
              <a:lstStyle/>
              <a:p>
                <a:endParaRPr lang="en-US">
                  <a:latin typeface="Arial"/>
                  <a:cs typeface="Arial"/>
                </a:endParaRPr>
              </a:p>
            </p:txBody>
          </p:sp>
        </p:grpSp>
      </p:grpSp>
      <p:sp>
        <p:nvSpPr>
          <p:cNvPr id="130087" name="Arc 39"/>
          <p:cNvSpPr>
            <a:spLocks/>
          </p:cNvSpPr>
          <p:nvPr/>
        </p:nvSpPr>
        <p:spPr bwMode="auto">
          <a:xfrm flipH="1" flipV="1">
            <a:off x="5721350" y="2220914"/>
            <a:ext cx="1468438" cy="1736725"/>
          </a:xfrm>
          <a:custGeom>
            <a:avLst/>
            <a:gdLst>
              <a:gd name="T0" fmla="*/ 2147483647 w 19665"/>
              <a:gd name="T1" fmla="*/ 0 h 21502"/>
              <a:gd name="T2" fmla="*/ 2147483647 w 19665"/>
              <a:gd name="T3" fmla="*/ 2147483647 h 21502"/>
              <a:gd name="T4" fmla="*/ 0 w 19665"/>
              <a:gd name="T5" fmla="*/ 2147483647 h 21502"/>
              <a:gd name="T6" fmla="*/ 0 60000 65536"/>
              <a:gd name="T7" fmla="*/ 0 60000 65536"/>
              <a:gd name="T8" fmla="*/ 0 60000 65536"/>
              <a:gd name="T9" fmla="*/ 0 w 19665"/>
              <a:gd name="T10" fmla="*/ 0 h 21502"/>
              <a:gd name="T11" fmla="*/ 19665 w 19665"/>
              <a:gd name="T12" fmla="*/ 21502 h 21502"/>
            </a:gdLst>
            <a:ahLst/>
            <a:cxnLst>
              <a:cxn ang="T6">
                <a:pos x="T0" y="T1"/>
              </a:cxn>
              <a:cxn ang="T7">
                <a:pos x="T2" y="T3"/>
              </a:cxn>
              <a:cxn ang="T8">
                <a:pos x="T4" y="T5"/>
              </a:cxn>
            </a:cxnLst>
            <a:rect l="T9" t="T10" r="T11" b="T12"/>
            <a:pathLst>
              <a:path w="19665" h="21502" fill="none" extrusionOk="0">
                <a:moveTo>
                  <a:pt x="2053" y="-1"/>
                </a:moveTo>
                <a:cubicBezTo>
                  <a:pt x="9749" y="734"/>
                  <a:pt x="16466" y="5527"/>
                  <a:pt x="19664" y="12566"/>
                </a:cubicBezTo>
              </a:path>
              <a:path w="19665" h="21502" stroke="0" extrusionOk="0">
                <a:moveTo>
                  <a:pt x="2053" y="-1"/>
                </a:moveTo>
                <a:cubicBezTo>
                  <a:pt x="9749" y="734"/>
                  <a:pt x="16466" y="5527"/>
                  <a:pt x="19664" y="12566"/>
                </a:cubicBezTo>
                <a:lnTo>
                  <a:pt x="0" y="21502"/>
                </a:lnTo>
                <a:close/>
              </a:path>
            </a:pathLst>
          </a:custGeom>
          <a:noFill/>
          <a:ln w="38100">
            <a:solidFill>
              <a:srgbClr val="0000FF"/>
            </a:solidFill>
            <a:round/>
            <a:headEnd type="triangle" w="lg" len="med"/>
            <a:tailEnd type="none" w="lg" len="med"/>
          </a:ln>
        </p:spPr>
        <p:txBody>
          <a:bodyPr wrap="none" anchor="ctr"/>
          <a:lstStyle/>
          <a:p>
            <a:endParaRPr lang="en-US">
              <a:latin typeface="Arial"/>
              <a:cs typeface="Arial"/>
            </a:endParaRPr>
          </a:p>
        </p:txBody>
      </p:sp>
      <p:sp>
        <p:nvSpPr>
          <p:cNvPr id="130088" name="Arc 40"/>
          <p:cNvSpPr>
            <a:spLocks/>
          </p:cNvSpPr>
          <p:nvPr/>
        </p:nvSpPr>
        <p:spPr bwMode="auto">
          <a:xfrm flipH="1" flipV="1">
            <a:off x="8461376" y="2214563"/>
            <a:ext cx="1509713" cy="1738312"/>
          </a:xfrm>
          <a:custGeom>
            <a:avLst/>
            <a:gdLst>
              <a:gd name="T0" fmla="*/ 0 w 20205"/>
              <a:gd name="T1" fmla="*/ 2147483647 h 21520"/>
              <a:gd name="T2" fmla="*/ 2147483647 w 20205"/>
              <a:gd name="T3" fmla="*/ 0 h 21520"/>
              <a:gd name="T4" fmla="*/ 2147483647 w 20205"/>
              <a:gd name="T5" fmla="*/ 2147483647 h 21520"/>
              <a:gd name="T6" fmla="*/ 0 60000 65536"/>
              <a:gd name="T7" fmla="*/ 0 60000 65536"/>
              <a:gd name="T8" fmla="*/ 0 60000 65536"/>
              <a:gd name="T9" fmla="*/ 0 w 20205"/>
              <a:gd name="T10" fmla="*/ 0 h 21520"/>
              <a:gd name="T11" fmla="*/ 20205 w 20205"/>
              <a:gd name="T12" fmla="*/ 21520 h 21520"/>
            </a:gdLst>
            <a:ahLst/>
            <a:cxnLst>
              <a:cxn ang="T6">
                <a:pos x="T0" y="T1"/>
              </a:cxn>
              <a:cxn ang="T7">
                <a:pos x="T2" y="T3"/>
              </a:cxn>
              <a:cxn ang="T8">
                <a:pos x="T4" y="T5"/>
              </a:cxn>
            </a:cxnLst>
            <a:rect l="T9" t="T10" r="T11" b="T12"/>
            <a:pathLst>
              <a:path w="20205" h="21520" fill="none" extrusionOk="0">
                <a:moveTo>
                  <a:pt x="0" y="13882"/>
                </a:moveTo>
                <a:cubicBezTo>
                  <a:pt x="2937" y="6113"/>
                  <a:pt x="10068" y="716"/>
                  <a:pt x="18343" y="0"/>
                </a:cubicBezTo>
              </a:path>
              <a:path w="20205" h="21520" stroke="0" extrusionOk="0">
                <a:moveTo>
                  <a:pt x="0" y="13882"/>
                </a:moveTo>
                <a:cubicBezTo>
                  <a:pt x="2937" y="6113"/>
                  <a:pt x="10068" y="716"/>
                  <a:pt x="18343" y="0"/>
                </a:cubicBezTo>
                <a:lnTo>
                  <a:pt x="20205" y="21520"/>
                </a:lnTo>
                <a:close/>
              </a:path>
            </a:pathLst>
          </a:custGeom>
          <a:noFill/>
          <a:ln w="38100">
            <a:solidFill>
              <a:srgbClr val="0000FF"/>
            </a:solidFill>
            <a:round/>
            <a:headEnd type="triangle" w="lg" len="med"/>
            <a:tailEnd/>
          </a:ln>
        </p:spPr>
        <p:txBody>
          <a:bodyPr wrap="none" anchor="ctr"/>
          <a:lstStyle/>
          <a:p>
            <a:endParaRPr lang="en-US">
              <a:latin typeface="Arial"/>
              <a:cs typeface="Arial"/>
            </a:endParaRPr>
          </a:p>
        </p:txBody>
      </p:sp>
      <p:sp>
        <p:nvSpPr>
          <p:cNvPr id="130089" name="Line 41"/>
          <p:cNvSpPr>
            <a:spLocks noChangeShapeType="1"/>
          </p:cNvSpPr>
          <p:nvPr/>
        </p:nvSpPr>
        <p:spPr bwMode="auto">
          <a:xfrm>
            <a:off x="7100889" y="3981450"/>
            <a:ext cx="1436687"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sp>
        <p:nvSpPr>
          <p:cNvPr id="130092" name="Line 44"/>
          <p:cNvSpPr>
            <a:spLocks noChangeShapeType="1"/>
          </p:cNvSpPr>
          <p:nvPr/>
        </p:nvSpPr>
        <p:spPr bwMode="auto">
          <a:xfrm>
            <a:off x="5581651" y="5184775"/>
            <a:ext cx="1427163"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sp>
        <p:nvSpPr>
          <p:cNvPr id="130093" name="Line 45"/>
          <p:cNvSpPr>
            <a:spLocks noChangeShapeType="1"/>
          </p:cNvSpPr>
          <p:nvPr/>
        </p:nvSpPr>
        <p:spPr bwMode="auto">
          <a:xfrm>
            <a:off x="7091363" y="5189538"/>
            <a:ext cx="1427162"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sp>
        <p:nvSpPr>
          <p:cNvPr id="130094" name="Line 46"/>
          <p:cNvSpPr>
            <a:spLocks noChangeShapeType="1"/>
          </p:cNvSpPr>
          <p:nvPr/>
        </p:nvSpPr>
        <p:spPr bwMode="auto">
          <a:xfrm>
            <a:off x="8582026" y="5184775"/>
            <a:ext cx="1298575" cy="0"/>
          </a:xfrm>
          <a:prstGeom prst="line">
            <a:avLst/>
          </a:prstGeom>
          <a:noFill/>
          <a:ln w="38100">
            <a:solidFill>
              <a:srgbClr val="0000FF"/>
            </a:solidFill>
            <a:round/>
            <a:headEnd/>
            <a:tailEnd type="triangle" w="lg" len="med"/>
          </a:ln>
        </p:spPr>
        <p:txBody>
          <a:bodyPr/>
          <a:lstStyle/>
          <a:p>
            <a:endParaRPr lang="en-US">
              <a:latin typeface="Arial"/>
              <a:cs typeface="Arial"/>
            </a:endParaRPr>
          </a:p>
        </p:txBody>
      </p:sp>
      <p:grpSp>
        <p:nvGrpSpPr>
          <p:cNvPr id="4" name="Group 47"/>
          <p:cNvGrpSpPr>
            <a:grpSpLocks/>
          </p:cNvGrpSpPr>
          <p:nvPr/>
        </p:nvGrpSpPr>
        <p:grpSpPr bwMode="auto">
          <a:xfrm>
            <a:off x="5054601" y="1360488"/>
            <a:ext cx="5267325" cy="4006850"/>
            <a:chOff x="2224" y="857"/>
            <a:chExt cx="3318" cy="2524"/>
          </a:xfrm>
        </p:grpSpPr>
        <p:grpSp>
          <p:nvGrpSpPr>
            <p:cNvPr id="5" name="Group 48"/>
            <p:cNvGrpSpPr>
              <a:grpSpLocks/>
            </p:cNvGrpSpPr>
            <p:nvPr/>
          </p:nvGrpSpPr>
          <p:grpSpPr bwMode="auto">
            <a:xfrm>
              <a:off x="2525" y="1137"/>
              <a:ext cx="2715" cy="2095"/>
              <a:chOff x="1489" y="785"/>
              <a:chExt cx="3650" cy="2492"/>
            </a:xfrm>
          </p:grpSpPr>
          <p:sp>
            <p:nvSpPr>
              <p:cNvPr id="46097" name="Line 49"/>
              <p:cNvSpPr>
                <a:spLocks noChangeShapeType="1"/>
              </p:cNvSpPr>
              <p:nvPr/>
            </p:nvSpPr>
            <p:spPr bwMode="auto">
              <a:xfrm>
                <a:off x="1489" y="785"/>
                <a:ext cx="0" cy="2491"/>
              </a:xfrm>
              <a:prstGeom prst="line">
                <a:avLst/>
              </a:prstGeom>
              <a:noFill/>
              <a:ln w="9525">
                <a:solidFill>
                  <a:schemeClr val="tx1"/>
                </a:solidFill>
                <a:round/>
                <a:headEnd/>
                <a:tailEnd/>
              </a:ln>
            </p:spPr>
            <p:txBody>
              <a:bodyPr/>
              <a:lstStyle/>
              <a:p>
                <a:endParaRPr lang="en-US">
                  <a:latin typeface="Arial"/>
                  <a:cs typeface="Arial"/>
                </a:endParaRPr>
              </a:p>
            </p:txBody>
          </p:sp>
          <p:sp>
            <p:nvSpPr>
              <p:cNvPr id="46098" name="Line 50"/>
              <p:cNvSpPr>
                <a:spLocks noChangeShapeType="1"/>
              </p:cNvSpPr>
              <p:nvPr/>
            </p:nvSpPr>
            <p:spPr bwMode="auto">
              <a:xfrm>
                <a:off x="1489" y="3277"/>
                <a:ext cx="365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46095" name="Text Box 51"/>
            <p:cNvSpPr txBox="1">
              <a:spLocks noChangeArrowheads="1"/>
            </p:cNvSpPr>
            <p:nvPr/>
          </p:nvSpPr>
          <p:spPr bwMode="auto">
            <a:xfrm>
              <a:off x="5210" y="3083"/>
              <a:ext cx="332" cy="298"/>
            </a:xfrm>
            <a:prstGeom prst="rect">
              <a:avLst/>
            </a:prstGeom>
            <a:noFill/>
            <a:ln w="9525">
              <a:noFill/>
              <a:miter lim="800000"/>
              <a:headEnd/>
              <a:tailEnd/>
            </a:ln>
          </p:spPr>
          <p:txBody>
            <a:bodyPr>
              <a:spAutoFit/>
            </a:bodyPr>
            <a:lstStyle/>
            <a:p>
              <a:pPr>
                <a:spcBef>
                  <a:spcPct val="50000"/>
                </a:spcBef>
              </a:pPr>
              <a:r>
                <a:rPr lang="en-US" sz="2500" b="1" i="1">
                  <a:latin typeface="Arial"/>
                  <a:cs typeface="Arial"/>
                </a:rPr>
                <a:t>Q</a:t>
              </a:r>
            </a:p>
          </p:txBody>
        </p:sp>
        <p:sp>
          <p:nvSpPr>
            <p:cNvPr id="46096" name="Text Box 52"/>
            <p:cNvSpPr txBox="1">
              <a:spLocks noChangeArrowheads="1"/>
            </p:cNvSpPr>
            <p:nvPr/>
          </p:nvSpPr>
          <p:spPr bwMode="auto">
            <a:xfrm>
              <a:off x="2224" y="857"/>
              <a:ext cx="568" cy="298"/>
            </a:xfrm>
            <a:prstGeom prst="rect">
              <a:avLst/>
            </a:prstGeom>
            <a:noFill/>
            <a:ln w="9525">
              <a:noFill/>
              <a:miter lim="800000"/>
              <a:headEnd/>
              <a:tailEnd/>
            </a:ln>
          </p:spPr>
          <p:txBody>
            <a:bodyPr>
              <a:spAutoFit/>
            </a:bodyPr>
            <a:lstStyle/>
            <a:p>
              <a:pPr algn="r">
                <a:spcBef>
                  <a:spcPct val="50000"/>
                </a:spcBef>
              </a:pPr>
              <a:r>
                <a:rPr lang="en-US" sz="2500" i="1">
                  <a:latin typeface="Arial"/>
                  <a:cs typeface="Arial"/>
                </a:rPr>
                <a:t>ATC</a:t>
              </a:r>
            </a:p>
          </p:txBody>
        </p:sp>
      </p:grpSp>
    </p:spTree>
    <p:extLst>
      <p:ext uri="{BB962C8B-B14F-4D97-AF65-F5344CB8AC3E}">
        <p14:creationId xmlns:p14="http://schemas.microsoft.com/office/powerpoint/2010/main" val="37055157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8">
                                            <p:txEl>
                                              <p:pRg st="0" end="0"/>
                                            </p:txEl>
                                          </p:spTgt>
                                        </p:tgtEl>
                                        <p:attrNameLst>
                                          <p:attrName>style.visibility</p:attrName>
                                        </p:attrNameLst>
                                      </p:cBhvr>
                                      <p:to>
                                        <p:strVal val="visible"/>
                                      </p:to>
                                    </p:set>
                                    <p:animEffect transition="in" filter="wipe(left)">
                                      <p:cBhvr>
                                        <p:cTn id="7" dur="500"/>
                                        <p:tgtEl>
                                          <p:spTgt spid="13005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0092"/>
                                        </p:tgtEl>
                                        <p:attrNameLst>
                                          <p:attrName>style.visibility</p:attrName>
                                        </p:attrNameLst>
                                      </p:cBhvr>
                                      <p:to>
                                        <p:strVal val="visible"/>
                                      </p:to>
                                    </p:set>
                                    <p:animEffect transition="in" filter="wipe(left)">
                                      <p:cBhvr>
                                        <p:cTn id="10" dur="500"/>
                                        <p:tgtEl>
                                          <p:spTgt spid="130092"/>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30087"/>
                                        </p:tgtEl>
                                        <p:attrNameLst>
                                          <p:attrName>style.visibility</p:attrName>
                                        </p:attrNameLst>
                                      </p:cBhvr>
                                      <p:to>
                                        <p:strVal val="visible"/>
                                      </p:to>
                                    </p:set>
                                    <p:animEffect transition="in" filter="strips(downRight)">
                                      <p:cBhvr>
                                        <p:cTn id="13" dur="500"/>
                                        <p:tgtEl>
                                          <p:spTgt spid="1300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0092"/>
                                        </p:tgtEl>
                                      </p:cBhvr>
                                    </p:animEffect>
                                    <p:set>
                                      <p:cBhvr>
                                        <p:cTn id="18" dur="1" fill="hold">
                                          <p:stCondLst>
                                            <p:cond delay="499"/>
                                          </p:stCondLst>
                                        </p:cTn>
                                        <p:tgtEl>
                                          <p:spTgt spid="13009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30087"/>
                                        </p:tgtEl>
                                      </p:cBhvr>
                                    </p:animEffect>
                                    <p:set>
                                      <p:cBhvr>
                                        <p:cTn id="21" dur="1" fill="hold">
                                          <p:stCondLst>
                                            <p:cond delay="499"/>
                                          </p:stCondLst>
                                        </p:cTn>
                                        <p:tgtEl>
                                          <p:spTgt spid="13008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0058">
                                            <p:txEl>
                                              <p:pRg st="1" end="1"/>
                                            </p:txEl>
                                          </p:spTgt>
                                        </p:tgtEl>
                                        <p:attrNameLst>
                                          <p:attrName>style.visibility</p:attrName>
                                        </p:attrNameLst>
                                      </p:cBhvr>
                                      <p:to>
                                        <p:strVal val="visible"/>
                                      </p:to>
                                    </p:set>
                                    <p:animEffect transition="in" filter="wipe(left)">
                                      <p:cBhvr>
                                        <p:cTn id="26" dur="500"/>
                                        <p:tgtEl>
                                          <p:spTgt spid="130058">
                                            <p:txEl>
                                              <p:pRg st="1" end="1"/>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0093"/>
                                        </p:tgtEl>
                                        <p:attrNameLst>
                                          <p:attrName>style.visibility</p:attrName>
                                        </p:attrNameLst>
                                      </p:cBhvr>
                                      <p:to>
                                        <p:strVal val="visible"/>
                                      </p:to>
                                    </p:set>
                                    <p:animEffect transition="in" filter="wipe(left)">
                                      <p:cBhvr>
                                        <p:cTn id="29" dur="500"/>
                                        <p:tgtEl>
                                          <p:spTgt spid="13009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0089"/>
                                        </p:tgtEl>
                                        <p:attrNameLst>
                                          <p:attrName>style.visibility</p:attrName>
                                        </p:attrNameLst>
                                      </p:cBhvr>
                                      <p:to>
                                        <p:strVal val="visible"/>
                                      </p:to>
                                    </p:set>
                                    <p:animEffect transition="in" filter="wipe(left)">
                                      <p:cBhvr>
                                        <p:cTn id="32" dur="500"/>
                                        <p:tgtEl>
                                          <p:spTgt spid="13008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0093"/>
                                        </p:tgtEl>
                                      </p:cBhvr>
                                    </p:animEffect>
                                    <p:set>
                                      <p:cBhvr>
                                        <p:cTn id="37" dur="1" fill="hold">
                                          <p:stCondLst>
                                            <p:cond delay="499"/>
                                          </p:stCondLst>
                                        </p:cTn>
                                        <p:tgtEl>
                                          <p:spTgt spid="13009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0089"/>
                                        </p:tgtEl>
                                      </p:cBhvr>
                                    </p:animEffect>
                                    <p:set>
                                      <p:cBhvr>
                                        <p:cTn id="40" dur="1" fill="hold">
                                          <p:stCondLst>
                                            <p:cond delay="499"/>
                                          </p:stCondLst>
                                        </p:cTn>
                                        <p:tgtEl>
                                          <p:spTgt spid="13008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0058">
                                            <p:txEl>
                                              <p:pRg st="2" end="2"/>
                                            </p:txEl>
                                          </p:spTgt>
                                        </p:tgtEl>
                                        <p:attrNameLst>
                                          <p:attrName>style.visibility</p:attrName>
                                        </p:attrNameLst>
                                      </p:cBhvr>
                                      <p:to>
                                        <p:strVal val="visible"/>
                                      </p:to>
                                    </p:set>
                                    <p:animEffect transition="in" filter="wipe(left)">
                                      <p:cBhvr>
                                        <p:cTn id="45" dur="500"/>
                                        <p:tgtEl>
                                          <p:spTgt spid="130058">
                                            <p:txEl>
                                              <p:pRg st="2" end="2"/>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0094"/>
                                        </p:tgtEl>
                                        <p:attrNameLst>
                                          <p:attrName>style.visibility</p:attrName>
                                        </p:attrNameLst>
                                      </p:cBhvr>
                                      <p:to>
                                        <p:strVal val="visible"/>
                                      </p:to>
                                    </p:set>
                                    <p:animEffect transition="in" filter="wipe(left)">
                                      <p:cBhvr>
                                        <p:cTn id="48" dur="500"/>
                                        <p:tgtEl>
                                          <p:spTgt spid="130094"/>
                                        </p:tgtEl>
                                      </p:cBhvr>
                                    </p:animEffect>
                                  </p:childTnLst>
                                </p:cTn>
                              </p:par>
                              <p:par>
                                <p:cTn id="49" presetID="18" presetClass="entr" presetSubtype="3" fill="hold" grpId="0" nodeType="withEffect">
                                  <p:stCondLst>
                                    <p:cond delay="0"/>
                                  </p:stCondLst>
                                  <p:childTnLst>
                                    <p:set>
                                      <p:cBhvr>
                                        <p:cTn id="50" dur="1" fill="hold">
                                          <p:stCondLst>
                                            <p:cond delay="0"/>
                                          </p:stCondLst>
                                        </p:cTn>
                                        <p:tgtEl>
                                          <p:spTgt spid="130088"/>
                                        </p:tgtEl>
                                        <p:attrNameLst>
                                          <p:attrName>style.visibility</p:attrName>
                                        </p:attrNameLst>
                                      </p:cBhvr>
                                      <p:to>
                                        <p:strVal val="visible"/>
                                      </p:to>
                                    </p:set>
                                    <p:animEffect transition="in" filter="strips(upRight)">
                                      <p:cBhvr>
                                        <p:cTn id="51" dur="500"/>
                                        <p:tgtEl>
                                          <p:spTgt spid="130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8" grpId="0" build="p"/>
      <p:bldP spid="130087" grpId="0" animBg="1"/>
      <p:bldP spid="130087" grpId="1" animBg="1"/>
      <p:bldP spid="130088" grpId="0" animBg="1"/>
      <p:bldP spid="130089" grpId="0" animBg="1"/>
      <p:bldP spid="130089" grpId="1" animBg="1"/>
      <p:bldP spid="130092" grpId="0" animBg="1"/>
      <p:bldP spid="130092" grpId="1" animBg="1"/>
      <p:bldP spid="130093" grpId="0" animBg="1"/>
      <p:bldP spid="130093" grpId="1" animBg="1"/>
      <p:bldP spid="13009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8" name="Rectangle 2"/>
          <p:cNvSpPr>
            <a:spLocks noGrp="1" noChangeArrowheads="1"/>
          </p:cNvSpPr>
          <p:nvPr>
            <p:ph type="title" idx="4294967295"/>
          </p:nvPr>
        </p:nvSpPr>
        <p:spPr>
          <a:xfrm>
            <a:off x="1524000" y="252413"/>
            <a:ext cx="9144000" cy="793750"/>
          </a:xfrm>
        </p:spPr>
        <p:txBody>
          <a:bodyPr>
            <a:normAutofit fontScale="90000"/>
          </a:bodyPr>
          <a:lstStyle/>
          <a:p>
            <a:pPr algn="ctr" eaLnBrk="1" hangingPunct="1"/>
            <a:r>
              <a:rPr lang="en-US" sz="3200" dirty="0"/>
              <a:t>How ATC Changes as </a:t>
            </a:r>
            <a:r>
              <a:rPr lang="en-US" sz="3200" dirty="0" smtClean="0"/>
              <a:t>the </a:t>
            </a:r>
            <a:r>
              <a:rPr lang="en-US" sz="3200" dirty="0"/>
              <a:t>Scale of Production Changes</a:t>
            </a:r>
          </a:p>
        </p:txBody>
      </p:sp>
      <p:sp>
        <p:nvSpPr>
          <p:cNvPr id="47109" name="Rectangle 22"/>
          <p:cNvSpPr>
            <a:spLocks noGrp="1" noChangeArrowheads="1"/>
          </p:cNvSpPr>
          <p:nvPr>
            <p:ph type="body" idx="4294967295"/>
          </p:nvPr>
        </p:nvSpPr>
        <p:spPr>
          <a:xfrm>
            <a:off x="905256" y="1792224"/>
            <a:ext cx="9305545" cy="4333940"/>
          </a:xfrm>
        </p:spPr>
        <p:txBody>
          <a:bodyPr/>
          <a:lstStyle/>
          <a:p>
            <a:pPr eaLnBrk="1" hangingPunct="1"/>
            <a:r>
              <a:rPr lang="en-US" sz="2800" dirty="0" smtClean="0"/>
              <a:t>Economies of scale occur when increasing production allows for greater specialization: </a:t>
            </a:r>
            <a:br>
              <a:rPr lang="en-US" sz="2800" dirty="0" smtClean="0"/>
            </a:br>
            <a:r>
              <a:rPr lang="en-US" sz="2800" dirty="0" smtClean="0"/>
              <a:t>workers are more efficient when focusing on a narrow task.</a:t>
            </a:r>
          </a:p>
          <a:p>
            <a:pPr lvl="2" eaLnBrk="1" hangingPunct="1"/>
            <a:r>
              <a:rPr lang="en-US" dirty="0" smtClean="0"/>
              <a:t>More common when </a:t>
            </a:r>
            <a:r>
              <a:rPr lang="en-US" b="1" i="1" dirty="0" smtClean="0"/>
              <a:t>Q</a:t>
            </a:r>
            <a:r>
              <a:rPr lang="en-US" dirty="0" smtClean="0"/>
              <a:t> is low. </a:t>
            </a:r>
          </a:p>
          <a:p>
            <a:pPr eaLnBrk="1" hangingPunct="1"/>
            <a:r>
              <a:rPr lang="en-US" sz="2800" dirty="0" smtClean="0"/>
              <a:t>Diseconomies of scale are due to coordination problems in large organizations.  E.g., management becomes stretched, can’t control costs. </a:t>
            </a:r>
          </a:p>
          <a:p>
            <a:pPr lvl="2" eaLnBrk="1" hangingPunct="1"/>
            <a:r>
              <a:rPr lang="en-US" dirty="0" smtClean="0"/>
              <a:t>More common when </a:t>
            </a:r>
            <a:r>
              <a:rPr lang="en-US" b="1" i="1" dirty="0" smtClean="0"/>
              <a:t>Q</a:t>
            </a:r>
            <a:r>
              <a:rPr lang="en-US" dirty="0" smtClean="0"/>
              <a:t> is high. </a:t>
            </a:r>
          </a:p>
        </p:txBody>
      </p:sp>
    </p:spTree>
    <p:extLst>
      <p:ext uri="{BB962C8B-B14F-4D97-AF65-F5344CB8AC3E}">
        <p14:creationId xmlns:p14="http://schemas.microsoft.com/office/powerpoint/2010/main" val="2804426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animEffect transition="in" filter="wipe(left)">
                                      <p:cBhvr>
                                        <p:cTn id="7" dur="500"/>
                                        <p:tgtEl>
                                          <p:spTgt spid="47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9">
                                            <p:txEl>
                                              <p:pRg st="1" end="1"/>
                                            </p:txEl>
                                          </p:spTgt>
                                        </p:tgtEl>
                                        <p:attrNameLst>
                                          <p:attrName>style.visibility</p:attrName>
                                        </p:attrNameLst>
                                      </p:cBhvr>
                                      <p:to>
                                        <p:strVal val="visible"/>
                                      </p:to>
                                    </p:set>
                                    <p:animEffect transition="in" filter="wipe(left)">
                                      <p:cBhvr>
                                        <p:cTn id="12" dur="500"/>
                                        <p:tgtEl>
                                          <p:spTgt spid="47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animEffect transition="in" filter="wipe(left)">
                                      <p:cBhvr>
                                        <p:cTn id="17" dur="500"/>
                                        <p:tgtEl>
                                          <p:spTgt spid="47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09">
                                            <p:txEl>
                                              <p:pRg st="3" end="3"/>
                                            </p:txEl>
                                          </p:spTgt>
                                        </p:tgtEl>
                                        <p:attrNameLst>
                                          <p:attrName>style.visibility</p:attrName>
                                        </p:attrNameLst>
                                      </p:cBhvr>
                                      <p:to>
                                        <p:strVal val="visible"/>
                                      </p:to>
                                    </p:set>
                                    <p:animEffect transition="in" filter="wipe(left)">
                                      <p:cBhvr>
                                        <p:cTn id="22" dur="500"/>
                                        <p:tgtEl>
                                          <p:spTgt spid="471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bldLvl="4"/>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IE" altLang="en-US"/>
              <a:t>Economies of Scale</a:t>
            </a:r>
            <a:endParaRPr lang="en-GB" altLang="en-US"/>
          </a:p>
        </p:txBody>
      </p:sp>
      <p:sp>
        <p:nvSpPr>
          <p:cNvPr id="19459" name="Rectangle 3"/>
          <p:cNvSpPr>
            <a:spLocks noGrp="1" noChangeArrowheads="1"/>
          </p:cNvSpPr>
          <p:nvPr>
            <p:ph type="body" idx="1"/>
          </p:nvPr>
        </p:nvSpPr>
        <p:spPr/>
        <p:txBody>
          <a:bodyPr/>
          <a:lstStyle/>
          <a:p>
            <a:pPr>
              <a:lnSpc>
                <a:spcPct val="90000"/>
              </a:lnSpc>
            </a:pPr>
            <a:r>
              <a:rPr lang="en-IE" altLang="en-US" sz="2800" dirty="0"/>
              <a:t>Specialisation and division of labour</a:t>
            </a:r>
          </a:p>
          <a:p>
            <a:pPr>
              <a:lnSpc>
                <a:spcPct val="90000"/>
              </a:lnSpc>
            </a:pPr>
            <a:r>
              <a:rPr lang="en-IE" altLang="en-US" sz="2800" dirty="0"/>
              <a:t>Indivisibilities</a:t>
            </a:r>
          </a:p>
          <a:p>
            <a:pPr>
              <a:lnSpc>
                <a:spcPct val="90000"/>
              </a:lnSpc>
            </a:pPr>
            <a:r>
              <a:rPr lang="en-IE" altLang="en-US" sz="2800" dirty="0"/>
              <a:t>Container principle</a:t>
            </a:r>
          </a:p>
          <a:p>
            <a:pPr>
              <a:lnSpc>
                <a:spcPct val="90000"/>
              </a:lnSpc>
            </a:pPr>
            <a:r>
              <a:rPr lang="en-IE" altLang="en-US" sz="2800" dirty="0"/>
              <a:t>Multi-stage production</a:t>
            </a:r>
          </a:p>
          <a:p>
            <a:pPr>
              <a:lnSpc>
                <a:spcPct val="90000"/>
              </a:lnSpc>
            </a:pPr>
            <a:r>
              <a:rPr lang="en-IE" altLang="en-US" sz="2800" dirty="0"/>
              <a:t>Organisational economies</a:t>
            </a:r>
          </a:p>
          <a:p>
            <a:pPr>
              <a:lnSpc>
                <a:spcPct val="90000"/>
              </a:lnSpc>
            </a:pPr>
            <a:r>
              <a:rPr lang="en-IE" altLang="en-US" sz="2800" dirty="0"/>
              <a:t>Spreading overheads</a:t>
            </a:r>
          </a:p>
          <a:p>
            <a:pPr>
              <a:lnSpc>
                <a:spcPct val="90000"/>
              </a:lnSpc>
            </a:pPr>
            <a:r>
              <a:rPr lang="en-IE" altLang="en-US" sz="2800" dirty="0"/>
              <a:t>Financial economies</a:t>
            </a:r>
          </a:p>
          <a:p>
            <a:pPr>
              <a:lnSpc>
                <a:spcPct val="90000"/>
              </a:lnSpc>
            </a:pPr>
            <a:r>
              <a:rPr lang="en-IE" altLang="en-US" sz="2800" dirty="0"/>
              <a:t>Economies of scope</a:t>
            </a:r>
          </a:p>
          <a:p>
            <a:pPr>
              <a:lnSpc>
                <a:spcPct val="90000"/>
              </a:lnSpc>
            </a:pPr>
            <a:r>
              <a:rPr lang="en-IE" altLang="en-US" sz="2800" dirty="0"/>
              <a:t>R&amp;D</a:t>
            </a:r>
            <a:endParaRPr lang="en-GB" altLang="en-US" sz="2800" dirty="0"/>
          </a:p>
        </p:txBody>
      </p:sp>
    </p:spTree>
    <p:extLst>
      <p:ext uri="{BB962C8B-B14F-4D97-AF65-F5344CB8AC3E}">
        <p14:creationId xmlns:p14="http://schemas.microsoft.com/office/powerpoint/2010/main" val="75576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IE" altLang="en-US"/>
              <a:t>Diseconomies of Scale</a:t>
            </a:r>
            <a:endParaRPr lang="en-GB" altLang="en-US"/>
          </a:p>
        </p:txBody>
      </p:sp>
      <p:sp>
        <p:nvSpPr>
          <p:cNvPr id="20483" name="Rectangle 3"/>
          <p:cNvSpPr>
            <a:spLocks noGrp="1" noChangeArrowheads="1"/>
          </p:cNvSpPr>
          <p:nvPr>
            <p:ph type="body" idx="1"/>
          </p:nvPr>
        </p:nvSpPr>
        <p:spPr/>
        <p:txBody>
          <a:bodyPr/>
          <a:lstStyle/>
          <a:p>
            <a:r>
              <a:rPr lang="en-IE" altLang="en-US" dirty="0"/>
              <a:t>Management co-ordination</a:t>
            </a:r>
          </a:p>
          <a:p>
            <a:r>
              <a:rPr lang="en-IE" altLang="en-US" dirty="0"/>
              <a:t>Worker moral </a:t>
            </a:r>
          </a:p>
          <a:p>
            <a:r>
              <a:rPr lang="en-IE" altLang="en-US" dirty="0"/>
              <a:t>Industrial relations</a:t>
            </a:r>
          </a:p>
          <a:p>
            <a:r>
              <a:rPr lang="en-IE" altLang="en-US" dirty="0"/>
              <a:t>Logistics</a:t>
            </a:r>
          </a:p>
          <a:p>
            <a:endParaRPr lang="en-GB" altLang="en-US" dirty="0"/>
          </a:p>
        </p:txBody>
      </p:sp>
    </p:spTree>
    <p:extLst>
      <p:ext uri="{BB962C8B-B14F-4D97-AF65-F5344CB8AC3E}">
        <p14:creationId xmlns:p14="http://schemas.microsoft.com/office/powerpoint/2010/main" val="314679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p:txBody>
          <a:bodyPr/>
          <a:lstStyle/>
          <a:p>
            <a:pPr eaLnBrk="1" hangingPunct="1"/>
            <a:r>
              <a:rPr lang="en-US" sz="3400" b="1" dirty="0"/>
              <a:t>CONCLUSION</a:t>
            </a:r>
          </a:p>
        </p:txBody>
      </p:sp>
      <p:sp>
        <p:nvSpPr>
          <p:cNvPr id="48133" name="Rectangle 3"/>
          <p:cNvSpPr>
            <a:spLocks noGrp="1" noChangeArrowheads="1"/>
          </p:cNvSpPr>
          <p:nvPr>
            <p:ph type="body" idx="4294967295"/>
          </p:nvPr>
        </p:nvSpPr>
        <p:spPr/>
        <p:txBody>
          <a:bodyPr/>
          <a:lstStyle/>
          <a:p>
            <a:pPr eaLnBrk="1" hangingPunct="1"/>
            <a:r>
              <a:rPr lang="en-US" dirty="0" smtClean="0"/>
              <a:t>Costs are critically important to many business decisions including production, pricing, and hiring.  </a:t>
            </a:r>
          </a:p>
          <a:p>
            <a:pPr eaLnBrk="1" hangingPunct="1"/>
            <a:r>
              <a:rPr lang="en-US" dirty="0" smtClean="0"/>
              <a:t>This chapter has introduced the various cost concepts.  </a:t>
            </a:r>
          </a:p>
          <a:p>
            <a:pPr eaLnBrk="1" hangingPunct="1"/>
            <a:r>
              <a:rPr lang="en-US" dirty="0" smtClean="0"/>
              <a:t>The following chapters will show how firms use these concepts to maximize profits in various market structures.  </a:t>
            </a:r>
          </a:p>
        </p:txBody>
      </p:sp>
    </p:spTree>
    <p:extLst>
      <p:ext uri="{BB962C8B-B14F-4D97-AF65-F5344CB8AC3E}">
        <p14:creationId xmlns:p14="http://schemas.microsoft.com/office/powerpoint/2010/main" val="16970388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Effect transition="in" filter="wipe(left)">
                                      <p:cBhvr>
                                        <p:cTn id="7" dur="500"/>
                                        <p:tgtEl>
                                          <p:spTgt spid="48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3">
                                            <p:txEl>
                                              <p:pRg st="1" end="1"/>
                                            </p:txEl>
                                          </p:spTgt>
                                        </p:tgtEl>
                                        <p:attrNameLst>
                                          <p:attrName>style.visibility</p:attrName>
                                        </p:attrNameLst>
                                      </p:cBhvr>
                                      <p:to>
                                        <p:strVal val="visible"/>
                                      </p:to>
                                    </p:set>
                                    <p:animEffect transition="in" filter="wipe(left)">
                                      <p:cBhvr>
                                        <p:cTn id="12" dur="500"/>
                                        <p:tgtEl>
                                          <p:spTgt spid="48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3">
                                            <p:txEl>
                                              <p:pRg st="2" end="2"/>
                                            </p:txEl>
                                          </p:spTgt>
                                        </p:tgtEl>
                                        <p:attrNameLst>
                                          <p:attrName>style.visibility</p:attrName>
                                        </p:attrNameLst>
                                      </p:cBhvr>
                                      <p:to>
                                        <p:strVal val="visible"/>
                                      </p:to>
                                    </p:set>
                                    <p:animEffect transition="in" filter="wipe(left)">
                                      <p:cBhvr>
                                        <p:cTn id="17" dur="500"/>
                                        <p:tgtEl>
                                          <p:spTgt spid="48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bldLvl="4"/>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US" smtClean="0"/>
              <a:t>The Production Function</a:t>
            </a:r>
          </a:p>
        </p:txBody>
      </p:sp>
      <p:sp>
        <p:nvSpPr>
          <p:cNvPr id="19461" name="Rectangle 3"/>
          <p:cNvSpPr>
            <a:spLocks noGrp="1" noChangeArrowheads="1"/>
          </p:cNvSpPr>
          <p:nvPr>
            <p:ph type="body" idx="4294967295"/>
          </p:nvPr>
        </p:nvSpPr>
        <p:spPr/>
        <p:txBody>
          <a:bodyPr/>
          <a:lstStyle/>
          <a:p>
            <a:pPr eaLnBrk="1" hangingPunct="1"/>
            <a:r>
              <a:rPr lang="en-US" dirty="0" smtClean="0"/>
              <a:t>A </a:t>
            </a:r>
            <a:r>
              <a:rPr lang="en-US" b="1" dirty="0" smtClean="0">
                <a:solidFill>
                  <a:srgbClr val="CC0000"/>
                </a:solidFill>
              </a:rPr>
              <a:t>production function</a:t>
            </a:r>
            <a:r>
              <a:rPr lang="en-US" dirty="0" smtClean="0"/>
              <a:t> shows the relationship between the quantity of inputs used to produce a good and the quantity of output of that good. </a:t>
            </a:r>
          </a:p>
          <a:p>
            <a:pPr eaLnBrk="1" hangingPunct="1"/>
            <a:r>
              <a:rPr lang="en-US" dirty="0" smtClean="0"/>
              <a:t>It can be represented by a table, equation, or graph.  </a:t>
            </a:r>
          </a:p>
          <a:p>
            <a:pPr eaLnBrk="1" hangingPunct="1"/>
            <a:r>
              <a:rPr lang="en-US" dirty="0" smtClean="0"/>
              <a:t>Example 1:</a:t>
            </a:r>
          </a:p>
          <a:p>
            <a:pPr lvl="1" eaLnBrk="1" hangingPunct="1"/>
            <a:r>
              <a:rPr lang="en-US" dirty="0" smtClean="0"/>
              <a:t>Farmer grows wheat. </a:t>
            </a:r>
          </a:p>
          <a:p>
            <a:pPr lvl="1" eaLnBrk="1" hangingPunct="1"/>
            <a:r>
              <a:rPr lang="en-US" dirty="0" smtClean="0"/>
              <a:t>He has 5 acres of land.  </a:t>
            </a:r>
          </a:p>
          <a:p>
            <a:pPr lvl="1" eaLnBrk="1" hangingPunct="1"/>
            <a:r>
              <a:rPr lang="en-US" dirty="0" smtClean="0"/>
              <a:t>He can hire as many workers as he wants.  </a:t>
            </a:r>
          </a:p>
        </p:txBody>
      </p:sp>
      <p:sp>
        <p:nvSpPr>
          <p:cNvPr id="1946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11314415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wipe(left)">
                                      <p:cBhvr>
                                        <p:cTn id="7" dur="5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wipe(left)">
                                      <p:cBhvr>
                                        <p:cTn id="12" dur="500"/>
                                        <p:tgtEl>
                                          <p:spTgt spid="19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wipe(left)">
                                      <p:cBhvr>
                                        <p:cTn id="17" dur="500"/>
                                        <p:tgtEl>
                                          <p:spTgt spid="194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61">
                                            <p:txEl>
                                              <p:pRg st="3" end="3"/>
                                            </p:txEl>
                                          </p:spTgt>
                                        </p:tgtEl>
                                        <p:attrNameLst>
                                          <p:attrName>style.visibility</p:attrName>
                                        </p:attrNameLst>
                                      </p:cBhvr>
                                      <p:to>
                                        <p:strVal val="visible"/>
                                      </p:to>
                                    </p:set>
                                    <p:animEffect transition="in" filter="wipe(left)">
                                      <p:cBhvr>
                                        <p:cTn id="22" dur="500"/>
                                        <p:tgtEl>
                                          <p:spTgt spid="194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1">
                                            <p:txEl>
                                              <p:pRg st="4" end="4"/>
                                            </p:txEl>
                                          </p:spTgt>
                                        </p:tgtEl>
                                        <p:attrNameLst>
                                          <p:attrName>style.visibility</p:attrName>
                                        </p:attrNameLst>
                                      </p:cBhvr>
                                      <p:to>
                                        <p:strVal val="visible"/>
                                      </p:to>
                                    </p:set>
                                    <p:animEffect transition="in" filter="wipe(left)">
                                      <p:cBhvr>
                                        <p:cTn id="27" dur="500"/>
                                        <p:tgtEl>
                                          <p:spTgt spid="194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61">
                                            <p:txEl>
                                              <p:pRg st="5" end="5"/>
                                            </p:txEl>
                                          </p:spTgt>
                                        </p:tgtEl>
                                        <p:attrNameLst>
                                          <p:attrName>style.visibility</p:attrName>
                                        </p:attrNameLst>
                                      </p:cBhvr>
                                      <p:to>
                                        <p:strVal val="visible"/>
                                      </p:to>
                                    </p:set>
                                    <p:animEffect transition="in" filter="wipe(left)">
                                      <p:cBhvr>
                                        <p:cTn id="32" dur="500"/>
                                        <p:tgtEl>
                                          <p:spTgt spid="194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bldLvl="4"/>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7" name="Group 26"/>
          <p:cNvGrpSpPr/>
          <p:nvPr/>
        </p:nvGrpSpPr>
        <p:grpSpPr>
          <a:xfrm>
            <a:off x="5492751" y="798514"/>
            <a:ext cx="4900613" cy="5722938"/>
            <a:chOff x="5492751" y="798514"/>
            <a:chExt cx="4900613" cy="5722937"/>
          </a:xfrm>
          <a:solidFill>
            <a:schemeClr val="tx1">
              <a:lumMod val="85000"/>
            </a:schemeClr>
          </a:solidFill>
        </p:grpSpPr>
        <p:sp>
          <p:nvSpPr>
            <p:cNvPr id="20561" name="AutoShape 3"/>
            <p:cNvSpPr>
              <a:spLocks noChangeAspect="1" noChangeArrowheads="1" noTextEdit="1"/>
            </p:cNvSpPr>
            <p:nvPr/>
          </p:nvSpPr>
          <p:spPr bwMode="auto">
            <a:xfrm>
              <a:off x="5492751" y="798514"/>
              <a:ext cx="4900613" cy="5722937"/>
            </a:xfrm>
            <a:prstGeom prst="rect">
              <a:avLst/>
            </a:prstGeom>
            <a:grpFill/>
            <a:ln w="9525">
              <a:noFill/>
              <a:miter lim="800000"/>
              <a:headEnd/>
              <a:tailEnd/>
            </a:ln>
          </p:spPr>
          <p:txBody>
            <a:bodyPr/>
            <a:lstStyle/>
            <a:p>
              <a:endParaRPr lang="en-US">
                <a:latin typeface="Arial"/>
                <a:cs typeface="Arial"/>
              </a:endParaRPr>
            </a:p>
          </p:txBody>
        </p:sp>
        <p:sp>
          <p:nvSpPr>
            <p:cNvPr id="20562" name="Rectangle 4"/>
            <p:cNvSpPr>
              <a:spLocks noChangeArrowheads="1"/>
            </p:cNvSpPr>
            <p:nvPr/>
          </p:nvSpPr>
          <p:spPr bwMode="auto">
            <a:xfrm>
              <a:off x="6864351" y="1160464"/>
              <a:ext cx="3167063" cy="4238625"/>
            </a:xfrm>
            <a:prstGeom prst="rect">
              <a:avLst/>
            </a:prstGeom>
            <a:grpFill/>
            <a:ln w="9525">
              <a:noFill/>
              <a:miter lim="800000"/>
              <a:headEnd/>
              <a:tailEnd/>
            </a:ln>
          </p:spPr>
          <p:txBody>
            <a:bodyPr/>
            <a:lstStyle/>
            <a:p>
              <a:endParaRPr lang="en-US">
                <a:latin typeface="Arial"/>
                <a:cs typeface="Arial"/>
              </a:endParaRPr>
            </a:p>
          </p:txBody>
        </p:sp>
        <p:sp>
          <p:nvSpPr>
            <p:cNvPr id="20563" name="Line 5"/>
            <p:cNvSpPr>
              <a:spLocks noChangeShapeType="1"/>
            </p:cNvSpPr>
            <p:nvPr/>
          </p:nvSpPr>
          <p:spPr bwMode="auto">
            <a:xfrm>
              <a:off x="6864351" y="1160464"/>
              <a:ext cx="1588" cy="4238625"/>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4" name="Line 6"/>
            <p:cNvSpPr>
              <a:spLocks noChangeShapeType="1"/>
            </p:cNvSpPr>
            <p:nvPr/>
          </p:nvSpPr>
          <p:spPr bwMode="auto">
            <a:xfrm>
              <a:off x="6789739" y="5399089"/>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5" name="Line 7"/>
            <p:cNvSpPr>
              <a:spLocks noChangeShapeType="1"/>
            </p:cNvSpPr>
            <p:nvPr/>
          </p:nvSpPr>
          <p:spPr bwMode="auto">
            <a:xfrm>
              <a:off x="6789739" y="4751389"/>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6" name="Line 8"/>
            <p:cNvSpPr>
              <a:spLocks noChangeShapeType="1"/>
            </p:cNvSpPr>
            <p:nvPr/>
          </p:nvSpPr>
          <p:spPr bwMode="auto">
            <a:xfrm>
              <a:off x="6789739" y="4114801"/>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7" name="Line 9"/>
            <p:cNvSpPr>
              <a:spLocks noChangeShapeType="1"/>
            </p:cNvSpPr>
            <p:nvPr/>
          </p:nvSpPr>
          <p:spPr bwMode="auto">
            <a:xfrm>
              <a:off x="6789739" y="3467101"/>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8" name="Line 10"/>
            <p:cNvSpPr>
              <a:spLocks noChangeShapeType="1"/>
            </p:cNvSpPr>
            <p:nvPr/>
          </p:nvSpPr>
          <p:spPr bwMode="auto">
            <a:xfrm>
              <a:off x="6789739" y="2830514"/>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69" name="Line 11"/>
            <p:cNvSpPr>
              <a:spLocks noChangeShapeType="1"/>
            </p:cNvSpPr>
            <p:nvPr/>
          </p:nvSpPr>
          <p:spPr bwMode="auto">
            <a:xfrm>
              <a:off x="6789739" y="2182814"/>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0" name="Line 12"/>
            <p:cNvSpPr>
              <a:spLocks noChangeShapeType="1"/>
            </p:cNvSpPr>
            <p:nvPr/>
          </p:nvSpPr>
          <p:spPr bwMode="auto">
            <a:xfrm>
              <a:off x="6789739" y="1546226"/>
              <a:ext cx="7461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1" name="Line 13"/>
            <p:cNvSpPr>
              <a:spLocks noChangeShapeType="1"/>
            </p:cNvSpPr>
            <p:nvPr/>
          </p:nvSpPr>
          <p:spPr bwMode="auto">
            <a:xfrm>
              <a:off x="6864351" y="5399089"/>
              <a:ext cx="3167063" cy="1587"/>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2" name="Line 14"/>
            <p:cNvSpPr>
              <a:spLocks noChangeShapeType="1"/>
            </p:cNvSpPr>
            <p:nvPr/>
          </p:nvSpPr>
          <p:spPr bwMode="auto">
            <a:xfrm flipV="1">
              <a:off x="6864351"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3" name="Line 15"/>
            <p:cNvSpPr>
              <a:spLocks noChangeShapeType="1"/>
            </p:cNvSpPr>
            <p:nvPr/>
          </p:nvSpPr>
          <p:spPr bwMode="auto">
            <a:xfrm flipV="1">
              <a:off x="7437439"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4" name="Line 16"/>
            <p:cNvSpPr>
              <a:spLocks noChangeShapeType="1"/>
            </p:cNvSpPr>
            <p:nvPr/>
          </p:nvSpPr>
          <p:spPr bwMode="auto">
            <a:xfrm flipV="1">
              <a:off x="8012114"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5" name="Line 17"/>
            <p:cNvSpPr>
              <a:spLocks noChangeShapeType="1"/>
            </p:cNvSpPr>
            <p:nvPr/>
          </p:nvSpPr>
          <p:spPr bwMode="auto">
            <a:xfrm flipV="1">
              <a:off x="8597901"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6" name="Line 18"/>
            <p:cNvSpPr>
              <a:spLocks noChangeShapeType="1"/>
            </p:cNvSpPr>
            <p:nvPr/>
          </p:nvSpPr>
          <p:spPr bwMode="auto">
            <a:xfrm flipV="1">
              <a:off x="9170989"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7" name="Line 19"/>
            <p:cNvSpPr>
              <a:spLocks noChangeShapeType="1"/>
            </p:cNvSpPr>
            <p:nvPr/>
          </p:nvSpPr>
          <p:spPr bwMode="auto">
            <a:xfrm flipV="1">
              <a:off x="9744076" y="5399089"/>
              <a:ext cx="1588" cy="74612"/>
            </a:xfrm>
            <a:prstGeom prst="line">
              <a:avLst/>
            </a:prstGeom>
            <a:grpFill/>
            <a:ln w="25400">
              <a:solidFill>
                <a:srgbClr val="000000"/>
              </a:solidFill>
              <a:round/>
              <a:headEnd/>
              <a:tailEnd/>
            </a:ln>
          </p:spPr>
          <p:txBody>
            <a:bodyPr/>
            <a:lstStyle/>
            <a:p>
              <a:endParaRPr lang="en-US">
                <a:latin typeface="Arial"/>
                <a:cs typeface="Arial"/>
              </a:endParaRPr>
            </a:p>
          </p:txBody>
        </p:sp>
        <p:sp>
          <p:nvSpPr>
            <p:cNvPr id="20578" name="Rectangle 20"/>
            <p:cNvSpPr>
              <a:spLocks noChangeArrowheads="1"/>
            </p:cNvSpPr>
            <p:nvPr/>
          </p:nvSpPr>
          <p:spPr bwMode="auto">
            <a:xfrm>
              <a:off x="6553201" y="527526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0</a:t>
              </a:r>
              <a:endParaRPr lang="en-US">
                <a:latin typeface="Arial"/>
                <a:cs typeface="Arial"/>
              </a:endParaRPr>
            </a:p>
          </p:txBody>
        </p:sp>
        <p:sp>
          <p:nvSpPr>
            <p:cNvPr id="20579" name="Rectangle 21"/>
            <p:cNvSpPr>
              <a:spLocks noChangeArrowheads="1"/>
            </p:cNvSpPr>
            <p:nvPr/>
          </p:nvSpPr>
          <p:spPr bwMode="auto">
            <a:xfrm>
              <a:off x="6303964" y="4625976"/>
              <a:ext cx="385763"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500</a:t>
              </a:r>
              <a:endParaRPr lang="en-US">
                <a:latin typeface="Arial"/>
                <a:cs typeface="Arial"/>
              </a:endParaRPr>
            </a:p>
          </p:txBody>
        </p:sp>
        <p:sp>
          <p:nvSpPr>
            <p:cNvPr id="20580" name="Rectangle 22"/>
            <p:cNvSpPr>
              <a:spLocks noChangeArrowheads="1"/>
            </p:cNvSpPr>
            <p:nvPr/>
          </p:nvSpPr>
          <p:spPr bwMode="auto">
            <a:xfrm>
              <a:off x="6116639" y="3990976"/>
              <a:ext cx="577850"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1,000</a:t>
              </a:r>
              <a:endParaRPr lang="en-US">
                <a:latin typeface="Arial"/>
                <a:cs typeface="Arial"/>
              </a:endParaRPr>
            </a:p>
          </p:txBody>
        </p:sp>
        <p:sp>
          <p:nvSpPr>
            <p:cNvPr id="20581" name="Rectangle 23"/>
            <p:cNvSpPr>
              <a:spLocks noChangeArrowheads="1"/>
            </p:cNvSpPr>
            <p:nvPr/>
          </p:nvSpPr>
          <p:spPr bwMode="auto">
            <a:xfrm>
              <a:off x="6116639" y="3341689"/>
              <a:ext cx="577850" cy="276225"/>
            </a:xfrm>
            <a:prstGeom prst="rect">
              <a:avLst/>
            </a:prstGeom>
            <a:grpFill/>
            <a:ln w="9525">
              <a:noFill/>
              <a:miter lim="800000"/>
              <a:headEnd/>
              <a:tailEnd/>
            </a:ln>
          </p:spPr>
          <p:txBody>
            <a:bodyPr wrap="none" lIns="0" tIns="0" rIns="0" bIns="0">
              <a:spAutoFit/>
            </a:bodyPr>
            <a:lstStyle/>
            <a:p>
              <a:r>
                <a:rPr lang="en-US" dirty="0">
                  <a:solidFill>
                    <a:srgbClr val="000000"/>
                  </a:solidFill>
                  <a:latin typeface="Arial"/>
                  <a:cs typeface="Arial"/>
                </a:rPr>
                <a:t>1,500</a:t>
              </a:r>
              <a:endParaRPr lang="en-US" dirty="0">
                <a:latin typeface="Arial"/>
                <a:cs typeface="Arial"/>
              </a:endParaRPr>
            </a:p>
          </p:txBody>
        </p:sp>
        <p:sp>
          <p:nvSpPr>
            <p:cNvPr id="20582" name="Rectangle 24"/>
            <p:cNvSpPr>
              <a:spLocks noChangeArrowheads="1"/>
            </p:cNvSpPr>
            <p:nvPr/>
          </p:nvSpPr>
          <p:spPr bwMode="auto">
            <a:xfrm>
              <a:off x="6116639" y="2706689"/>
              <a:ext cx="577850" cy="276225"/>
            </a:xfrm>
            <a:prstGeom prst="rect">
              <a:avLst/>
            </a:prstGeom>
            <a:grpFill/>
            <a:ln w="9525">
              <a:noFill/>
              <a:miter lim="800000"/>
              <a:headEnd/>
              <a:tailEnd/>
            </a:ln>
          </p:spPr>
          <p:txBody>
            <a:bodyPr wrap="none" lIns="0" tIns="0" rIns="0" bIns="0">
              <a:spAutoFit/>
            </a:bodyPr>
            <a:lstStyle/>
            <a:p>
              <a:r>
                <a:rPr lang="en-US" dirty="0">
                  <a:solidFill>
                    <a:srgbClr val="000000"/>
                  </a:solidFill>
                  <a:latin typeface="Arial"/>
                  <a:cs typeface="Arial"/>
                </a:rPr>
                <a:t>2,000</a:t>
              </a:r>
              <a:endParaRPr lang="en-US" dirty="0">
                <a:latin typeface="Arial"/>
                <a:cs typeface="Arial"/>
              </a:endParaRPr>
            </a:p>
          </p:txBody>
        </p:sp>
        <p:sp>
          <p:nvSpPr>
            <p:cNvPr id="20583" name="Rectangle 25"/>
            <p:cNvSpPr>
              <a:spLocks noChangeArrowheads="1"/>
            </p:cNvSpPr>
            <p:nvPr/>
          </p:nvSpPr>
          <p:spPr bwMode="auto">
            <a:xfrm>
              <a:off x="6116639" y="2057401"/>
              <a:ext cx="577850"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2,500</a:t>
              </a:r>
              <a:endParaRPr lang="en-US">
                <a:latin typeface="Arial"/>
                <a:cs typeface="Arial"/>
              </a:endParaRPr>
            </a:p>
          </p:txBody>
        </p:sp>
        <p:sp>
          <p:nvSpPr>
            <p:cNvPr id="20584" name="Rectangle 26"/>
            <p:cNvSpPr>
              <a:spLocks noChangeArrowheads="1"/>
            </p:cNvSpPr>
            <p:nvPr/>
          </p:nvSpPr>
          <p:spPr bwMode="auto">
            <a:xfrm>
              <a:off x="6116639" y="1422401"/>
              <a:ext cx="577850" cy="276225"/>
            </a:xfrm>
            <a:prstGeom prst="rect">
              <a:avLst/>
            </a:prstGeom>
            <a:grpFill/>
            <a:ln w="9525">
              <a:noFill/>
              <a:miter lim="800000"/>
              <a:headEnd/>
              <a:tailEnd/>
            </a:ln>
          </p:spPr>
          <p:txBody>
            <a:bodyPr wrap="none" lIns="0" tIns="0" rIns="0" bIns="0">
              <a:spAutoFit/>
            </a:bodyPr>
            <a:lstStyle/>
            <a:p>
              <a:r>
                <a:rPr lang="en-US" dirty="0">
                  <a:solidFill>
                    <a:srgbClr val="000000"/>
                  </a:solidFill>
                  <a:latin typeface="Arial"/>
                  <a:cs typeface="Arial"/>
                </a:rPr>
                <a:t>3,000</a:t>
              </a:r>
              <a:endParaRPr lang="en-US" dirty="0">
                <a:latin typeface="Arial"/>
                <a:cs typeface="Arial"/>
              </a:endParaRPr>
            </a:p>
          </p:txBody>
        </p:sp>
        <p:sp>
          <p:nvSpPr>
            <p:cNvPr id="20585" name="Rectangle 27"/>
            <p:cNvSpPr>
              <a:spLocks noChangeArrowheads="1"/>
            </p:cNvSpPr>
            <p:nvPr/>
          </p:nvSpPr>
          <p:spPr bwMode="auto">
            <a:xfrm>
              <a:off x="6802439"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0</a:t>
              </a:r>
              <a:endParaRPr lang="en-US">
                <a:latin typeface="Arial"/>
                <a:cs typeface="Arial"/>
              </a:endParaRPr>
            </a:p>
          </p:txBody>
        </p:sp>
        <p:sp>
          <p:nvSpPr>
            <p:cNvPr id="20586" name="Rectangle 28"/>
            <p:cNvSpPr>
              <a:spLocks noChangeArrowheads="1"/>
            </p:cNvSpPr>
            <p:nvPr/>
          </p:nvSpPr>
          <p:spPr bwMode="auto">
            <a:xfrm>
              <a:off x="7375526"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1</a:t>
              </a:r>
              <a:endParaRPr lang="en-US">
                <a:latin typeface="Arial"/>
                <a:cs typeface="Arial"/>
              </a:endParaRPr>
            </a:p>
          </p:txBody>
        </p:sp>
        <p:sp>
          <p:nvSpPr>
            <p:cNvPr id="20587" name="Rectangle 29"/>
            <p:cNvSpPr>
              <a:spLocks noChangeArrowheads="1"/>
            </p:cNvSpPr>
            <p:nvPr/>
          </p:nvSpPr>
          <p:spPr bwMode="auto">
            <a:xfrm>
              <a:off x="7948614"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2</a:t>
              </a:r>
              <a:endParaRPr lang="en-US">
                <a:latin typeface="Arial"/>
                <a:cs typeface="Arial"/>
              </a:endParaRPr>
            </a:p>
          </p:txBody>
        </p:sp>
        <p:sp>
          <p:nvSpPr>
            <p:cNvPr id="20588" name="Rectangle 30"/>
            <p:cNvSpPr>
              <a:spLocks noChangeArrowheads="1"/>
            </p:cNvSpPr>
            <p:nvPr/>
          </p:nvSpPr>
          <p:spPr bwMode="auto">
            <a:xfrm>
              <a:off x="8535989"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3</a:t>
              </a:r>
              <a:endParaRPr lang="en-US">
                <a:latin typeface="Arial"/>
                <a:cs typeface="Arial"/>
              </a:endParaRPr>
            </a:p>
          </p:txBody>
        </p:sp>
        <p:sp>
          <p:nvSpPr>
            <p:cNvPr id="20589" name="Rectangle 31"/>
            <p:cNvSpPr>
              <a:spLocks noChangeArrowheads="1"/>
            </p:cNvSpPr>
            <p:nvPr/>
          </p:nvSpPr>
          <p:spPr bwMode="auto">
            <a:xfrm>
              <a:off x="9109076"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4</a:t>
              </a:r>
              <a:endParaRPr lang="en-US">
                <a:latin typeface="Arial"/>
                <a:cs typeface="Arial"/>
              </a:endParaRPr>
            </a:p>
          </p:txBody>
        </p:sp>
        <p:sp>
          <p:nvSpPr>
            <p:cNvPr id="20590" name="Rectangle 32"/>
            <p:cNvSpPr>
              <a:spLocks noChangeArrowheads="1"/>
            </p:cNvSpPr>
            <p:nvPr/>
          </p:nvSpPr>
          <p:spPr bwMode="auto">
            <a:xfrm>
              <a:off x="9682164" y="5611814"/>
              <a:ext cx="128588" cy="276225"/>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5</a:t>
              </a:r>
              <a:endParaRPr lang="en-US">
                <a:latin typeface="Arial"/>
                <a:cs typeface="Arial"/>
              </a:endParaRPr>
            </a:p>
          </p:txBody>
        </p:sp>
        <p:sp>
          <p:nvSpPr>
            <p:cNvPr id="20591" name="Rectangle 33"/>
            <p:cNvSpPr>
              <a:spLocks noChangeArrowheads="1"/>
            </p:cNvSpPr>
            <p:nvPr/>
          </p:nvSpPr>
          <p:spPr bwMode="auto">
            <a:xfrm>
              <a:off x="7612064" y="5997576"/>
              <a:ext cx="1692275" cy="292100"/>
            </a:xfrm>
            <a:prstGeom prst="rect">
              <a:avLst/>
            </a:prstGeom>
            <a:grpFill/>
            <a:ln w="9525">
              <a:noFill/>
              <a:miter lim="800000"/>
              <a:headEnd/>
              <a:tailEnd/>
            </a:ln>
          </p:spPr>
          <p:txBody>
            <a:bodyPr wrap="none" lIns="0" tIns="0" rIns="0" bIns="0">
              <a:spAutoFit/>
            </a:bodyPr>
            <a:lstStyle/>
            <a:p>
              <a:r>
                <a:rPr lang="en-US" sz="1900" b="1">
                  <a:solidFill>
                    <a:srgbClr val="000000"/>
                  </a:solidFill>
                  <a:latin typeface="Arial"/>
                  <a:cs typeface="Arial"/>
                </a:rPr>
                <a:t>No. of workers</a:t>
              </a:r>
              <a:endParaRPr lang="en-US">
                <a:latin typeface="Arial"/>
                <a:cs typeface="Arial"/>
              </a:endParaRPr>
            </a:p>
          </p:txBody>
        </p:sp>
        <p:sp>
          <p:nvSpPr>
            <p:cNvPr id="20592" name="Rectangle 34"/>
            <p:cNvSpPr>
              <a:spLocks noChangeArrowheads="1"/>
            </p:cNvSpPr>
            <p:nvPr/>
          </p:nvSpPr>
          <p:spPr bwMode="auto">
            <a:xfrm rot="16200000">
              <a:off x="4254501" y="3532189"/>
              <a:ext cx="2990850" cy="292100"/>
            </a:xfrm>
            <a:prstGeom prst="rect">
              <a:avLst/>
            </a:prstGeom>
            <a:grpFill/>
            <a:ln w="9525">
              <a:noFill/>
              <a:miter lim="800000"/>
              <a:headEnd/>
              <a:tailEnd/>
            </a:ln>
          </p:spPr>
          <p:txBody>
            <a:bodyPr wrap="none" lIns="0" tIns="0" rIns="0" bIns="0">
              <a:spAutoFit/>
            </a:bodyPr>
            <a:lstStyle/>
            <a:p>
              <a:pPr algn="ctr"/>
              <a:r>
                <a:rPr lang="en-US" sz="1900" b="1" dirty="0">
                  <a:solidFill>
                    <a:srgbClr val="000000"/>
                  </a:solidFill>
                  <a:latin typeface="Arial"/>
                  <a:cs typeface="Arial"/>
                </a:rPr>
                <a:t>             Quantity of output</a:t>
              </a:r>
              <a:endParaRPr lang="en-US" dirty="0">
                <a:latin typeface="Arial"/>
                <a:cs typeface="Arial"/>
              </a:endParaRPr>
            </a:p>
          </p:txBody>
        </p:sp>
      </p:grpSp>
      <p:sp>
        <p:nvSpPr>
          <p:cNvPr id="20485" name="Rectangle 35"/>
          <p:cNvSpPr>
            <a:spLocks noGrp="1" noChangeArrowheads="1"/>
          </p:cNvSpPr>
          <p:nvPr>
            <p:ph type="title" idx="4294967295"/>
          </p:nvPr>
        </p:nvSpPr>
        <p:spPr>
          <a:xfrm>
            <a:off x="1524000" y="219075"/>
            <a:ext cx="9144000" cy="579438"/>
          </a:xfrm>
        </p:spPr>
        <p:txBody>
          <a:bodyPr>
            <a:normAutofit fontScale="90000"/>
          </a:bodyPr>
          <a:lstStyle/>
          <a:p>
            <a:pPr eaLnBrk="1" hangingPunct="1"/>
            <a:r>
              <a:rPr lang="en-US" sz="3300" dirty="0" smtClean="0"/>
              <a:t>Farmer’s </a:t>
            </a:r>
            <a:r>
              <a:rPr lang="en-US" sz="3300" dirty="0"/>
              <a:t>Production Function</a:t>
            </a:r>
          </a:p>
        </p:txBody>
      </p:sp>
      <p:grpSp>
        <p:nvGrpSpPr>
          <p:cNvPr id="3" name="Group 36"/>
          <p:cNvGrpSpPr>
            <a:grpSpLocks/>
          </p:cNvGrpSpPr>
          <p:nvPr/>
        </p:nvGrpSpPr>
        <p:grpSpPr bwMode="auto">
          <a:xfrm>
            <a:off x="1857375" y="5646739"/>
            <a:ext cx="2349500" cy="581025"/>
            <a:chOff x="210" y="3557"/>
            <a:chExt cx="1480" cy="366"/>
          </a:xfrm>
        </p:grpSpPr>
        <p:sp>
          <p:nvSpPr>
            <p:cNvPr id="20559" name="Rectangle 37"/>
            <p:cNvSpPr>
              <a:spLocks noChangeArrowheads="1"/>
            </p:cNvSpPr>
            <p:nvPr/>
          </p:nvSpPr>
          <p:spPr bwMode="auto">
            <a:xfrm>
              <a:off x="958" y="3557"/>
              <a:ext cx="732"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3000</a:t>
              </a:r>
            </a:p>
          </p:txBody>
        </p:sp>
        <p:sp>
          <p:nvSpPr>
            <p:cNvPr id="20560" name="Rectangle 38"/>
            <p:cNvSpPr>
              <a:spLocks noChangeArrowheads="1"/>
            </p:cNvSpPr>
            <p:nvPr/>
          </p:nvSpPr>
          <p:spPr bwMode="auto">
            <a:xfrm>
              <a:off x="210" y="3557"/>
              <a:ext cx="748" cy="366"/>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5</a:t>
              </a:r>
            </a:p>
          </p:txBody>
        </p:sp>
      </p:grpSp>
      <p:grpSp>
        <p:nvGrpSpPr>
          <p:cNvPr id="4" name="Group 39"/>
          <p:cNvGrpSpPr>
            <a:grpSpLocks/>
          </p:cNvGrpSpPr>
          <p:nvPr/>
        </p:nvGrpSpPr>
        <p:grpSpPr bwMode="auto">
          <a:xfrm>
            <a:off x="1857375" y="5065714"/>
            <a:ext cx="2349500" cy="581025"/>
            <a:chOff x="210" y="3191"/>
            <a:chExt cx="1480" cy="366"/>
          </a:xfrm>
        </p:grpSpPr>
        <p:sp>
          <p:nvSpPr>
            <p:cNvPr id="20557" name="Rectangle 40"/>
            <p:cNvSpPr>
              <a:spLocks noChangeArrowheads="1"/>
            </p:cNvSpPr>
            <p:nvPr/>
          </p:nvSpPr>
          <p:spPr bwMode="auto">
            <a:xfrm>
              <a:off x="958" y="3191"/>
              <a:ext cx="732"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2800</a:t>
              </a:r>
            </a:p>
          </p:txBody>
        </p:sp>
        <p:sp>
          <p:nvSpPr>
            <p:cNvPr id="20558" name="Rectangle 41"/>
            <p:cNvSpPr>
              <a:spLocks noChangeArrowheads="1"/>
            </p:cNvSpPr>
            <p:nvPr/>
          </p:nvSpPr>
          <p:spPr bwMode="auto">
            <a:xfrm>
              <a:off x="210" y="3191"/>
              <a:ext cx="748" cy="366"/>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4</a:t>
              </a:r>
            </a:p>
          </p:txBody>
        </p:sp>
      </p:grpSp>
      <p:grpSp>
        <p:nvGrpSpPr>
          <p:cNvPr id="5" name="Group 42"/>
          <p:cNvGrpSpPr>
            <a:grpSpLocks/>
          </p:cNvGrpSpPr>
          <p:nvPr/>
        </p:nvGrpSpPr>
        <p:grpSpPr bwMode="auto">
          <a:xfrm>
            <a:off x="1857375" y="4425951"/>
            <a:ext cx="2349500" cy="639763"/>
            <a:chOff x="210" y="2788"/>
            <a:chExt cx="1480" cy="403"/>
          </a:xfrm>
        </p:grpSpPr>
        <p:sp>
          <p:nvSpPr>
            <p:cNvPr id="20555" name="Rectangle 43"/>
            <p:cNvSpPr>
              <a:spLocks noChangeArrowheads="1"/>
            </p:cNvSpPr>
            <p:nvPr/>
          </p:nvSpPr>
          <p:spPr bwMode="auto">
            <a:xfrm>
              <a:off x="958" y="2788"/>
              <a:ext cx="732"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2400</a:t>
              </a:r>
            </a:p>
          </p:txBody>
        </p:sp>
        <p:sp>
          <p:nvSpPr>
            <p:cNvPr id="20556" name="Rectangle 44"/>
            <p:cNvSpPr>
              <a:spLocks noChangeArrowheads="1"/>
            </p:cNvSpPr>
            <p:nvPr/>
          </p:nvSpPr>
          <p:spPr bwMode="auto">
            <a:xfrm>
              <a:off x="210" y="2788"/>
              <a:ext cx="748" cy="40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3</a:t>
              </a:r>
            </a:p>
          </p:txBody>
        </p:sp>
      </p:grpSp>
      <p:grpSp>
        <p:nvGrpSpPr>
          <p:cNvPr id="6" name="Group 45"/>
          <p:cNvGrpSpPr>
            <a:grpSpLocks/>
          </p:cNvGrpSpPr>
          <p:nvPr/>
        </p:nvGrpSpPr>
        <p:grpSpPr bwMode="auto">
          <a:xfrm>
            <a:off x="1857375" y="3771900"/>
            <a:ext cx="2349500" cy="654050"/>
            <a:chOff x="210" y="2376"/>
            <a:chExt cx="1480" cy="412"/>
          </a:xfrm>
        </p:grpSpPr>
        <p:sp>
          <p:nvSpPr>
            <p:cNvPr id="20553" name="Rectangle 46"/>
            <p:cNvSpPr>
              <a:spLocks noChangeArrowheads="1"/>
            </p:cNvSpPr>
            <p:nvPr/>
          </p:nvSpPr>
          <p:spPr bwMode="auto">
            <a:xfrm>
              <a:off x="958" y="2376"/>
              <a:ext cx="732" cy="41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1800</a:t>
              </a:r>
            </a:p>
          </p:txBody>
        </p:sp>
        <p:sp>
          <p:nvSpPr>
            <p:cNvPr id="20554" name="Rectangle 47"/>
            <p:cNvSpPr>
              <a:spLocks noChangeArrowheads="1"/>
            </p:cNvSpPr>
            <p:nvPr/>
          </p:nvSpPr>
          <p:spPr bwMode="auto">
            <a:xfrm>
              <a:off x="210" y="2376"/>
              <a:ext cx="748" cy="412"/>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2</a:t>
              </a:r>
            </a:p>
          </p:txBody>
        </p:sp>
      </p:grpSp>
      <p:grpSp>
        <p:nvGrpSpPr>
          <p:cNvPr id="7" name="Group 48"/>
          <p:cNvGrpSpPr>
            <a:grpSpLocks/>
          </p:cNvGrpSpPr>
          <p:nvPr/>
        </p:nvGrpSpPr>
        <p:grpSpPr bwMode="auto">
          <a:xfrm>
            <a:off x="1857375" y="3132138"/>
            <a:ext cx="2349500" cy="639762"/>
            <a:chOff x="210" y="1973"/>
            <a:chExt cx="1480" cy="403"/>
          </a:xfrm>
        </p:grpSpPr>
        <p:sp>
          <p:nvSpPr>
            <p:cNvPr id="20551" name="Rectangle 49"/>
            <p:cNvSpPr>
              <a:spLocks noChangeArrowheads="1"/>
            </p:cNvSpPr>
            <p:nvPr/>
          </p:nvSpPr>
          <p:spPr bwMode="auto">
            <a:xfrm>
              <a:off x="958" y="1973"/>
              <a:ext cx="732"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dirty="0">
                  <a:latin typeface="Arial"/>
                  <a:cs typeface="Arial"/>
                </a:rPr>
                <a:t>1000</a:t>
              </a:r>
            </a:p>
          </p:txBody>
        </p:sp>
        <p:sp>
          <p:nvSpPr>
            <p:cNvPr id="20552" name="Rectangle 50"/>
            <p:cNvSpPr>
              <a:spLocks noChangeArrowheads="1"/>
            </p:cNvSpPr>
            <p:nvPr/>
          </p:nvSpPr>
          <p:spPr bwMode="auto">
            <a:xfrm>
              <a:off x="210" y="1973"/>
              <a:ext cx="748" cy="40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1</a:t>
              </a:r>
            </a:p>
          </p:txBody>
        </p:sp>
      </p:grpSp>
      <p:grpSp>
        <p:nvGrpSpPr>
          <p:cNvPr id="8" name="Group 51"/>
          <p:cNvGrpSpPr>
            <a:grpSpLocks/>
          </p:cNvGrpSpPr>
          <p:nvPr/>
        </p:nvGrpSpPr>
        <p:grpSpPr bwMode="auto">
          <a:xfrm>
            <a:off x="1857375" y="2452688"/>
            <a:ext cx="2349500" cy="679450"/>
            <a:chOff x="210" y="1545"/>
            <a:chExt cx="1480" cy="428"/>
          </a:xfrm>
        </p:grpSpPr>
        <p:sp>
          <p:nvSpPr>
            <p:cNvPr id="20549" name="Rectangle 52"/>
            <p:cNvSpPr>
              <a:spLocks noChangeArrowheads="1"/>
            </p:cNvSpPr>
            <p:nvPr/>
          </p:nvSpPr>
          <p:spPr bwMode="auto">
            <a:xfrm>
              <a:off x="958" y="1545"/>
              <a:ext cx="732" cy="428"/>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0550" name="Rectangle 53"/>
            <p:cNvSpPr>
              <a:spLocks noChangeArrowheads="1"/>
            </p:cNvSpPr>
            <p:nvPr/>
          </p:nvSpPr>
          <p:spPr bwMode="auto">
            <a:xfrm>
              <a:off x="210" y="1545"/>
              <a:ext cx="748" cy="428"/>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0</a:t>
              </a:r>
            </a:p>
          </p:txBody>
        </p:sp>
      </p:grpSp>
      <p:sp>
        <p:nvSpPr>
          <p:cNvPr id="20492" name="Line 54"/>
          <p:cNvSpPr>
            <a:spLocks noChangeShapeType="1"/>
          </p:cNvSpPr>
          <p:nvPr/>
        </p:nvSpPr>
        <p:spPr bwMode="auto">
          <a:xfrm>
            <a:off x="1857375" y="1139825"/>
            <a:ext cx="1187450" cy="0"/>
          </a:xfrm>
          <a:prstGeom prst="line">
            <a:avLst/>
          </a:prstGeom>
          <a:noFill/>
          <a:ln w="28575" cap="sq">
            <a:noFill/>
            <a:round/>
            <a:headEnd/>
            <a:tailEnd/>
          </a:ln>
        </p:spPr>
        <p:txBody>
          <a:bodyPr/>
          <a:lstStyle/>
          <a:p>
            <a:endParaRPr lang="en-US">
              <a:latin typeface="Arial"/>
              <a:cs typeface="Arial"/>
            </a:endParaRPr>
          </a:p>
        </p:txBody>
      </p:sp>
      <p:sp>
        <p:nvSpPr>
          <p:cNvPr id="20493" name="Line 55"/>
          <p:cNvSpPr>
            <a:spLocks noChangeShapeType="1"/>
          </p:cNvSpPr>
          <p:nvPr/>
        </p:nvSpPr>
        <p:spPr bwMode="auto">
          <a:xfrm>
            <a:off x="1857375" y="6227763"/>
            <a:ext cx="1187450" cy="0"/>
          </a:xfrm>
          <a:prstGeom prst="line">
            <a:avLst/>
          </a:prstGeom>
          <a:noFill/>
          <a:ln w="28575" cap="sq">
            <a:noFill/>
            <a:round/>
            <a:headEnd/>
            <a:tailEnd/>
          </a:ln>
        </p:spPr>
        <p:txBody>
          <a:bodyPr/>
          <a:lstStyle/>
          <a:p>
            <a:endParaRPr lang="en-US">
              <a:latin typeface="Arial"/>
              <a:cs typeface="Arial"/>
            </a:endParaRPr>
          </a:p>
        </p:txBody>
      </p:sp>
      <p:sp>
        <p:nvSpPr>
          <p:cNvPr id="20494" name="Line 56"/>
          <p:cNvSpPr>
            <a:spLocks noChangeShapeType="1"/>
          </p:cNvSpPr>
          <p:nvPr/>
        </p:nvSpPr>
        <p:spPr bwMode="auto">
          <a:xfrm>
            <a:off x="1857375" y="1139826"/>
            <a:ext cx="0" cy="1312863"/>
          </a:xfrm>
          <a:prstGeom prst="line">
            <a:avLst/>
          </a:prstGeom>
          <a:noFill/>
          <a:ln w="28575" cap="sq">
            <a:noFill/>
            <a:round/>
            <a:headEnd/>
            <a:tailEnd/>
          </a:ln>
        </p:spPr>
        <p:txBody>
          <a:bodyPr/>
          <a:lstStyle/>
          <a:p>
            <a:endParaRPr lang="en-US">
              <a:latin typeface="Arial"/>
              <a:cs typeface="Arial"/>
            </a:endParaRPr>
          </a:p>
        </p:txBody>
      </p:sp>
      <p:sp>
        <p:nvSpPr>
          <p:cNvPr id="20495" name="Line 57"/>
          <p:cNvSpPr>
            <a:spLocks noChangeShapeType="1"/>
          </p:cNvSpPr>
          <p:nvPr/>
        </p:nvSpPr>
        <p:spPr bwMode="auto">
          <a:xfrm>
            <a:off x="5300663" y="1139826"/>
            <a:ext cx="0" cy="1312863"/>
          </a:xfrm>
          <a:prstGeom prst="line">
            <a:avLst/>
          </a:prstGeom>
          <a:noFill/>
          <a:ln w="28575" cap="sq">
            <a:noFill/>
            <a:round/>
            <a:headEnd/>
            <a:tailEnd/>
          </a:ln>
        </p:spPr>
        <p:txBody>
          <a:bodyPr/>
          <a:lstStyle/>
          <a:p>
            <a:endParaRPr lang="en-US">
              <a:latin typeface="Arial"/>
              <a:cs typeface="Arial"/>
            </a:endParaRPr>
          </a:p>
        </p:txBody>
      </p:sp>
      <p:sp>
        <p:nvSpPr>
          <p:cNvPr id="20496" name="Line 58"/>
          <p:cNvSpPr>
            <a:spLocks noChangeShapeType="1"/>
          </p:cNvSpPr>
          <p:nvPr/>
        </p:nvSpPr>
        <p:spPr bwMode="auto">
          <a:xfrm>
            <a:off x="3044825" y="1139825"/>
            <a:ext cx="1328738" cy="0"/>
          </a:xfrm>
          <a:prstGeom prst="line">
            <a:avLst/>
          </a:prstGeom>
          <a:noFill/>
          <a:ln w="28575" cap="sq">
            <a:noFill/>
            <a:round/>
            <a:headEnd/>
            <a:tailEnd/>
          </a:ln>
        </p:spPr>
        <p:txBody>
          <a:bodyPr/>
          <a:lstStyle/>
          <a:p>
            <a:endParaRPr lang="en-US">
              <a:latin typeface="Arial"/>
              <a:cs typeface="Arial"/>
            </a:endParaRPr>
          </a:p>
        </p:txBody>
      </p:sp>
      <p:sp>
        <p:nvSpPr>
          <p:cNvPr id="20497" name="Line 59"/>
          <p:cNvSpPr>
            <a:spLocks noChangeShapeType="1"/>
          </p:cNvSpPr>
          <p:nvPr/>
        </p:nvSpPr>
        <p:spPr bwMode="auto">
          <a:xfrm>
            <a:off x="1857375" y="2452688"/>
            <a:ext cx="0" cy="679450"/>
          </a:xfrm>
          <a:prstGeom prst="line">
            <a:avLst/>
          </a:prstGeom>
          <a:noFill/>
          <a:ln w="28575" cap="sq">
            <a:noFill/>
            <a:round/>
            <a:headEnd/>
            <a:tailEnd/>
          </a:ln>
        </p:spPr>
        <p:txBody>
          <a:bodyPr/>
          <a:lstStyle/>
          <a:p>
            <a:endParaRPr lang="en-US">
              <a:latin typeface="Arial"/>
              <a:cs typeface="Arial"/>
            </a:endParaRPr>
          </a:p>
        </p:txBody>
      </p:sp>
      <p:sp>
        <p:nvSpPr>
          <p:cNvPr id="20498" name="Line 60"/>
          <p:cNvSpPr>
            <a:spLocks noChangeShapeType="1"/>
          </p:cNvSpPr>
          <p:nvPr/>
        </p:nvSpPr>
        <p:spPr bwMode="auto">
          <a:xfrm>
            <a:off x="4373563" y="1139825"/>
            <a:ext cx="927100" cy="0"/>
          </a:xfrm>
          <a:prstGeom prst="line">
            <a:avLst/>
          </a:prstGeom>
          <a:noFill/>
          <a:ln w="28575" cap="sq">
            <a:noFill/>
            <a:round/>
            <a:headEnd/>
            <a:tailEnd/>
          </a:ln>
        </p:spPr>
        <p:txBody>
          <a:bodyPr/>
          <a:lstStyle/>
          <a:p>
            <a:endParaRPr lang="en-US">
              <a:latin typeface="Arial"/>
              <a:cs typeface="Arial"/>
            </a:endParaRPr>
          </a:p>
        </p:txBody>
      </p:sp>
      <p:sp>
        <p:nvSpPr>
          <p:cNvPr id="20499" name="Line 61"/>
          <p:cNvSpPr>
            <a:spLocks noChangeShapeType="1"/>
          </p:cNvSpPr>
          <p:nvPr/>
        </p:nvSpPr>
        <p:spPr bwMode="auto">
          <a:xfrm>
            <a:off x="5300663" y="2452688"/>
            <a:ext cx="0" cy="679450"/>
          </a:xfrm>
          <a:prstGeom prst="line">
            <a:avLst/>
          </a:prstGeom>
          <a:noFill/>
          <a:ln w="28575" cap="sq">
            <a:noFill/>
            <a:round/>
            <a:headEnd/>
            <a:tailEnd/>
          </a:ln>
        </p:spPr>
        <p:txBody>
          <a:bodyPr/>
          <a:lstStyle/>
          <a:p>
            <a:endParaRPr lang="en-US">
              <a:latin typeface="Arial"/>
              <a:cs typeface="Arial"/>
            </a:endParaRPr>
          </a:p>
        </p:txBody>
      </p:sp>
      <p:sp>
        <p:nvSpPr>
          <p:cNvPr id="20500" name="Line 62"/>
          <p:cNvSpPr>
            <a:spLocks noChangeShapeType="1"/>
          </p:cNvSpPr>
          <p:nvPr/>
        </p:nvSpPr>
        <p:spPr bwMode="auto">
          <a:xfrm>
            <a:off x="1857375" y="3132138"/>
            <a:ext cx="0" cy="639762"/>
          </a:xfrm>
          <a:prstGeom prst="line">
            <a:avLst/>
          </a:prstGeom>
          <a:noFill/>
          <a:ln w="28575" cap="sq">
            <a:noFill/>
            <a:round/>
            <a:headEnd/>
            <a:tailEnd/>
          </a:ln>
        </p:spPr>
        <p:txBody>
          <a:bodyPr/>
          <a:lstStyle/>
          <a:p>
            <a:endParaRPr lang="en-US">
              <a:latin typeface="Arial"/>
              <a:cs typeface="Arial"/>
            </a:endParaRPr>
          </a:p>
        </p:txBody>
      </p:sp>
      <p:sp>
        <p:nvSpPr>
          <p:cNvPr id="20501" name="Line 63"/>
          <p:cNvSpPr>
            <a:spLocks noChangeShapeType="1"/>
          </p:cNvSpPr>
          <p:nvPr/>
        </p:nvSpPr>
        <p:spPr bwMode="auto">
          <a:xfrm>
            <a:off x="5300663" y="3132138"/>
            <a:ext cx="0" cy="639762"/>
          </a:xfrm>
          <a:prstGeom prst="line">
            <a:avLst/>
          </a:prstGeom>
          <a:noFill/>
          <a:ln w="28575" cap="sq">
            <a:noFill/>
            <a:round/>
            <a:headEnd/>
            <a:tailEnd/>
          </a:ln>
        </p:spPr>
        <p:txBody>
          <a:bodyPr/>
          <a:lstStyle/>
          <a:p>
            <a:endParaRPr lang="en-US">
              <a:latin typeface="Arial"/>
              <a:cs typeface="Arial"/>
            </a:endParaRPr>
          </a:p>
        </p:txBody>
      </p:sp>
      <p:sp>
        <p:nvSpPr>
          <p:cNvPr id="20502" name="Line 64"/>
          <p:cNvSpPr>
            <a:spLocks noChangeShapeType="1"/>
          </p:cNvSpPr>
          <p:nvPr/>
        </p:nvSpPr>
        <p:spPr bwMode="auto">
          <a:xfrm>
            <a:off x="1857375" y="3771900"/>
            <a:ext cx="0" cy="654050"/>
          </a:xfrm>
          <a:prstGeom prst="line">
            <a:avLst/>
          </a:prstGeom>
          <a:noFill/>
          <a:ln w="28575" cap="sq">
            <a:noFill/>
            <a:round/>
            <a:headEnd/>
            <a:tailEnd/>
          </a:ln>
        </p:spPr>
        <p:txBody>
          <a:bodyPr/>
          <a:lstStyle/>
          <a:p>
            <a:endParaRPr lang="en-US">
              <a:latin typeface="Arial"/>
              <a:cs typeface="Arial"/>
            </a:endParaRPr>
          </a:p>
        </p:txBody>
      </p:sp>
      <p:sp>
        <p:nvSpPr>
          <p:cNvPr id="20503" name="Line 65"/>
          <p:cNvSpPr>
            <a:spLocks noChangeShapeType="1"/>
          </p:cNvSpPr>
          <p:nvPr/>
        </p:nvSpPr>
        <p:spPr bwMode="auto">
          <a:xfrm>
            <a:off x="5300663" y="3771900"/>
            <a:ext cx="0" cy="654050"/>
          </a:xfrm>
          <a:prstGeom prst="line">
            <a:avLst/>
          </a:prstGeom>
          <a:noFill/>
          <a:ln w="28575" cap="sq">
            <a:noFill/>
            <a:round/>
            <a:headEnd/>
            <a:tailEnd/>
          </a:ln>
        </p:spPr>
        <p:txBody>
          <a:bodyPr/>
          <a:lstStyle/>
          <a:p>
            <a:endParaRPr lang="en-US">
              <a:latin typeface="Arial"/>
              <a:cs typeface="Arial"/>
            </a:endParaRPr>
          </a:p>
        </p:txBody>
      </p:sp>
      <p:sp>
        <p:nvSpPr>
          <p:cNvPr id="20504" name="Line 66"/>
          <p:cNvSpPr>
            <a:spLocks noChangeShapeType="1"/>
          </p:cNvSpPr>
          <p:nvPr/>
        </p:nvSpPr>
        <p:spPr bwMode="auto">
          <a:xfrm>
            <a:off x="1857375" y="4425951"/>
            <a:ext cx="0" cy="639763"/>
          </a:xfrm>
          <a:prstGeom prst="line">
            <a:avLst/>
          </a:prstGeom>
          <a:noFill/>
          <a:ln w="28575" cap="sq">
            <a:noFill/>
            <a:round/>
            <a:headEnd/>
            <a:tailEnd/>
          </a:ln>
        </p:spPr>
        <p:txBody>
          <a:bodyPr/>
          <a:lstStyle/>
          <a:p>
            <a:endParaRPr lang="en-US">
              <a:latin typeface="Arial"/>
              <a:cs typeface="Arial"/>
            </a:endParaRPr>
          </a:p>
        </p:txBody>
      </p:sp>
      <p:sp>
        <p:nvSpPr>
          <p:cNvPr id="20505" name="Line 67"/>
          <p:cNvSpPr>
            <a:spLocks noChangeShapeType="1"/>
          </p:cNvSpPr>
          <p:nvPr/>
        </p:nvSpPr>
        <p:spPr bwMode="auto">
          <a:xfrm>
            <a:off x="5300663" y="4425951"/>
            <a:ext cx="0" cy="639763"/>
          </a:xfrm>
          <a:prstGeom prst="line">
            <a:avLst/>
          </a:prstGeom>
          <a:noFill/>
          <a:ln w="28575" cap="sq">
            <a:noFill/>
            <a:round/>
            <a:headEnd/>
            <a:tailEnd/>
          </a:ln>
        </p:spPr>
        <p:txBody>
          <a:bodyPr/>
          <a:lstStyle/>
          <a:p>
            <a:endParaRPr lang="en-US">
              <a:latin typeface="Arial"/>
              <a:cs typeface="Arial"/>
            </a:endParaRPr>
          </a:p>
        </p:txBody>
      </p:sp>
      <p:sp>
        <p:nvSpPr>
          <p:cNvPr id="20506" name="Line 68"/>
          <p:cNvSpPr>
            <a:spLocks noChangeShapeType="1"/>
          </p:cNvSpPr>
          <p:nvPr/>
        </p:nvSpPr>
        <p:spPr bwMode="auto">
          <a:xfrm>
            <a:off x="1857375" y="5065714"/>
            <a:ext cx="0" cy="581025"/>
          </a:xfrm>
          <a:prstGeom prst="line">
            <a:avLst/>
          </a:prstGeom>
          <a:noFill/>
          <a:ln w="28575" cap="sq">
            <a:noFill/>
            <a:round/>
            <a:headEnd/>
            <a:tailEnd/>
          </a:ln>
        </p:spPr>
        <p:txBody>
          <a:bodyPr/>
          <a:lstStyle/>
          <a:p>
            <a:endParaRPr lang="en-US">
              <a:latin typeface="Arial"/>
              <a:cs typeface="Arial"/>
            </a:endParaRPr>
          </a:p>
        </p:txBody>
      </p:sp>
      <p:sp>
        <p:nvSpPr>
          <p:cNvPr id="20507" name="Line 69"/>
          <p:cNvSpPr>
            <a:spLocks noChangeShapeType="1"/>
          </p:cNvSpPr>
          <p:nvPr/>
        </p:nvSpPr>
        <p:spPr bwMode="auto">
          <a:xfrm>
            <a:off x="5300663" y="5065714"/>
            <a:ext cx="0" cy="581025"/>
          </a:xfrm>
          <a:prstGeom prst="line">
            <a:avLst/>
          </a:prstGeom>
          <a:noFill/>
          <a:ln w="28575" cap="sq">
            <a:noFill/>
            <a:round/>
            <a:headEnd/>
            <a:tailEnd/>
          </a:ln>
        </p:spPr>
        <p:txBody>
          <a:bodyPr/>
          <a:lstStyle/>
          <a:p>
            <a:endParaRPr lang="en-US">
              <a:latin typeface="Arial"/>
              <a:cs typeface="Arial"/>
            </a:endParaRPr>
          </a:p>
        </p:txBody>
      </p:sp>
      <p:sp>
        <p:nvSpPr>
          <p:cNvPr id="20508" name="Line 70"/>
          <p:cNvSpPr>
            <a:spLocks noChangeShapeType="1"/>
          </p:cNvSpPr>
          <p:nvPr/>
        </p:nvSpPr>
        <p:spPr bwMode="auto">
          <a:xfrm>
            <a:off x="1857375" y="5646739"/>
            <a:ext cx="0" cy="581025"/>
          </a:xfrm>
          <a:prstGeom prst="line">
            <a:avLst/>
          </a:prstGeom>
          <a:noFill/>
          <a:ln w="28575" cap="sq">
            <a:noFill/>
            <a:round/>
            <a:headEnd/>
            <a:tailEnd/>
          </a:ln>
        </p:spPr>
        <p:txBody>
          <a:bodyPr/>
          <a:lstStyle/>
          <a:p>
            <a:endParaRPr lang="en-US">
              <a:latin typeface="Arial"/>
              <a:cs typeface="Arial"/>
            </a:endParaRPr>
          </a:p>
        </p:txBody>
      </p:sp>
      <p:sp>
        <p:nvSpPr>
          <p:cNvPr id="20509" name="Line 71"/>
          <p:cNvSpPr>
            <a:spLocks noChangeShapeType="1"/>
          </p:cNvSpPr>
          <p:nvPr/>
        </p:nvSpPr>
        <p:spPr bwMode="auto">
          <a:xfrm>
            <a:off x="5300663" y="5646739"/>
            <a:ext cx="0" cy="581025"/>
          </a:xfrm>
          <a:prstGeom prst="line">
            <a:avLst/>
          </a:prstGeom>
          <a:noFill/>
          <a:ln w="28575" cap="sq">
            <a:noFill/>
            <a:round/>
            <a:headEnd/>
            <a:tailEnd/>
          </a:ln>
        </p:spPr>
        <p:txBody>
          <a:bodyPr/>
          <a:lstStyle/>
          <a:p>
            <a:endParaRPr lang="en-US">
              <a:latin typeface="Arial"/>
              <a:cs typeface="Arial"/>
            </a:endParaRPr>
          </a:p>
        </p:txBody>
      </p:sp>
      <p:sp>
        <p:nvSpPr>
          <p:cNvPr id="20510" name="Line 72"/>
          <p:cNvSpPr>
            <a:spLocks noChangeShapeType="1"/>
          </p:cNvSpPr>
          <p:nvPr/>
        </p:nvSpPr>
        <p:spPr bwMode="auto">
          <a:xfrm>
            <a:off x="3044825" y="6227763"/>
            <a:ext cx="1328738" cy="0"/>
          </a:xfrm>
          <a:prstGeom prst="line">
            <a:avLst/>
          </a:prstGeom>
          <a:noFill/>
          <a:ln w="28575" cap="sq">
            <a:noFill/>
            <a:round/>
            <a:headEnd/>
            <a:tailEnd/>
          </a:ln>
        </p:spPr>
        <p:txBody>
          <a:bodyPr/>
          <a:lstStyle/>
          <a:p>
            <a:endParaRPr lang="en-US">
              <a:latin typeface="Arial"/>
              <a:cs typeface="Arial"/>
            </a:endParaRPr>
          </a:p>
        </p:txBody>
      </p:sp>
      <p:sp>
        <p:nvSpPr>
          <p:cNvPr id="20511" name="Line 73"/>
          <p:cNvSpPr>
            <a:spLocks noChangeShapeType="1"/>
          </p:cNvSpPr>
          <p:nvPr/>
        </p:nvSpPr>
        <p:spPr bwMode="auto">
          <a:xfrm>
            <a:off x="4373563" y="6227763"/>
            <a:ext cx="927100" cy="0"/>
          </a:xfrm>
          <a:prstGeom prst="line">
            <a:avLst/>
          </a:prstGeom>
          <a:noFill/>
          <a:ln w="28575" cap="sq">
            <a:noFill/>
            <a:round/>
            <a:headEnd/>
            <a:tailEnd/>
          </a:ln>
        </p:spPr>
        <p:txBody>
          <a:bodyPr/>
          <a:lstStyle/>
          <a:p>
            <a:endParaRPr lang="en-US">
              <a:latin typeface="Arial"/>
              <a:cs typeface="Arial"/>
            </a:endParaRPr>
          </a:p>
        </p:txBody>
      </p:sp>
      <p:grpSp>
        <p:nvGrpSpPr>
          <p:cNvPr id="9" name="Group 74"/>
          <p:cNvGrpSpPr>
            <a:grpSpLocks/>
          </p:cNvGrpSpPr>
          <p:nvPr/>
        </p:nvGrpSpPr>
        <p:grpSpPr bwMode="auto">
          <a:xfrm>
            <a:off x="1857375" y="1139826"/>
            <a:ext cx="2516188" cy="1325563"/>
            <a:chOff x="210" y="718"/>
            <a:chExt cx="1585" cy="835"/>
          </a:xfrm>
        </p:grpSpPr>
        <p:sp>
          <p:nvSpPr>
            <p:cNvPr id="20546" name="Rectangle 75"/>
            <p:cNvSpPr>
              <a:spLocks noChangeArrowheads="1"/>
            </p:cNvSpPr>
            <p:nvPr/>
          </p:nvSpPr>
          <p:spPr bwMode="auto">
            <a:xfrm>
              <a:off x="958" y="718"/>
              <a:ext cx="837"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t>
              </a:r>
              <a:r>
                <a:rPr lang="en-US" sz="2200">
                  <a:latin typeface="Arial"/>
                  <a:cs typeface="Arial"/>
                </a:rPr>
                <a:t>(bushels </a:t>
              </a:r>
              <a:br>
                <a:rPr lang="en-US" sz="2200">
                  <a:latin typeface="Arial"/>
                  <a:cs typeface="Arial"/>
                </a:rPr>
              </a:br>
              <a:r>
                <a:rPr lang="en-US" sz="2200">
                  <a:latin typeface="Arial"/>
                  <a:cs typeface="Arial"/>
                </a:rPr>
                <a:t>of wheat)</a:t>
              </a:r>
            </a:p>
          </p:txBody>
        </p:sp>
        <p:sp>
          <p:nvSpPr>
            <p:cNvPr id="20547" name="Rectangle 76"/>
            <p:cNvSpPr>
              <a:spLocks noChangeArrowheads="1"/>
            </p:cNvSpPr>
            <p:nvPr/>
          </p:nvSpPr>
          <p:spPr bwMode="auto">
            <a:xfrm>
              <a:off x="210" y="718"/>
              <a:ext cx="748"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L</a:t>
              </a:r>
              <a:r>
                <a:rPr lang="en-US" sz="2400">
                  <a:latin typeface="Arial"/>
                  <a:cs typeface="Arial"/>
                </a:rPr>
                <a:t/>
              </a:r>
              <a:br>
                <a:rPr lang="en-US" sz="2400">
                  <a:latin typeface="Arial"/>
                  <a:cs typeface="Arial"/>
                </a:rPr>
              </a:br>
              <a:r>
                <a:rPr lang="en-US" sz="2200">
                  <a:latin typeface="Arial"/>
                  <a:cs typeface="Arial"/>
                </a:rPr>
                <a:t>(no. of workers)</a:t>
              </a:r>
            </a:p>
          </p:txBody>
        </p:sp>
        <p:sp>
          <p:nvSpPr>
            <p:cNvPr id="20548" name="Line 77"/>
            <p:cNvSpPr>
              <a:spLocks noChangeShapeType="1"/>
            </p:cNvSpPr>
            <p:nvPr/>
          </p:nvSpPr>
          <p:spPr bwMode="auto">
            <a:xfrm>
              <a:off x="216" y="1553"/>
              <a:ext cx="1541"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72782" name="Oval 78"/>
          <p:cNvSpPr>
            <a:spLocks noChangeArrowheads="1"/>
          </p:cNvSpPr>
          <p:nvPr/>
        </p:nvSpPr>
        <p:spPr bwMode="auto">
          <a:xfrm>
            <a:off x="6797675" y="5318126"/>
            <a:ext cx="139700" cy="138113"/>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nvGrpSpPr>
          <p:cNvPr id="26" name="Group 25"/>
          <p:cNvGrpSpPr/>
          <p:nvPr/>
        </p:nvGrpSpPr>
        <p:grpSpPr>
          <a:xfrm>
            <a:off x="6861176" y="1484313"/>
            <a:ext cx="2949575" cy="3903662"/>
            <a:chOff x="6861176" y="1484313"/>
            <a:chExt cx="2949575" cy="3903662"/>
          </a:xfrm>
        </p:grpSpPr>
        <p:grpSp>
          <p:nvGrpSpPr>
            <p:cNvPr id="11" name="Group 80"/>
            <p:cNvGrpSpPr>
              <a:grpSpLocks/>
            </p:cNvGrpSpPr>
            <p:nvPr/>
          </p:nvGrpSpPr>
          <p:grpSpPr bwMode="auto">
            <a:xfrm>
              <a:off x="6861176" y="1552575"/>
              <a:ext cx="2882900" cy="3835400"/>
              <a:chOff x="357" y="2450"/>
              <a:chExt cx="795" cy="646"/>
            </a:xfrm>
          </p:grpSpPr>
          <p:sp>
            <p:nvSpPr>
              <p:cNvPr id="20544" name="Line 81"/>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0545" name="Line 82"/>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0543" name="Oval 83"/>
            <p:cNvSpPr>
              <a:spLocks noChangeArrowheads="1"/>
            </p:cNvSpPr>
            <p:nvPr/>
          </p:nvSpPr>
          <p:spPr bwMode="auto">
            <a:xfrm>
              <a:off x="9671051" y="1484313"/>
              <a:ext cx="139700" cy="138112"/>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grpSp>
        <p:nvGrpSpPr>
          <p:cNvPr id="25" name="Group 24"/>
          <p:cNvGrpSpPr/>
          <p:nvPr/>
        </p:nvGrpSpPr>
        <p:grpSpPr>
          <a:xfrm>
            <a:off x="6864350" y="1706564"/>
            <a:ext cx="2374900" cy="3690937"/>
            <a:chOff x="6864350" y="1706564"/>
            <a:chExt cx="2374900" cy="3690937"/>
          </a:xfrm>
        </p:grpSpPr>
        <p:grpSp>
          <p:nvGrpSpPr>
            <p:cNvPr id="13" name="Group 85"/>
            <p:cNvGrpSpPr>
              <a:grpSpLocks/>
            </p:cNvGrpSpPr>
            <p:nvPr/>
          </p:nvGrpSpPr>
          <p:grpSpPr bwMode="auto">
            <a:xfrm>
              <a:off x="6864350" y="1771651"/>
              <a:ext cx="2308225" cy="3625850"/>
              <a:chOff x="357" y="2450"/>
              <a:chExt cx="795" cy="646"/>
            </a:xfrm>
          </p:grpSpPr>
          <p:sp>
            <p:nvSpPr>
              <p:cNvPr id="20540" name="Line 86"/>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0541" name="Line 87"/>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0539" name="Oval 88"/>
            <p:cNvSpPr>
              <a:spLocks noChangeArrowheads="1"/>
            </p:cNvSpPr>
            <p:nvPr/>
          </p:nvSpPr>
          <p:spPr bwMode="auto">
            <a:xfrm>
              <a:off x="9099550" y="1706564"/>
              <a:ext cx="139700" cy="138112"/>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grpSp>
        <p:nvGrpSpPr>
          <p:cNvPr id="24" name="Group 23"/>
          <p:cNvGrpSpPr/>
          <p:nvPr/>
        </p:nvGrpSpPr>
        <p:grpSpPr>
          <a:xfrm>
            <a:off x="6859588" y="2225675"/>
            <a:ext cx="1801812" cy="3168650"/>
            <a:chOff x="6859588" y="2225675"/>
            <a:chExt cx="1801812" cy="3168650"/>
          </a:xfrm>
        </p:grpSpPr>
        <p:grpSp>
          <p:nvGrpSpPr>
            <p:cNvPr id="15" name="Group 90"/>
            <p:cNvGrpSpPr>
              <a:grpSpLocks/>
            </p:cNvGrpSpPr>
            <p:nvPr/>
          </p:nvGrpSpPr>
          <p:grpSpPr bwMode="auto">
            <a:xfrm>
              <a:off x="6859588" y="2289175"/>
              <a:ext cx="1733550" cy="3105150"/>
              <a:chOff x="357" y="2450"/>
              <a:chExt cx="795" cy="646"/>
            </a:xfrm>
          </p:grpSpPr>
          <p:sp>
            <p:nvSpPr>
              <p:cNvPr id="20536" name="Line 91"/>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0537" name="Line 92"/>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0535" name="Oval 93"/>
            <p:cNvSpPr>
              <a:spLocks noChangeArrowheads="1"/>
            </p:cNvSpPr>
            <p:nvPr/>
          </p:nvSpPr>
          <p:spPr bwMode="auto">
            <a:xfrm>
              <a:off x="8521700" y="2225675"/>
              <a:ext cx="139700" cy="138113"/>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grpSp>
        <p:nvGrpSpPr>
          <p:cNvPr id="23" name="Group 22"/>
          <p:cNvGrpSpPr/>
          <p:nvPr/>
        </p:nvGrpSpPr>
        <p:grpSpPr>
          <a:xfrm>
            <a:off x="6864350" y="2992438"/>
            <a:ext cx="1212850" cy="2405062"/>
            <a:chOff x="6864350" y="2992438"/>
            <a:chExt cx="1212850" cy="2405062"/>
          </a:xfrm>
        </p:grpSpPr>
        <p:grpSp>
          <p:nvGrpSpPr>
            <p:cNvPr id="17" name="Group 95"/>
            <p:cNvGrpSpPr>
              <a:grpSpLocks/>
            </p:cNvGrpSpPr>
            <p:nvPr/>
          </p:nvGrpSpPr>
          <p:grpSpPr bwMode="auto">
            <a:xfrm>
              <a:off x="6864350" y="3063875"/>
              <a:ext cx="1144588" cy="2333625"/>
              <a:chOff x="357" y="2450"/>
              <a:chExt cx="795" cy="646"/>
            </a:xfrm>
          </p:grpSpPr>
          <p:sp>
            <p:nvSpPr>
              <p:cNvPr id="20532" name="Line 96"/>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0533" name="Line 97"/>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0531" name="Oval 98"/>
            <p:cNvSpPr>
              <a:spLocks noChangeArrowheads="1"/>
            </p:cNvSpPr>
            <p:nvPr/>
          </p:nvSpPr>
          <p:spPr bwMode="auto">
            <a:xfrm>
              <a:off x="7937500" y="2992438"/>
              <a:ext cx="139700" cy="138112"/>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grpSp>
        <p:nvGrpSpPr>
          <p:cNvPr id="22" name="Group 21"/>
          <p:cNvGrpSpPr/>
          <p:nvPr/>
        </p:nvGrpSpPr>
        <p:grpSpPr>
          <a:xfrm>
            <a:off x="6858001" y="4051300"/>
            <a:ext cx="652463" cy="1339851"/>
            <a:chOff x="6858001" y="4051300"/>
            <a:chExt cx="652463" cy="1339851"/>
          </a:xfrm>
        </p:grpSpPr>
        <p:grpSp>
          <p:nvGrpSpPr>
            <p:cNvPr id="19" name="Group 100"/>
            <p:cNvGrpSpPr>
              <a:grpSpLocks/>
            </p:cNvGrpSpPr>
            <p:nvPr/>
          </p:nvGrpSpPr>
          <p:grpSpPr bwMode="auto">
            <a:xfrm>
              <a:off x="6858001" y="4110038"/>
              <a:ext cx="579438" cy="1281113"/>
              <a:chOff x="357" y="2450"/>
              <a:chExt cx="795" cy="646"/>
            </a:xfrm>
          </p:grpSpPr>
          <p:sp>
            <p:nvSpPr>
              <p:cNvPr id="20528" name="Line 101"/>
              <p:cNvSpPr>
                <a:spLocks noChangeShapeType="1"/>
              </p:cNvSpPr>
              <p:nvPr/>
            </p:nvSpPr>
            <p:spPr bwMode="auto">
              <a:xfrm>
                <a:off x="357" y="2450"/>
                <a:ext cx="79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0529" name="Line 102"/>
              <p:cNvSpPr>
                <a:spLocks noChangeShapeType="1"/>
              </p:cNvSpPr>
              <p:nvPr/>
            </p:nvSpPr>
            <p:spPr bwMode="auto">
              <a:xfrm>
                <a:off x="1152" y="2451"/>
                <a:ext cx="0" cy="64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0527" name="Oval 103"/>
            <p:cNvSpPr>
              <a:spLocks noChangeArrowheads="1"/>
            </p:cNvSpPr>
            <p:nvPr/>
          </p:nvSpPr>
          <p:spPr bwMode="auto">
            <a:xfrm>
              <a:off x="7370764" y="4051300"/>
              <a:ext cx="139700" cy="138113"/>
            </a:xfrm>
            <a:prstGeom prst="ellipse">
              <a:avLst/>
            </a:prstGeom>
            <a:solidFill>
              <a:srgbClr val="006600"/>
            </a:solidFill>
            <a:ln w="9525">
              <a:noFill/>
              <a:prstDash val="dash"/>
              <a:round/>
              <a:headEnd/>
              <a:tailEnd/>
            </a:ln>
          </p:spPr>
          <p:txBody>
            <a:bodyPr wrap="none" anchor="ctr"/>
            <a:lstStyle/>
            <a:p>
              <a:endParaRPr lang="en-US">
                <a:latin typeface="Arial"/>
                <a:cs typeface="Arial"/>
              </a:endParaRPr>
            </a:p>
          </p:txBody>
        </p:sp>
      </p:grpSp>
      <p:grpSp>
        <p:nvGrpSpPr>
          <p:cNvPr id="21" name="Group 20"/>
          <p:cNvGrpSpPr/>
          <p:nvPr/>
        </p:nvGrpSpPr>
        <p:grpSpPr>
          <a:xfrm>
            <a:off x="6859588" y="1543050"/>
            <a:ext cx="2889250" cy="3848100"/>
            <a:chOff x="6859588" y="1543050"/>
            <a:chExt cx="2889250" cy="3848100"/>
          </a:xfrm>
        </p:grpSpPr>
        <p:sp>
          <p:nvSpPr>
            <p:cNvPr id="20521" name="Line 105"/>
            <p:cNvSpPr>
              <a:spLocks noChangeShapeType="1"/>
            </p:cNvSpPr>
            <p:nvPr/>
          </p:nvSpPr>
          <p:spPr bwMode="auto">
            <a:xfrm flipV="1">
              <a:off x="6859588" y="4114800"/>
              <a:ext cx="574675" cy="1276350"/>
            </a:xfrm>
            <a:prstGeom prst="line">
              <a:avLst/>
            </a:prstGeom>
            <a:noFill/>
            <a:ln w="38100">
              <a:solidFill>
                <a:srgbClr val="006600"/>
              </a:solidFill>
              <a:round/>
              <a:headEnd/>
              <a:tailEnd/>
            </a:ln>
          </p:spPr>
          <p:txBody>
            <a:bodyPr/>
            <a:lstStyle/>
            <a:p>
              <a:endParaRPr lang="en-US">
                <a:latin typeface="Arial"/>
                <a:cs typeface="Arial"/>
              </a:endParaRPr>
            </a:p>
          </p:txBody>
        </p:sp>
        <p:sp>
          <p:nvSpPr>
            <p:cNvPr id="20522" name="Line 106"/>
            <p:cNvSpPr>
              <a:spLocks noChangeShapeType="1"/>
            </p:cNvSpPr>
            <p:nvPr/>
          </p:nvSpPr>
          <p:spPr bwMode="auto">
            <a:xfrm flipV="1">
              <a:off x="7448551" y="3063875"/>
              <a:ext cx="547688" cy="1046163"/>
            </a:xfrm>
            <a:prstGeom prst="line">
              <a:avLst/>
            </a:prstGeom>
            <a:noFill/>
            <a:ln w="38100">
              <a:solidFill>
                <a:srgbClr val="006600"/>
              </a:solidFill>
              <a:round/>
              <a:headEnd/>
              <a:tailEnd/>
            </a:ln>
          </p:spPr>
          <p:txBody>
            <a:bodyPr/>
            <a:lstStyle/>
            <a:p>
              <a:endParaRPr lang="en-US">
                <a:latin typeface="Arial"/>
                <a:cs typeface="Arial"/>
              </a:endParaRPr>
            </a:p>
          </p:txBody>
        </p:sp>
        <p:sp>
          <p:nvSpPr>
            <p:cNvPr id="20523" name="Line 107"/>
            <p:cNvSpPr>
              <a:spLocks noChangeShapeType="1"/>
            </p:cNvSpPr>
            <p:nvPr/>
          </p:nvSpPr>
          <p:spPr bwMode="auto">
            <a:xfrm flipV="1">
              <a:off x="8010526" y="2295525"/>
              <a:ext cx="587375" cy="760413"/>
            </a:xfrm>
            <a:prstGeom prst="line">
              <a:avLst/>
            </a:prstGeom>
            <a:noFill/>
            <a:ln w="38100">
              <a:solidFill>
                <a:srgbClr val="006600"/>
              </a:solidFill>
              <a:round/>
              <a:headEnd/>
              <a:tailEnd/>
            </a:ln>
          </p:spPr>
          <p:txBody>
            <a:bodyPr/>
            <a:lstStyle/>
            <a:p>
              <a:endParaRPr lang="en-US">
                <a:latin typeface="Arial"/>
                <a:cs typeface="Arial"/>
              </a:endParaRPr>
            </a:p>
          </p:txBody>
        </p:sp>
        <p:sp>
          <p:nvSpPr>
            <p:cNvPr id="20524" name="Line 108"/>
            <p:cNvSpPr>
              <a:spLocks noChangeShapeType="1"/>
            </p:cNvSpPr>
            <p:nvPr/>
          </p:nvSpPr>
          <p:spPr bwMode="auto">
            <a:xfrm flipV="1">
              <a:off x="8593138" y="1758950"/>
              <a:ext cx="587375" cy="534988"/>
            </a:xfrm>
            <a:prstGeom prst="line">
              <a:avLst/>
            </a:prstGeom>
            <a:noFill/>
            <a:ln w="38100">
              <a:solidFill>
                <a:srgbClr val="006600"/>
              </a:solidFill>
              <a:round/>
              <a:headEnd/>
              <a:tailEnd/>
            </a:ln>
          </p:spPr>
          <p:txBody>
            <a:bodyPr/>
            <a:lstStyle/>
            <a:p>
              <a:endParaRPr lang="en-US">
                <a:latin typeface="Arial"/>
                <a:cs typeface="Arial"/>
              </a:endParaRPr>
            </a:p>
          </p:txBody>
        </p:sp>
        <p:sp>
          <p:nvSpPr>
            <p:cNvPr id="20525" name="Line 109"/>
            <p:cNvSpPr>
              <a:spLocks noChangeShapeType="1"/>
            </p:cNvSpPr>
            <p:nvPr/>
          </p:nvSpPr>
          <p:spPr bwMode="auto">
            <a:xfrm flipV="1">
              <a:off x="9190038" y="1543050"/>
              <a:ext cx="558800" cy="220663"/>
            </a:xfrm>
            <a:prstGeom prst="line">
              <a:avLst/>
            </a:prstGeom>
            <a:noFill/>
            <a:ln w="38100">
              <a:solidFill>
                <a:srgbClr val="006600"/>
              </a:solidFill>
              <a:round/>
              <a:headEnd/>
              <a:tailEnd/>
            </a:ln>
          </p:spPr>
          <p:txBody>
            <a:bodyPr/>
            <a:lstStyle/>
            <a:p>
              <a:endParaRPr lang="en-US">
                <a:latin typeface="Arial"/>
                <a:cs typeface="Arial"/>
              </a:endParaRPr>
            </a:p>
          </p:txBody>
        </p:sp>
      </p:grpSp>
      <p:sp>
        <p:nvSpPr>
          <p:cNvPr id="2052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7352297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72782"/>
                                        </p:tgtEl>
                                        <p:attrNameLst>
                                          <p:attrName>style.visibility</p:attrName>
                                        </p:attrNameLst>
                                      </p:cBhvr>
                                      <p:to>
                                        <p:strVal val="visible"/>
                                      </p:to>
                                    </p:set>
                                    <p:anim calcmode="lin" valueType="num">
                                      <p:cBhvr>
                                        <p:cTn id="11" dur="500" fill="hold"/>
                                        <p:tgtEl>
                                          <p:spTgt spid="72782"/>
                                        </p:tgtEl>
                                        <p:attrNameLst>
                                          <p:attrName>ppt_w</p:attrName>
                                        </p:attrNameLst>
                                      </p:cBhvr>
                                      <p:tavLst>
                                        <p:tav tm="0">
                                          <p:val>
                                            <p:strVal val="4/3*#ppt_w"/>
                                          </p:val>
                                        </p:tav>
                                        <p:tav tm="100000">
                                          <p:val>
                                            <p:strVal val="#ppt_w"/>
                                          </p:val>
                                        </p:tav>
                                      </p:tavLst>
                                    </p:anim>
                                    <p:anim calcmode="lin" valueType="num">
                                      <p:cBhvr>
                                        <p:cTn id="12" dur="500" fill="hold"/>
                                        <p:tgtEl>
                                          <p:spTgt spid="72782"/>
                                        </p:tgtEl>
                                        <p:attrNameLst>
                                          <p:attrName>ppt_h</p:attrName>
                                        </p:attrNameLst>
                                      </p:cBhvr>
                                      <p:tavLst>
                                        <p:tav tm="0">
                                          <p:val>
                                            <p:strVal val="4/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8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1085088" y="661924"/>
            <a:ext cx="8229600" cy="649288"/>
          </a:xfrm>
        </p:spPr>
        <p:txBody>
          <a:bodyPr>
            <a:normAutofit fontScale="90000"/>
          </a:bodyPr>
          <a:lstStyle/>
          <a:p>
            <a:pPr eaLnBrk="1" hangingPunct="1"/>
            <a:r>
              <a:rPr lang="en-US" sz="3700" dirty="0"/>
              <a:t>Marginal Product</a:t>
            </a:r>
          </a:p>
        </p:txBody>
      </p:sp>
      <p:sp>
        <p:nvSpPr>
          <p:cNvPr id="21509" name="Rectangle 3"/>
          <p:cNvSpPr>
            <a:spLocks noGrp="1" noChangeArrowheads="1"/>
          </p:cNvSpPr>
          <p:nvPr>
            <p:ph type="body" idx="4294967295"/>
          </p:nvPr>
        </p:nvSpPr>
        <p:spPr>
          <a:xfrm>
            <a:off x="1005840" y="1527048"/>
            <a:ext cx="9204960" cy="4811840"/>
          </a:xfrm>
        </p:spPr>
        <p:txBody>
          <a:bodyPr/>
          <a:lstStyle/>
          <a:p>
            <a:pPr eaLnBrk="1" hangingPunct="1"/>
            <a:r>
              <a:rPr lang="en-US" dirty="0" smtClean="0"/>
              <a:t>If the farmer hires one more worker, his output rises by the </a:t>
            </a:r>
            <a:r>
              <a:rPr lang="en-US" i="1" dirty="0" smtClean="0"/>
              <a:t>marginal product of labor</a:t>
            </a:r>
            <a:r>
              <a:rPr lang="en-US" dirty="0" smtClean="0"/>
              <a:t>.  </a:t>
            </a:r>
          </a:p>
          <a:p>
            <a:pPr eaLnBrk="1" hangingPunct="1"/>
            <a:r>
              <a:rPr lang="en-US" dirty="0" smtClean="0"/>
              <a:t>The </a:t>
            </a:r>
            <a:r>
              <a:rPr lang="en-US" b="1" dirty="0" smtClean="0">
                <a:solidFill>
                  <a:srgbClr val="CC0000"/>
                </a:solidFill>
              </a:rPr>
              <a:t>marginal product</a:t>
            </a:r>
            <a:r>
              <a:rPr lang="en-US" b="1" dirty="0" smtClean="0"/>
              <a:t> </a:t>
            </a:r>
            <a:r>
              <a:rPr lang="en-US" dirty="0" smtClean="0"/>
              <a:t>of any input is the increase in output arising from an additional unit of that input, holding all other inputs constant. </a:t>
            </a:r>
          </a:p>
        </p:txBody>
      </p:sp>
      <p:sp>
        <p:nvSpPr>
          <p:cNvPr id="2151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Tree>
    <p:extLst>
      <p:ext uri="{BB962C8B-B14F-4D97-AF65-F5344CB8AC3E}">
        <p14:creationId xmlns:p14="http://schemas.microsoft.com/office/powerpoint/2010/main" val="12289637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9">
                                            <p:txEl>
                                              <p:pRg st="0" end="0"/>
                                            </p:txEl>
                                          </p:spTgt>
                                        </p:tgtEl>
                                        <p:attrNameLst>
                                          <p:attrName>style.visibility</p:attrName>
                                        </p:attrNameLst>
                                      </p:cBhvr>
                                      <p:to>
                                        <p:strVal val="visible"/>
                                      </p:to>
                                    </p:set>
                                    <p:animEffect transition="in" filter="wipe(left)">
                                      <p:cBhvr>
                                        <p:cTn id="7" dur="500"/>
                                        <p:tgtEl>
                                          <p:spTgt spid="215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9">
                                            <p:txEl>
                                              <p:pRg st="1" end="1"/>
                                            </p:txEl>
                                          </p:spTgt>
                                        </p:tgtEl>
                                        <p:attrNameLst>
                                          <p:attrName>style.visibility</p:attrName>
                                        </p:attrNameLst>
                                      </p:cBhvr>
                                      <p:to>
                                        <p:strVal val="visible"/>
                                      </p:to>
                                    </p:set>
                                    <p:animEffect transition="in" filter="wipe(left)">
                                      <p:cBhvr>
                                        <p:cTn id="12" dur="500"/>
                                        <p:tgtEl>
                                          <p:spTgt spid="215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build="p" bldLvl="4"/>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913064" y="1139825"/>
            <a:ext cx="2516187" cy="5087938"/>
            <a:chOff x="210" y="718"/>
            <a:chExt cx="1585" cy="3205"/>
          </a:xfrm>
        </p:grpSpPr>
        <p:grpSp>
          <p:nvGrpSpPr>
            <p:cNvPr id="3" name="Group 3"/>
            <p:cNvGrpSpPr>
              <a:grpSpLocks/>
            </p:cNvGrpSpPr>
            <p:nvPr/>
          </p:nvGrpSpPr>
          <p:grpSpPr bwMode="auto">
            <a:xfrm>
              <a:off x="210" y="718"/>
              <a:ext cx="1585" cy="3205"/>
              <a:chOff x="210" y="718"/>
              <a:chExt cx="1585" cy="3205"/>
            </a:xfrm>
          </p:grpSpPr>
          <p:sp>
            <p:nvSpPr>
              <p:cNvPr id="22596" name="Rectangle 4"/>
              <p:cNvSpPr>
                <a:spLocks noChangeArrowheads="1"/>
              </p:cNvSpPr>
              <p:nvPr/>
            </p:nvSpPr>
            <p:spPr bwMode="auto">
              <a:xfrm>
                <a:off x="958" y="3557"/>
                <a:ext cx="732"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3000</a:t>
                </a:r>
              </a:p>
            </p:txBody>
          </p:sp>
          <p:sp>
            <p:nvSpPr>
              <p:cNvPr id="22597" name="Rectangle 5"/>
              <p:cNvSpPr>
                <a:spLocks noChangeArrowheads="1"/>
              </p:cNvSpPr>
              <p:nvPr/>
            </p:nvSpPr>
            <p:spPr bwMode="auto">
              <a:xfrm>
                <a:off x="210" y="3557"/>
                <a:ext cx="748" cy="366"/>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22598" name="Rectangle 6"/>
              <p:cNvSpPr>
                <a:spLocks noChangeArrowheads="1"/>
              </p:cNvSpPr>
              <p:nvPr/>
            </p:nvSpPr>
            <p:spPr bwMode="auto">
              <a:xfrm>
                <a:off x="958" y="3191"/>
                <a:ext cx="732" cy="366"/>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2800</a:t>
                </a:r>
              </a:p>
            </p:txBody>
          </p:sp>
          <p:sp>
            <p:nvSpPr>
              <p:cNvPr id="22599" name="Rectangle 7"/>
              <p:cNvSpPr>
                <a:spLocks noChangeArrowheads="1"/>
              </p:cNvSpPr>
              <p:nvPr/>
            </p:nvSpPr>
            <p:spPr bwMode="auto">
              <a:xfrm>
                <a:off x="210" y="3191"/>
                <a:ext cx="748" cy="366"/>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22600" name="Rectangle 8"/>
              <p:cNvSpPr>
                <a:spLocks noChangeArrowheads="1"/>
              </p:cNvSpPr>
              <p:nvPr/>
            </p:nvSpPr>
            <p:spPr bwMode="auto">
              <a:xfrm>
                <a:off x="958" y="2788"/>
                <a:ext cx="732"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2400</a:t>
                </a:r>
              </a:p>
            </p:txBody>
          </p:sp>
          <p:sp>
            <p:nvSpPr>
              <p:cNvPr id="22601" name="Rectangle 9"/>
              <p:cNvSpPr>
                <a:spLocks noChangeArrowheads="1"/>
              </p:cNvSpPr>
              <p:nvPr/>
            </p:nvSpPr>
            <p:spPr bwMode="auto">
              <a:xfrm>
                <a:off x="210" y="2788"/>
                <a:ext cx="748" cy="40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22602" name="Rectangle 10"/>
              <p:cNvSpPr>
                <a:spLocks noChangeArrowheads="1"/>
              </p:cNvSpPr>
              <p:nvPr/>
            </p:nvSpPr>
            <p:spPr bwMode="auto">
              <a:xfrm>
                <a:off x="958" y="2376"/>
                <a:ext cx="732" cy="41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1800</a:t>
                </a:r>
              </a:p>
            </p:txBody>
          </p:sp>
          <p:sp>
            <p:nvSpPr>
              <p:cNvPr id="22603" name="Rectangle 11"/>
              <p:cNvSpPr>
                <a:spLocks noChangeArrowheads="1"/>
              </p:cNvSpPr>
              <p:nvPr/>
            </p:nvSpPr>
            <p:spPr bwMode="auto">
              <a:xfrm>
                <a:off x="210" y="2376"/>
                <a:ext cx="748" cy="412"/>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22604" name="Rectangle 12"/>
              <p:cNvSpPr>
                <a:spLocks noChangeArrowheads="1"/>
              </p:cNvSpPr>
              <p:nvPr/>
            </p:nvSpPr>
            <p:spPr bwMode="auto">
              <a:xfrm>
                <a:off x="958" y="1973"/>
                <a:ext cx="732" cy="40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2605" name="Rectangle 13"/>
              <p:cNvSpPr>
                <a:spLocks noChangeArrowheads="1"/>
              </p:cNvSpPr>
              <p:nvPr/>
            </p:nvSpPr>
            <p:spPr bwMode="auto">
              <a:xfrm>
                <a:off x="210" y="1973"/>
                <a:ext cx="748" cy="40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1</a:t>
                </a:r>
              </a:p>
            </p:txBody>
          </p:sp>
          <p:sp>
            <p:nvSpPr>
              <p:cNvPr id="22606" name="Rectangle 14"/>
              <p:cNvSpPr>
                <a:spLocks noChangeArrowheads="1"/>
              </p:cNvSpPr>
              <p:nvPr/>
            </p:nvSpPr>
            <p:spPr bwMode="auto">
              <a:xfrm>
                <a:off x="958" y="1545"/>
                <a:ext cx="732" cy="428"/>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2607" name="Rectangle 15"/>
              <p:cNvSpPr>
                <a:spLocks noChangeArrowheads="1"/>
              </p:cNvSpPr>
              <p:nvPr/>
            </p:nvSpPr>
            <p:spPr bwMode="auto">
              <a:xfrm>
                <a:off x="210" y="1545"/>
                <a:ext cx="748" cy="428"/>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2608" name="Rectangle 16"/>
              <p:cNvSpPr>
                <a:spLocks noChangeArrowheads="1"/>
              </p:cNvSpPr>
              <p:nvPr/>
            </p:nvSpPr>
            <p:spPr bwMode="auto">
              <a:xfrm>
                <a:off x="958" y="718"/>
                <a:ext cx="837"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t>
                </a:r>
                <a:r>
                  <a:rPr lang="en-US" sz="2200">
                    <a:latin typeface="Arial"/>
                    <a:cs typeface="Arial"/>
                  </a:rPr>
                  <a:t>(bushels </a:t>
                </a:r>
                <a:br>
                  <a:rPr lang="en-US" sz="2200">
                    <a:latin typeface="Arial"/>
                    <a:cs typeface="Arial"/>
                  </a:rPr>
                </a:br>
                <a:r>
                  <a:rPr lang="en-US" sz="2200">
                    <a:latin typeface="Arial"/>
                    <a:cs typeface="Arial"/>
                  </a:rPr>
                  <a:t>of wheat)</a:t>
                </a:r>
              </a:p>
            </p:txBody>
          </p:sp>
          <p:sp>
            <p:nvSpPr>
              <p:cNvPr id="22609" name="Rectangle 17"/>
              <p:cNvSpPr>
                <a:spLocks noChangeArrowheads="1"/>
              </p:cNvSpPr>
              <p:nvPr/>
            </p:nvSpPr>
            <p:spPr bwMode="auto">
              <a:xfrm>
                <a:off x="210" y="718"/>
                <a:ext cx="748" cy="827"/>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L</a:t>
                </a:r>
                <a:r>
                  <a:rPr lang="en-US" sz="2400">
                    <a:latin typeface="Arial"/>
                    <a:cs typeface="Arial"/>
                  </a:rPr>
                  <a:t/>
                </a:r>
                <a:br>
                  <a:rPr lang="en-US" sz="2400">
                    <a:latin typeface="Arial"/>
                    <a:cs typeface="Arial"/>
                  </a:rPr>
                </a:br>
                <a:r>
                  <a:rPr lang="en-US" sz="2200">
                    <a:latin typeface="Arial"/>
                    <a:cs typeface="Arial"/>
                  </a:rPr>
                  <a:t>(no. of workers)</a:t>
                </a:r>
              </a:p>
            </p:txBody>
          </p:sp>
        </p:grpSp>
        <p:sp>
          <p:nvSpPr>
            <p:cNvPr id="22595" name="Line 18"/>
            <p:cNvSpPr>
              <a:spLocks noChangeShapeType="1"/>
            </p:cNvSpPr>
            <p:nvPr/>
          </p:nvSpPr>
          <p:spPr bwMode="auto">
            <a:xfrm>
              <a:off x="216" y="1553"/>
              <a:ext cx="1541"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2533" name="Rectangle 19"/>
          <p:cNvSpPr>
            <a:spLocks noGrp="1" noChangeArrowheads="1"/>
          </p:cNvSpPr>
          <p:nvPr>
            <p:ph type="title" idx="4294967295"/>
          </p:nvPr>
        </p:nvSpPr>
        <p:spPr>
          <a:xfrm>
            <a:off x="609600" y="292100"/>
            <a:ext cx="10972800" cy="979488"/>
          </a:xfrm>
        </p:spPr>
        <p:txBody>
          <a:bodyPr>
            <a:normAutofit/>
          </a:bodyPr>
          <a:lstStyle/>
          <a:p>
            <a:pPr eaLnBrk="1" hangingPunct="1"/>
            <a:r>
              <a:rPr lang="en-US" sz="3600" dirty="0"/>
              <a:t>Total &amp; Marginal Product</a:t>
            </a:r>
          </a:p>
        </p:txBody>
      </p:sp>
      <p:sp>
        <p:nvSpPr>
          <p:cNvPr id="74772" name="Rectangle 20"/>
          <p:cNvSpPr>
            <a:spLocks noChangeArrowheads="1"/>
          </p:cNvSpPr>
          <p:nvPr/>
        </p:nvSpPr>
        <p:spPr bwMode="auto">
          <a:xfrm>
            <a:off x="7947025" y="5367339"/>
            <a:ext cx="927100"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200</a:t>
            </a:r>
          </a:p>
        </p:txBody>
      </p:sp>
      <p:sp>
        <p:nvSpPr>
          <p:cNvPr id="74773" name="Rectangle 21"/>
          <p:cNvSpPr>
            <a:spLocks noChangeArrowheads="1"/>
          </p:cNvSpPr>
          <p:nvPr/>
        </p:nvSpPr>
        <p:spPr bwMode="auto">
          <a:xfrm>
            <a:off x="7947025" y="4727576"/>
            <a:ext cx="927100" cy="63976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400</a:t>
            </a:r>
          </a:p>
        </p:txBody>
      </p:sp>
      <p:sp>
        <p:nvSpPr>
          <p:cNvPr id="74774" name="Rectangle 22"/>
          <p:cNvSpPr>
            <a:spLocks noChangeArrowheads="1"/>
          </p:cNvSpPr>
          <p:nvPr/>
        </p:nvSpPr>
        <p:spPr bwMode="auto">
          <a:xfrm>
            <a:off x="7947025" y="4073525"/>
            <a:ext cx="927100" cy="6540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600</a:t>
            </a:r>
          </a:p>
        </p:txBody>
      </p:sp>
      <p:sp>
        <p:nvSpPr>
          <p:cNvPr id="74775" name="Rectangle 23"/>
          <p:cNvSpPr>
            <a:spLocks noChangeArrowheads="1"/>
          </p:cNvSpPr>
          <p:nvPr/>
        </p:nvSpPr>
        <p:spPr bwMode="auto">
          <a:xfrm>
            <a:off x="7947025" y="3433763"/>
            <a:ext cx="927100" cy="63976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800</a:t>
            </a:r>
          </a:p>
        </p:txBody>
      </p:sp>
      <p:sp>
        <p:nvSpPr>
          <p:cNvPr id="74776" name="Rectangle 24"/>
          <p:cNvSpPr>
            <a:spLocks noChangeArrowheads="1"/>
          </p:cNvSpPr>
          <p:nvPr/>
        </p:nvSpPr>
        <p:spPr bwMode="auto">
          <a:xfrm>
            <a:off x="7947025" y="2754313"/>
            <a:ext cx="927100" cy="6794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2539" name="Rectangle 25"/>
          <p:cNvSpPr>
            <a:spLocks noChangeArrowheads="1"/>
          </p:cNvSpPr>
          <p:nvPr/>
        </p:nvSpPr>
        <p:spPr bwMode="auto">
          <a:xfrm>
            <a:off x="7839075" y="1312863"/>
            <a:ext cx="927100" cy="1312862"/>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i="1">
                <a:latin typeface="Arial"/>
                <a:cs typeface="Arial"/>
              </a:rPr>
              <a:t>MPL</a:t>
            </a:r>
          </a:p>
        </p:txBody>
      </p:sp>
      <p:sp>
        <p:nvSpPr>
          <p:cNvPr id="22540" name="Line 26"/>
          <p:cNvSpPr>
            <a:spLocks noChangeShapeType="1"/>
          </p:cNvSpPr>
          <p:nvPr/>
        </p:nvSpPr>
        <p:spPr bwMode="auto">
          <a:xfrm>
            <a:off x="5300663" y="1139826"/>
            <a:ext cx="0" cy="1312863"/>
          </a:xfrm>
          <a:prstGeom prst="line">
            <a:avLst/>
          </a:prstGeom>
          <a:noFill/>
          <a:ln w="28575" cap="sq">
            <a:noFill/>
            <a:round/>
            <a:headEnd/>
            <a:tailEnd/>
          </a:ln>
        </p:spPr>
        <p:txBody>
          <a:bodyPr/>
          <a:lstStyle/>
          <a:p>
            <a:endParaRPr lang="en-US">
              <a:latin typeface="Arial"/>
              <a:cs typeface="Arial"/>
            </a:endParaRPr>
          </a:p>
        </p:txBody>
      </p:sp>
      <p:sp>
        <p:nvSpPr>
          <p:cNvPr id="22541" name="Line 27"/>
          <p:cNvSpPr>
            <a:spLocks noChangeShapeType="1"/>
          </p:cNvSpPr>
          <p:nvPr/>
        </p:nvSpPr>
        <p:spPr bwMode="auto">
          <a:xfrm>
            <a:off x="3044825" y="1139825"/>
            <a:ext cx="1328738" cy="0"/>
          </a:xfrm>
          <a:prstGeom prst="line">
            <a:avLst/>
          </a:prstGeom>
          <a:noFill/>
          <a:ln w="28575" cap="sq">
            <a:noFill/>
            <a:round/>
            <a:headEnd/>
            <a:tailEnd/>
          </a:ln>
        </p:spPr>
        <p:txBody>
          <a:bodyPr/>
          <a:lstStyle/>
          <a:p>
            <a:endParaRPr lang="en-US">
              <a:latin typeface="Arial"/>
              <a:cs typeface="Arial"/>
            </a:endParaRPr>
          </a:p>
        </p:txBody>
      </p:sp>
      <p:sp>
        <p:nvSpPr>
          <p:cNvPr id="22542" name="Line 28"/>
          <p:cNvSpPr>
            <a:spLocks noChangeShapeType="1"/>
          </p:cNvSpPr>
          <p:nvPr/>
        </p:nvSpPr>
        <p:spPr bwMode="auto">
          <a:xfrm>
            <a:off x="1857375" y="2452688"/>
            <a:ext cx="0" cy="679450"/>
          </a:xfrm>
          <a:prstGeom prst="line">
            <a:avLst/>
          </a:prstGeom>
          <a:noFill/>
          <a:ln w="28575" cap="sq">
            <a:noFill/>
            <a:round/>
            <a:headEnd/>
            <a:tailEnd/>
          </a:ln>
        </p:spPr>
        <p:txBody>
          <a:bodyPr/>
          <a:lstStyle/>
          <a:p>
            <a:endParaRPr lang="en-US">
              <a:latin typeface="Arial"/>
              <a:cs typeface="Arial"/>
            </a:endParaRPr>
          </a:p>
        </p:txBody>
      </p:sp>
      <p:sp>
        <p:nvSpPr>
          <p:cNvPr id="22543" name="Line 29"/>
          <p:cNvSpPr>
            <a:spLocks noChangeShapeType="1"/>
          </p:cNvSpPr>
          <p:nvPr/>
        </p:nvSpPr>
        <p:spPr bwMode="auto">
          <a:xfrm>
            <a:off x="4373563" y="1139825"/>
            <a:ext cx="927100" cy="0"/>
          </a:xfrm>
          <a:prstGeom prst="line">
            <a:avLst/>
          </a:prstGeom>
          <a:noFill/>
          <a:ln w="28575" cap="sq">
            <a:noFill/>
            <a:round/>
            <a:headEnd/>
            <a:tailEnd/>
          </a:ln>
        </p:spPr>
        <p:txBody>
          <a:bodyPr/>
          <a:lstStyle/>
          <a:p>
            <a:endParaRPr lang="en-US">
              <a:latin typeface="Arial"/>
              <a:cs typeface="Arial"/>
            </a:endParaRPr>
          </a:p>
        </p:txBody>
      </p:sp>
      <p:sp>
        <p:nvSpPr>
          <p:cNvPr id="22544" name="Line 30"/>
          <p:cNvSpPr>
            <a:spLocks noChangeShapeType="1"/>
          </p:cNvSpPr>
          <p:nvPr/>
        </p:nvSpPr>
        <p:spPr bwMode="auto">
          <a:xfrm>
            <a:off x="5300663" y="2452688"/>
            <a:ext cx="0" cy="679450"/>
          </a:xfrm>
          <a:prstGeom prst="line">
            <a:avLst/>
          </a:prstGeom>
          <a:noFill/>
          <a:ln w="28575" cap="sq">
            <a:noFill/>
            <a:round/>
            <a:headEnd/>
            <a:tailEnd/>
          </a:ln>
        </p:spPr>
        <p:txBody>
          <a:bodyPr/>
          <a:lstStyle/>
          <a:p>
            <a:endParaRPr lang="en-US">
              <a:latin typeface="Arial"/>
              <a:cs typeface="Arial"/>
            </a:endParaRPr>
          </a:p>
        </p:txBody>
      </p:sp>
      <p:sp>
        <p:nvSpPr>
          <p:cNvPr id="22545" name="Line 31"/>
          <p:cNvSpPr>
            <a:spLocks noChangeShapeType="1"/>
          </p:cNvSpPr>
          <p:nvPr/>
        </p:nvSpPr>
        <p:spPr bwMode="auto">
          <a:xfrm>
            <a:off x="1857375" y="3132138"/>
            <a:ext cx="0" cy="639762"/>
          </a:xfrm>
          <a:prstGeom prst="line">
            <a:avLst/>
          </a:prstGeom>
          <a:noFill/>
          <a:ln w="28575" cap="sq">
            <a:noFill/>
            <a:round/>
            <a:headEnd/>
            <a:tailEnd/>
          </a:ln>
        </p:spPr>
        <p:txBody>
          <a:bodyPr/>
          <a:lstStyle/>
          <a:p>
            <a:endParaRPr lang="en-US">
              <a:latin typeface="Arial"/>
              <a:cs typeface="Arial"/>
            </a:endParaRPr>
          </a:p>
        </p:txBody>
      </p:sp>
      <p:sp>
        <p:nvSpPr>
          <p:cNvPr id="22546" name="Line 32"/>
          <p:cNvSpPr>
            <a:spLocks noChangeShapeType="1"/>
          </p:cNvSpPr>
          <p:nvPr/>
        </p:nvSpPr>
        <p:spPr bwMode="auto">
          <a:xfrm>
            <a:off x="5300663" y="3132138"/>
            <a:ext cx="0" cy="639762"/>
          </a:xfrm>
          <a:prstGeom prst="line">
            <a:avLst/>
          </a:prstGeom>
          <a:noFill/>
          <a:ln w="28575" cap="sq">
            <a:noFill/>
            <a:round/>
            <a:headEnd/>
            <a:tailEnd/>
          </a:ln>
        </p:spPr>
        <p:txBody>
          <a:bodyPr/>
          <a:lstStyle/>
          <a:p>
            <a:endParaRPr lang="en-US">
              <a:latin typeface="Arial"/>
              <a:cs typeface="Arial"/>
            </a:endParaRPr>
          </a:p>
        </p:txBody>
      </p:sp>
      <p:sp>
        <p:nvSpPr>
          <p:cNvPr id="22547" name="Line 33"/>
          <p:cNvSpPr>
            <a:spLocks noChangeShapeType="1"/>
          </p:cNvSpPr>
          <p:nvPr/>
        </p:nvSpPr>
        <p:spPr bwMode="auto">
          <a:xfrm>
            <a:off x="1857375" y="3771900"/>
            <a:ext cx="0" cy="654050"/>
          </a:xfrm>
          <a:prstGeom prst="line">
            <a:avLst/>
          </a:prstGeom>
          <a:noFill/>
          <a:ln w="28575" cap="sq">
            <a:noFill/>
            <a:round/>
            <a:headEnd/>
            <a:tailEnd/>
          </a:ln>
        </p:spPr>
        <p:txBody>
          <a:bodyPr/>
          <a:lstStyle/>
          <a:p>
            <a:endParaRPr lang="en-US">
              <a:latin typeface="Arial"/>
              <a:cs typeface="Arial"/>
            </a:endParaRPr>
          </a:p>
        </p:txBody>
      </p:sp>
      <p:sp>
        <p:nvSpPr>
          <p:cNvPr id="22548" name="Line 34"/>
          <p:cNvSpPr>
            <a:spLocks noChangeShapeType="1"/>
          </p:cNvSpPr>
          <p:nvPr/>
        </p:nvSpPr>
        <p:spPr bwMode="auto">
          <a:xfrm>
            <a:off x="5300663" y="3771900"/>
            <a:ext cx="0" cy="654050"/>
          </a:xfrm>
          <a:prstGeom prst="line">
            <a:avLst/>
          </a:prstGeom>
          <a:noFill/>
          <a:ln w="28575" cap="sq">
            <a:noFill/>
            <a:round/>
            <a:headEnd/>
            <a:tailEnd/>
          </a:ln>
        </p:spPr>
        <p:txBody>
          <a:bodyPr/>
          <a:lstStyle/>
          <a:p>
            <a:endParaRPr lang="en-US">
              <a:latin typeface="Arial"/>
              <a:cs typeface="Arial"/>
            </a:endParaRPr>
          </a:p>
        </p:txBody>
      </p:sp>
      <p:sp>
        <p:nvSpPr>
          <p:cNvPr id="22549" name="Line 35"/>
          <p:cNvSpPr>
            <a:spLocks noChangeShapeType="1"/>
          </p:cNvSpPr>
          <p:nvPr/>
        </p:nvSpPr>
        <p:spPr bwMode="auto">
          <a:xfrm>
            <a:off x="1857375" y="4425951"/>
            <a:ext cx="0" cy="639763"/>
          </a:xfrm>
          <a:prstGeom prst="line">
            <a:avLst/>
          </a:prstGeom>
          <a:noFill/>
          <a:ln w="28575" cap="sq">
            <a:noFill/>
            <a:round/>
            <a:headEnd/>
            <a:tailEnd/>
          </a:ln>
        </p:spPr>
        <p:txBody>
          <a:bodyPr/>
          <a:lstStyle/>
          <a:p>
            <a:endParaRPr lang="en-US">
              <a:latin typeface="Arial"/>
              <a:cs typeface="Arial"/>
            </a:endParaRPr>
          </a:p>
        </p:txBody>
      </p:sp>
      <p:sp>
        <p:nvSpPr>
          <p:cNvPr id="22550" name="Line 36"/>
          <p:cNvSpPr>
            <a:spLocks noChangeShapeType="1"/>
          </p:cNvSpPr>
          <p:nvPr/>
        </p:nvSpPr>
        <p:spPr bwMode="auto">
          <a:xfrm>
            <a:off x="5300663" y="4425951"/>
            <a:ext cx="0" cy="639763"/>
          </a:xfrm>
          <a:prstGeom prst="line">
            <a:avLst/>
          </a:prstGeom>
          <a:noFill/>
          <a:ln w="28575" cap="sq">
            <a:noFill/>
            <a:round/>
            <a:headEnd/>
            <a:tailEnd/>
          </a:ln>
        </p:spPr>
        <p:txBody>
          <a:bodyPr/>
          <a:lstStyle/>
          <a:p>
            <a:endParaRPr lang="en-US">
              <a:latin typeface="Arial"/>
              <a:cs typeface="Arial"/>
            </a:endParaRPr>
          </a:p>
        </p:txBody>
      </p:sp>
      <p:sp>
        <p:nvSpPr>
          <p:cNvPr id="22551" name="Line 37"/>
          <p:cNvSpPr>
            <a:spLocks noChangeShapeType="1"/>
          </p:cNvSpPr>
          <p:nvPr/>
        </p:nvSpPr>
        <p:spPr bwMode="auto">
          <a:xfrm>
            <a:off x="1857375" y="5065714"/>
            <a:ext cx="0" cy="581025"/>
          </a:xfrm>
          <a:prstGeom prst="line">
            <a:avLst/>
          </a:prstGeom>
          <a:noFill/>
          <a:ln w="28575" cap="sq">
            <a:noFill/>
            <a:round/>
            <a:headEnd/>
            <a:tailEnd/>
          </a:ln>
        </p:spPr>
        <p:txBody>
          <a:bodyPr/>
          <a:lstStyle/>
          <a:p>
            <a:endParaRPr lang="en-US">
              <a:latin typeface="Arial"/>
              <a:cs typeface="Arial"/>
            </a:endParaRPr>
          </a:p>
        </p:txBody>
      </p:sp>
      <p:sp>
        <p:nvSpPr>
          <p:cNvPr id="22552" name="Line 38"/>
          <p:cNvSpPr>
            <a:spLocks noChangeShapeType="1"/>
          </p:cNvSpPr>
          <p:nvPr/>
        </p:nvSpPr>
        <p:spPr bwMode="auto">
          <a:xfrm>
            <a:off x="5300663" y="5065714"/>
            <a:ext cx="0" cy="581025"/>
          </a:xfrm>
          <a:prstGeom prst="line">
            <a:avLst/>
          </a:prstGeom>
          <a:noFill/>
          <a:ln w="28575" cap="sq">
            <a:noFill/>
            <a:round/>
            <a:headEnd/>
            <a:tailEnd/>
          </a:ln>
        </p:spPr>
        <p:txBody>
          <a:bodyPr/>
          <a:lstStyle/>
          <a:p>
            <a:endParaRPr lang="en-US">
              <a:latin typeface="Arial"/>
              <a:cs typeface="Arial"/>
            </a:endParaRPr>
          </a:p>
        </p:txBody>
      </p:sp>
      <p:sp>
        <p:nvSpPr>
          <p:cNvPr id="22553" name="Line 39"/>
          <p:cNvSpPr>
            <a:spLocks noChangeShapeType="1"/>
          </p:cNvSpPr>
          <p:nvPr/>
        </p:nvSpPr>
        <p:spPr bwMode="auto">
          <a:xfrm>
            <a:off x="1857375" y="5646739"/>
            <a:ext cx="0" cy="581025"/>
          </a:xfrm>
          <a:prstGeom prst="line">
            <a:avLst/>
          </a:prstGeom>
          <a:noFill/>
          <a:ln w="28575" cap="sq">
            <a:noFill/>
            <a:round/>
            <a:headEnd/>
            <a:tailEnd/>
          </a:ln>
        </p:spPr>
        <p:txBody>
          <a:bodyPr/>
          <a:lstStyle/>
          <a:p>
            <a:endParaRPr lang="en-US">
              <a:latin typeface="Arial"/>
              <a:cs typeface="Arial"/>
            </a:endParaRPr>
          </a:p>
        </p:txBody>
      </p:sp>
      <p:sp>
        <p:nvSpPr>
          <p:cNvPr id="22554" name="Line 40"/>
          <p:cNvSpPr>
            <a:spLocks noChangeShapeType="1"/>
          </p:cNvSpPr>
          <p:nvPr/>
        </p:nvSpPr>
        <p:spPr bwMode="auto">
          <a:xfrm>
            <a:off x="5300663" y="5646739"/>
            <a:ext cx="0" cy="581025"/>
          </a:xfrm>
          <a:prstGeom prst="line">
            <a:avLst/>
          </a:prstGeom>
          <a:noFill/>
          <a:ln w="28575" cap="sq">
            <a:noFill/>
            <a:round/>
            <a:headEnd/>
            <a:tailEnd/>
          </a:ln>
        </p:spPr>
        <p:txBody>
          <a:bodyPr/>
          <a:lstStyle/>
          <a:p>
            <a:endParaRPr lang="en-US">
              <a:latin typeface="Arial"/>
              <a:cs typeface="Arial"/>
            </a:endParaRPr>
          </a:p>
        </p:txBody>
      </p:sp>
      <p:sp>
        <p:nvSpPr>
          <p:cNvPr id="22555" name="Line 41"/>
          <p:cNvSpPr>
            <a:spLocks noChangeShapeType="1"/>
          </p:cNvSpPr>
          <p:nvPr/>
        </p:nvSpPr>
        <p:spPr bwMode="auto">
          <a:xfrm>
            <a:off x="3044825" y="6227763"/>
            <a:ext cx="1328738" cy="0"/>
          </a:xfrm>
          <a:prstGeom prst="line">
            <a:avLst/>
          </a:prstGeom>
          <a:noFill/>
          <a:ln w="28575" cap="sq">
            <a:noFill/>
            <a:round/>
            <a:headEnd/>
            <a:tailEnd/>
          </a:ln>
        </p:spPr>
        <p:txBody>
          <a:bodyPr/>
          <a:lstStyle/>
          <a:p>
            <a:endParaRPr lang="en-US">
              <a:latin typeface="Arial"/>
              <a:cs typeface="Arial"/>
            </a:endParaRPr>
          </a:p>
        </p:txBody>
      </p:sp>
      <p:sp>
        <p:nvSpPr>
          <p:cNvPr id="22556" name="Line 42"/>
          <p:cNvSpPr>
            <a:spLocks noChangeShapeType="1"/>
          </p:cNvSpPr>
          <p:nvPr/>
        </p:nvSpPr>
        <p:spPr bwMode="auto">
          <a:xfrm>
            <a:off x="4373563" y="6227763"/>
            <a:ext cx="927100" cy="0"/>
          </a:xfrm>
          <a:prstGeom prst="line">
            <a:avLst/>
          </a:prstGeom>
          <a:noFill/>
          <a:ln w="28575" cap="sq">
            <a:noFill/>
            <a:round/>
            <a:headEnd/>
            <a:tailEnd/>
          </a:ln>
        </p:spPr>
        <p:txBody>
          <a:bodyPr/>
          <a:lstStyle/>
          <a:p>
            <a:endParaRPr lang="en-US">
              <a:latin typeface="Arial"/>
              <a:cs typeface="Arial"/>
            </a:endParaRPr>
          </a:p>
        </p:txBody>
      </p:sp>
      <p:sp>
        <p:nvSpPr>
          <p:cNvPr id="22557" name="Line 73"/>
          <p:cNvSpPr>
            <a:spLocks noChangeShapeType="1"/>
          </p:cNvSpPr>
          <p:nvPr/>
        </p:nvSpPr>
        <p:spPr bwMode="auto">
          <a:xfrm>
            <a:off x="3244850" y="2463800"/>
            <a:ext cx="5913438" cy="0"/>
          </a:xfrm>
          <a:prstGeom prst="line">
            <a:avLst/>
          </a:prstGeom>
          <a:noFill/>
          <a:ln w="9525">
            <a:solidFill>
              <a:schemeClr val="tx1"/>
            </a:solidFill>
            <a:round/>
            <a:headEnd/>
            <a:tailEnd/>
          </a:ln>
        </p:spPr>
        <p:txBody>
          <a:bodyPr/>
          <a:lstStyle/>
          <a:p>
            <a:endParaRPr lang="en-US">
              <a:latin typeface="Arial"/>
              <a:cs typeface="Arial"/>
            </a:endParaRPr>
          </a:p>
        </p:txBody>
      </p:sp>
      <p:sp>
        <p:nvSpPr>
          <p:cNvPr id="2255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4" name="Group 97"/>
          <p:cNvGrpSpPr>
            <a:grpSpLocks/>
          </p:cNvGrpSpPr>
          <p:nvPr/>
        </p:nvGrpSpPr>
        <p:grpSpPr bwMode="auto">
          <a:xfrm>
            <a:off x="1833563" y="2795588"/>
            <a:ext cx="5416550" cy="666750"/>
            <a:chOff x="195" y="1761"/>
            <a:chExt cx="3412" cy="420"/>
          </a:xfrm>
        </p:grpSpPr>
        <p:grpSp>
          <p:nvGrpSpPr>
            <p:cNvPr id="5" name="Group 88"/>
            <p:cNvGrpSpPr>
              <a:grpSpLocks/>
            </p:cNvGrpSpPr>
            <p:nvPr/>
          </p:nvGrpSpPr>
          <p:grpSpPr bwMode="auto">
            <a:xfrm>
              <a:off x="2306" y="1761"/>
              <a:ext cx="1301" cy="406"/>
              <a:chOff x="2306" y="1761"/>
              <a:chExt cx="1301" cy="406"/>
            </a:xfrm>
          </p:grpSpPr>
          <p:sp>
            <p:nvSpPr>
              <p:cNvPr id="22592" name="Arc 44"/>
              <p:cNvSpPr>
                <a:spLocks/>
              </p:cNvSpPr>
              <p:nvPr/>
            </p:nvSpPr>
            <p:spPr bwMode="auto">
              <a:xfrm>
                <a:off x="2306" y="1761"/>
                <a:ext cx="217" cy="406"/>
              </a:xfrm>
              <a:custGeom>
                <a:avLst/>
                <a:gdLst>
                  <a:gd name="T0" fmla="*/ 0 w 26852"/>
                  <a:gd name="T1" fmla="*/ 0 h 43115"/>
                  <a:gd name="T2" fmla="*/ 0 w 26852"/>
                  <a:gd name="T3" fmla="*/ 0 h 43115"/>
                  <a:gd name="T4" fmla="*/ 0 w 26852"/>
                  <a:gd name="T5" fmla="*/ 0 h 43115"/>
                  <a:gd name="T6" fmla="*/ 0 60000 65536"/>
                  <a:gd name="T7" fmla="*/ 0 60000 65536"/>
                  <a:gd name="T8" fmla="*/ 0 60000 65536"/>
                  <a:gd name="T9" fmla="*/ 0 w 26852"/>
                  <a:gd name="T10" fmla="*/ 0 h 43115"/>
                  <a:gd name="T11" fmla="*/ 26852 w 26852"/>
                  <a:gd name="T12" fmla="*/ 43115 h 43115"/>
                </a:gdLst>
                <a:ahLst/>
                <a:cxnLst>
                  <a:cxn ang="T6">
                    <a:pos x="T0" y="T1"/>
                  </a:cxn>
                  <a:cxn ang="T7">
                    <a:pos x="T2" y="T3"/>
                  </a:cxn>
                  <a:cxn ang="T8">
                    <a:pos x="T4" y="T5"/>
                  </a:cxn>
                </a:cxnLst>
                <a:rect l="T9" t="T10" r="T11" b="T12"/>
                <a:pathLst>
                  <a:path w="26852" h="43115" fill="none" extrusionOk="0">
                    <a:moveTo>
                      <a:pt x="7169" y="0"/>
                    </a:moveTo>
                    <a:cubicBezTo>
                      <a:pt x="18311" y="993"/>
                      <a:pt x="26852" y="10328"/>
                      <a:pt x="26852" y="21515"/>
                    </a:cubicBezTo>
                    <a:cubicBezTo>
                      <a:pt x="26852" y="33444"/>
                      <a:pt x="17181" y="43115"/>
                      <a:pt x="5252" y="43115"/>
                    </a:cubicBezTo>
                    <a:cubicBezTo>
                      <a:pt x="3481" y="43115"/>
                      <a:pt x="1717" y="42897"/>
                      <a:pt x="0" y="42466"/>
                    </a:cubicBezTo>
                  </a:path>
                  <a:path w="26852" h="43115" stroke="0" extrusionOk="0">
                    <a:moveTo>
                      <a:pt x="7169" y="0"/>
                    </a:moveTo>
                    <a:cubicBezTo>
                      <a:pt x="18311" y="993"/>
                      <a:pt x="26852" y="10328"/>
                      <a:pt x="26852" y="21515"/>
                    </a:cubicBezTo>
                    <a:cubicBezTo>
                      <a:pt x="26852" y="33444"/>
                      <a:pt x="17181" y="43115"/>
                      <a:pt x="5252" y="43115"/>
                    </a:cubicBezTo>
                    <a:cubicBezTo>
                      <a:pt x="3481" y="43115"/>
                      <a:pt x="1717" y="42897"/>
                      <a:pt x="0" y="42466"/>
                    </a:cubicBezTo>
                    <a:lnTo>
                      <a:pt x="5252" y="21515"/>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93" name="Rectangle 75"/>
              <p:cNvSpPr>
                <a:spLocks noChangeArrowheads="1"/>
              </p:cNvSpPr>
              <p:nvPr/>
            </p:nvSpPr>
            <p:spPr bwMode="auto">
              <a:xfrm>
                <a:off x="2540" y="1814"/>
                <a:ext cx="1067" cy="298"/>
              </a:xfrm>
              <a:prstGeom prst="rect">
                <a:avLst/>
              </a:prstGeom>
              <a:noFill/>
              <a:ln w="9525">
                <a:noFill/>
                <a:miter lim="800000"/>
                <a:headEnd/>
                <a:tailEnd/>
              </a:ln>
            </p:spPr>
            <p:txBody>
              <a:bodyPr wrap="none">
                <a:spAutoFit/>
              </a:bodyPr>
              <a:lstStyle/>
              <a:p>
                <a:r>
                  <a:rPr lang="en-US" sz="2500" b="1">
                    <a:latin typeface="Arial"/>
                    <a:cs typeface="Arial"/>
                  </a:rPr>
                  <a:t>∆</a:t>
                </a:r>
                <a:r>
                  <a:rPr lang="en-US" sz="2500" b="1" i="1">
                    <a:latin typeface="Arial"/>
                    <a:cs typeface="Arial"/>
                  </a:rPr>
                  <a:t>Q</a:t>
                </a:r>
                <a:r>
                  <a:rPr lang="en-US" sz="2500">
                    <a:latin typeface="Arial"/>
                    <a:cs typeface="Arial"/>
                  </a:rPr>
                  <a:t> = 1000</a:t>
                </a:r>
              </a:p>
            </p:txBody>
          </p:sp>
        </p:grpSp>
        <p:grpSp>
          <p:nvGrpSpPr>
            <p:cNvPr id="6" name="Group 87"/>
            <p:cNvGrpSpPr>
              <a:grpSpLocks/>
            </p:cNvGrpSpPr>
            <p:nvPr/>
          </p:nvGrpSpPr>
          <p:grpSpPr bwMode="auto">
            <a:xfrm>
              <a:off x="195" y="1774"/>
              <a:ext cx="943" cy="407"/>
              <a:chOff x="195" y="1774"/>
              <a:chExt cx="943" cy="407"/>
            </a:xfrm>
          </p:grpSpPr>
          <p:sp>
            <p:nvSpPr>
              <p:cNvPr id="22590" name="Arc 59"/>
              <p:cNvSpPr>
                <a:spLocks/>
              </p:cNvSpPr>
              <p:nvPr/>
            </p:nvSpPr>
            <p:spPr bwMode="auto">
              <a:xfrm flipH="1">
                <a:off x="921" y="1774"/>
                <a:ext cx="217" cy="407"/>
              </a:xfrm>
              <a:custGeom>
                <a:avLst/>
                <a:gdLst>
                  <a:gd name="T0" fmla="*/ 0 w 26059"/>
                  <a:gd name="T1" fmla="*/ 0 h 43200"/>
                  <a:gd name="T2" fmla="*/ 0 w 26059"/>
                  <a:gd name="T3" fmla="*/ 0 h 43200"/>
                  <a:gd name="T4" fmla="*/ 0 w 26059"/>
                  <a:gd name="T5" fmla="*/ 0 h 43200"/>
                  <a:gd name="T6" fmla="*/ 0 60000 65536"/>
                  <a:gd name="T7" fmla="*/ 0 60000 65536"/>
                  <a:gd name="T8" fmla="*/ 0 60000 65536"/>
                  <a:gd name="T9" fmla="*/ 0 w 26059"/>
                  <a:gd name="T10" fmla="*/ 0 h 43200"/>
                  <a:gd name="T11" fmla="*/ 26059 w 26059"/>
                  <a:gd name="T12" fmla="*/ 43200 h 43200"/>
                </a:gdLst>
                <a:ahLst/>
                <a:cxnLst>
                  <a:cxn ang="T6">
                    <a:pos x="T0" y="T1"/>
                  </a:cxn>
                  <a:cxn ang="T7">
                    <a:pos x="T2" y="T3"/>
                  </a:cxn>
                  <a:cxn ang="T8">
                    <a:pos x="T4" y="T5"/>
                  </a:cxn>
                </a:cxnLst>
                <a:rect l="T9" t="T10" r="T11" b="T12"/>
                <a:pathLst>
                  <a:path w="26059" h="43200" fill="none" extrusionOk="0">
                    <a:moveTo>
                      <a:pt x="4563" y="0"/>
                    </a:moveTo>
                    <a:cubicBezTo>
                      <a:pt x="16452" y="58"/>
                      <a:pt x="26059" y="9711"/>
                      <a:pt x="26059" y="21600"/>
                    </a:cubicBezTo>
                    <a:cubicBezTo>
                      <a:pt x="26059" y="33529"/>
                      <a:pt x="16388" y="43200"/>
                      <a:pt x="4459" y="43200"/>
                    </a:cubicBezTo>
                    <a:cubicBezTo>
                      <a:pt x="2960" y="43200"/>
                      <a:pt x="1466" y="43044"/>
                      <a:pt x="0" y="42734"/>
                    </a:cubicBezTo>
                  </a:path>
                  <a:path w="26059" h="43200" stroke="0" extrusionOk="0">
                    <a:moveTo>
                      <a:pt x="4563" y="0"/>
                    </a:moveTo>
                    <a:cubicBezTo>
                      <a:pt x="16452" y="58"/>
                      <a:pt x="26059" y="9711"/>
                      <a:pt x="26059" y="21600"/>
                    </a:cubicBezTo>
                    <a:cubicBezTo>
                      <a:pt x="26059" y="33529"/>
                      <a:pt x="16388" y="43200"/>
                      <a:pt x="4459" y="43200"/>
                    </a:cubicBezTo>
                    <a:cubicBezTo>
                      <a:pt x="2960" y="43200"/>
                      <a:pt x="1466" y="43044"/>
                      <a:pt x="0" y="42734"/>
                    </a:cubicBezTo>
                    <a:lnTo>
                      <a:pt x="4459" y="21600"/>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91" name="Rectangle 82"/>
              <p:cNvSpPr>
                <a:spLocks noChangeArrowheads="1"/>
              </p:cNvSpPr>
              <p:nvPr/>
            </p:nvSpPr>
            <p:spPr bwMode="auto">
              <a:xfrm>
                <a:off x="195" y="1816"/>
                <a:ext cx="707" cy="298"/>
              </a:xfrm>
              <a:prstGeom prst="rect">
                <a:avLst/>
              </a:prstGeom>
              <a:noFill/>
              <a:ln w="9525">
                <a:noFill/>
                <a:miter lim="800000"/>
                <a:headEnd/>
                <a:tailEnd/>
              </a:ln>
            </p:spPr>
            <p:txBody>
              <a:bodyPr>
                <a:spAutoFit/>
              </a:bodyPr>
              <a:lstStyle/>
              <a:p>
                <a:pPr algn="r"/>
                <a:r>
                  <a:rPr lang="en-US" sz="2500" b="1">
                    <a:latin typeface="Arial"/>
                    <a:cs typeface="Arial"/>
                  </a:rPr>
                  <a:t>∆</a:t>
                </a:r>
                <a:r>
                  <a:rPr lang="en-US" sz="2500" b="1" i="1">
                    <a:latin typeface="Arial"/>
                    <a:cs typeface="Arial"/>
                  </a:rPr>
                  <a:t>L</a:t>
                </a:r>
                <a:r>
                  <a:rPr lang="en-US" sz="2500">
                    <a:latin typeface="Arial"/>
                    <a:cs typeface="Arial"/>
                  </a:rPr>
                  <a:t> = 1</a:t>
                </a:r>
              </a:p>
            </p:txBody>
          </p:sp>
        </p:grpSp>
      </p:grpSp>
      <p:grpSp>
        <p:nvGrpSpPr>
          <p:cNvPr id="7" name="Group 98"/>
          <p:cNvGrpSpPr>
            <a:grpSpLocks/>
          </p:cNvGrpSpPr>
          <p:nvPr/>
        </p:nvGrpSpPr>
        <p:grpSpPr bwMode="auto">
          <a:xfrm>
            <a:off x="1838325" y="3481388"/>
            <a:ext cx="5238750" cy="646112"/>
            <a:chOff x="198" y="2193"/>
            <a:chExt cx="3300" cy="407"/>
          </a:xfrm>
        </p:grpSpPr>
        <p:grpSp>
          <p:nvGrpSpPr>
            <p:cNvPr id="8" name="Group 90"/>
            <p:cNvGrpSpPr>
              <a:grpSpLocks/>
            </p:cNvGrpSpPr>
            <p:nvPr/>
          </p:nvGrpSpPr>
          <p:grpSpPr bwMode="auto">
            <a:xfrm>
              <a:off x="2306" y="2193"/>
              <a:ext cx="1192" cy="406"/>
              <a:chOff x="2306" y="2193"/>
              <a:chExt cx="1192" cy="406"/>
            </a:xfrm>
          </p:grpSpPr>
          <p:sp>
            <p:nvSpPr>
              <p:cNvPr id="22586" name="Arc 47"/>
              <p:cNvSpPr>
                <a:spLocks/>
              </p:cNvSpPr>
              <p:nvPr/>
            </p:nvSpPr>
            <p:spPr bwMode="auto">
              <a:xfrm>
                <a:off x="2306" y="2193"/>
                <a:ext cx="217" cy="406"/>
              </a:xfrm>
              <a:custGeom>
                <a:avLst/>
                <a:gdLst>
                  <a:gd name="T0" fmla="*/ 0 w 26852"/>
                  <a:gd name="T1" fmla="*/ 0 h 43115"/>
                  <a:gd name="T2" fmla="*/ 0 w 26852"/>
                  <a:gd name="T3" fmla="*/ 0 h 43115"/>
                  <a:gd name="T4" fmla="*/ 0 w 26852"/>
                  <a:gd name="T5" fmla="*/ 0 h 43115"/>
                  <a:gd name="T6" fmla="*/ 0 60000 65536"/>
                  <a:gd name="T7" fmla="*/ 0 60000 65536"/>
                  <a:gd name="T8" fmla="*/ 0 60000 65536"/>
                  <a:gd name="T9" fmla="*/ 0 w 26852"/>
                  <a:gd name="T10" fmla="*/ 0 h 43115"/>
                  <a:gd name="T11" fmla="*/ 26852 w 26852"/>
                  <a:gd name="T12" fmla="*/ 43115 h 43115"/>
                </a:gdLst>
                <a:ahLst/>
                <a:cxnLst>
                  <a:cxn ang="T6">
                    <a:pos x="T0" y="T1"/>
                  </a:cxn>
                  <a:cxn ang="T7">
                    <a:pos x="T2" y="T3"/>
                  </a:cxn>
                  <a:cxn ang="T8">
                    <a:pos x="T4" y="T5"/>
                  </a:cxn>
                </a:cxnLst>
                <a:rect l="T9" t="T10" r="T11" b="T12"/>
                <a:pathLst>
                  <a:path w="26852" h="43115" fill="none" extrusionOk="0">
                    <a:moveTo>
                      <a:pt x="7169" y="0"/>
                    </a:moveTo>
                    <a:cubicBezTo>
                      <a:pt x="18311" y="993"/>
                      <a:pt x="26852" y="10328"/>
                      <a:pt x="26852" y="21515"/>
                    </a:cubicBezTo>
                    <a:cubicBezTo>
                      <a:pt x="26852" y="33444"/>
                      <a:pt x="17181" y="43115"/>
                      <a:pt x="5252" y="43115"/>
                    </a:cubicBezTo>
                    <a:cubicBezTo>
                      <a:pt x="3481" y="43115"/>
                      <a:pt x="1717" y="42897"/>
                      <a:pt x="0" y="42466"/>
                    </a:cubicBezTo>
                  </a:path>
                  <a:path w="26852" h="43115" stroke="0" extrusionOk="0">
                    <a:moveTo>
                      <a:pt x="7169" y="0"/>
                    </a:moveTo>
                    <a:cubicBezTo>
                      <a:pt x="18311" y="993"/>
                      <a:pt x="26852" y="10328"/>
                      <a:pt x="26852" y="21515"/>
                    </a:cubicBezTo>
                    <a:cubicBezTo>
                      <a:pt x="26852" y="33444"/>
                      <a:pt x="17181" y="43115"/>
                      <a:pt x="5252" y="43115"/>
                    </a:cubicBezTo>
                    <a:cubicBezTo>
                      <a:pt x="3481" y="43115"/>
                      <a:pt x="1717" y="42897"/>
                      <a:pt x="0" y="42466"/>
                    </a:cubicBezTo>
                    <a:lnTo>
                      <a:pt x="5252" y="21515"/>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87" name="Rectangle 78"/>
              <p:cNvSpPr>
                <a:spLocks noChangeArrowheads="1"/>
              </p:cNvSpPr>
              <p:nvPr/>
            </p:nvSpPr>
            <p:spPr bwMode="auto">
              <a:xfrm>
                <a:off x="2542" y="2244"/>
                <a:ext cx="956" cy="298"/>
              </a:xfrm>
              <a:prstGeom prst="rect">
                <a:avLst/>
              </a:prstGeom>
              <a:noFill/>
              <a:ln w="9525">
                <a:noFill/>
                <a:miter lim="800000"/>
                <a:headEnd/>
                <a:tailEnd/>
              </a:ln>
            </p:spPr>
            <p:txBody>
              <a:bodyPr wrap="none">
                <a:spAutoFit/>
              </a:bodyPr>
              <a:lstStyle/>
              <a:p>
                <a:r>
                  <a:rPr lang="en-US" sz="2500" b="1">
                    <a:latin typeface="Arial"/>
                    <a:cs typeface="Arial"/>
                  </a:rPr>
                  <a:t>∆</a:t>
                </a:r>
                <a:r>
                  <a:rPr lang="en-US" sz="2500" b="1" i="1">
                    <a:latin typeface="Arial"/>
                    <a:cs typeface="Arial"/>
                  </a:rPr>
                  <a:t>Q</a:t>
                </a:r>
                <a:r>
                  <a:rPr lang="en-US" sz="2500">
                    <a:latin typeface="Arial"/>
                    <a:cs typeface="Arial"/>
                  </a:rPr>
                  <a:t> = 800</a:t>
                </a:r>
              </a:p>
            </p:txBody>
          </p:sp>
        </p:grpSp>
        <p:grpSp>
          <p:nvGrpSpPr>
            <p:cNvPr id="9" name="Group 89"/>
            <p:cNvGrpSpPr>
              <a:grpSpLocks/>
            </p:cNvGrpSpPr>
            <p:nvPr/>
          </p:nvGrpSpPr>
          <p:grpSpPr bwMode="auto">
            <a:xfrm>
              <a:off x="198" y="2193"/>
              <a:ext cx="941" cy="407"/>
              <a:chOff x="198" y="2193"/>
              <a:chExt cx="941" cy="407"/>
            </a:xfrm>
          </p:grpSpPr>
          <p:sp>
            <p:nvSpPr>
              <p:cNvPr id="22584" name="Arc 62"/>
              <p:cNvSpPr>
                <a:spLocks/>
              </p:cNvSpPr>
              <p:nvPr/>
            </p:nvSpPr>
            <p:spPr bwMode="auto">
              <a:xfrm flipH="1">
                <a:off x="922" y="2193"/>
                <a:ext cx="217" cy="407"/>
              </a:xfrm>
              <a:custGeom>
                <a:avLst/>
                <a:gdLst>
                  <a:gd name="T0" fmla="*/ 0 w 26059"/>
                  <a:gd name="T1" fmla="*/ 0 h 43200"/>
                  <a:gd name="T2" fmla="*/ 0 w 26059"/>
                  <a:gd name="T3" fmla="*/ 0 h 43200"/>
                  <a:gd name="T4" fmla="*/ 0 w 26059"/>
                  <a:gd name="T5" fmla="*/ 0 h 43200"/>
                  <a:gd name="T6" fmla="*/ 0 60000 65536"/>
                  <a:gd name="T7" fmla="*/ 0 60000 65536"/>
                  <a:gd name="T8" fmla="*/ 0 60000 65536"/>
                  <a:gd name="T9" fmla="*/ 0 w 26059"/>
                  <a:gd name="T10" fmla="*/ 0 h 43200"/>
                  <a:gd name="T11" fmla="*/ 26059 w 26059"/>
                  <a:gd name="T12" fmla="*/ 43200 h 43200"/>
                </a:gdLst>
                <a:ahLst/>
                <a:cxnLst>
                  <a:cxn ang="T6">
                    <a:pos x="T0" y="T1"/>
                  </a:cxn>
                  <a:cxn ang="T7">
                    <a:pos x="T2" y="T3"/>
                  </a:cxn>
                  <a:cxn ang="T8">
                    <a:pos x="T4" y="T5"/>
                  </a:cxn>
                </a:cxnLst>
                <a:rect l="T9" t="T10" r="T11" b="T12"/>
                <a:pathLst>
                  <a:path w="26059" h="43200" fill="none" extrusionOk="0">
                    <a:moveTo>
                      <a:pt x="4563" y="0"/>
                    </a:moveTo>
                    <a:cubicBezTo>
                      <a:pt x="16452" y="58"/>
                      <a:pt x="26059" y="9711"/>
                      <a:pt x="26059" y="21600"/>
                    </a:cubicBezTo>
                    <a:cubicBezTo>
                      <a:pt x="26059" y="33529"/>
                      <a:pt x="16388" y="43200"/>
                      <a:pt x="4459" y="43200"/>
                    </a:cubicBezTo>
                    <a:cubicBezTo>
                      <a:pt x="2960" y="43200"/>
                      <a:pt x="1466" y="43044"/>
                      <a:pt x="0" y="42734"/>
                    </a:cubicBezTo>
                  </a:path>
                  <a:path w="26059" h="43200" stroke="0" extrusionOk="0">
                    <a:moveTo>
                      <a:pt x="4563" y="0"/>
                    </a:moveTo>
                    <a:cubicBezTo>
                      <a:pt x="16452" y="58"/>
                      <a:pt x="26059" y="9711"/>
                      <a:pt x="26059" y="21600"/>
                    </a:cubicBezTo>
                    <a:cubicBezTo>
                      <a:pt x="26059" y="33529"/>
                      <a:pt x="16388" y="43200"/>
                      <a:pt x="4459" y="43200"/>
                    </a:cubicBezTo>
                    <a:cubicBezTo>
                      <a:pt x="2960" y="43200"/>
                      <a:pt x="1466" y="43044"/>
                      <a:pt x="0" y="42734"/>
                    </a:cubicBezTo>
                    <a:lnTo>
                      <a:pt x="4459" y="21600"/>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85" name="Rectangle 83"/>
              <p:cNvSpPr>
                <a:spLocks noChangeArrowheads="1"/>
              </p:cNvSpPr>
              <p:nvPr/>
            </p:nvSpPr>
            <p:spPr bwMode="auto">
              <a:xfrm>
                <a:off x="198" y="2245"/>
                <a:ext cx="707" cy="298"/>
              </a:xfrm>
              <a:prstGeom prst="rect">
                <a:avLst/>
              </a:prstGeom>
              <a:noFill/>
              <a:ln w="9525">
                <a:noFill/>
                <a:miter lim="800000"/>
                <a:headEnd/>
                <a:tailEnd/>
              </a:ln>
            </p:spPr>
            <p:txBody>
              <a:bodyPr>
                <a:spAutoFit/>
              </a:bodyPr>
              <a:lstStyle/>
              <a:p>
                <a:pPr algn="r"/>
                <a:r>
                  <a:rPr lang="en-US" sz="2500" b="1">
                    <a:latin typeface="Arial"/>
                    <a:cs typeface="Arial"/>
                  </a:rPr>
                  <a:t>∆</a:t>
                </a:r>
                <a:r>
                  <a:rPr lang="en-US" sz="2500" b="1" i="1">
                    <a:latin typeface="Arial"/>
                    <a:cs typeface="Arial"/>
                  </a:rPr>
                  <a:t>L</a:t>
                </a:r>
                <a:r>
                  <a:rPr lang="en-US" sz="2500">
                    <a:latin typeface="Arial"/>
                    <a:cs typeface="Arial"/>
                  </a:rPr>
                  <a:t> = 1</a:t>
                </a:r>
              </a:p>
            </p:txBody>
          </p:sp>
        </p:grpSp>
      </p:grpSp>
      <p:grpSp>
        <p:nvGrpSpPr>
          <p:cNvPr id="10" name="Group 99"/>
          <p:cNvGrpSpPr>
            <a:grpSpLocks/>
          </p:cNvGrpSpPr>
          <p:nvPr/>
        </p:nvGrpSpPr>
        <p:grpSpPr bwMode="auto">
          <a:xfrm>
            <a:off x="1836739" y="4103689"/>
            <a:ext cx="5246687" cy="661987"/>
            <a:chOff x="197" y="2585"/>
            <a:chExt cx="3305" cy="417"/>
          </a:xfrm>
        </p:grpSpPr>
        <p:grpSp>
          <p:nvGrpSpPr>
            <p:cNvPr id="11" name="Group 92"/>
            <p:cNvGrpSpPr>
              <a:grpSpLocks/>
            </p:cNvGrpSpPr>
            <p:nvPr/>
          </p:nvGrpSpPr>
          <p:grpSpPr bwMode="auto">
            <a:xfrm>
              <a:off x="2313" y="2596"/>
              <a:ext cx="1189" cy="406"/>
              <a:chOff x="2313" y="2596"/>
              <a:chExt cx="1189" cy="406"/>
            </a:xfrm>
          </p:grpSpPr>
          <p:sp>
            <p:nvSpPr>
              <p:cNvPr id="22580" name="Arc 50"/>
              <p:cNvSpPr>
                <a:spLocks/>
              </p:cNvSpPr>
              <p:nvPr/>
            </p:nvSpPr>
            <p:spPr bwMode="auto">
              <a:xfrm>
                <a:off x="2313" y="2596"/>
                <a:ext cx="217" cy="406"/>
              </a:xfrm>
              <a:custGeom>
                <a:avLst/>
                <a:gdLst>
                  <a:gd name="T0" fmla="*/ 0 w 26852"/>
                  <a:gd name="T1" fmla="*/ 0 h 43115"/>
                  <a:gd name="T2" fmla="*/ 0 w 26852"/>
                  <a:gd name="T3" fmla="*/ 0 h 43115"/>
                  <a:gd name="T4" fmla="*/ 0 w 26852"/>
                  <a:gd name="T5" fmla="*/ 0 h 43115"/>
                  <a:gd name="T6" fmla="*/ 0 60000 65536"/>
                  <a:gd name="T7" fmla="*/ 0 60000 65536"/>
                  <a:gd name="T8" fmla="*/ 0 60000 65536"/>
                  <a:gd name="T9" fmla="*/ 0 w 26852"/>
                  <a:gd name="T10" fmla="*/ 0 h 43115"/>
                  <a:gd name="T11" fmla="*/ 26852 w 26852"/>
                  <a:gd name="T12" fmla="*/ 43115 h 43115"/>
                </a:gdLst>
                <a:ahLst/>
                <a:cxnLst>
                  <a:cxn ang="T6">
                    <a:pos x="T0" y="T1"/>
                  </a:cxn>
                  <a:cxn ang="T7">
                    <a:pos x="T2" y="T3"/>
                  </a:cxn>
                  <a:cxn ang="T8">
                    <a:pos x="T4" y="T5"/>
                  </a:cxn>
                </a:cxnLst>
                <a:rect l="T9" t="T10" r="T11" b="T12"/>
                <a:pathLst>
                  <a:path w="26852" h="43115" fill="none" extrusionOk="0">
                    <a:moveTo>
                      <a:pt x="7169" y="0"/>
                    </a:moveTo>
                    <a:cubicBezTo>
                      <a:pt x="18311" y="993"/>
                      <a:pt x="26852" y="10328"/>
                      <a:pt x="26852" y="21515"/>
                    </a:cubicBezTo>
                    <a:cubicBezTo>
                      <a:pt x="26852" y="33444"/>
                      <a:pt x="17181" y="43115"/>
                      <a:pt x="5252" y="43115"/>
                    </a:cubicBezTo>
                    <a:cubicBezTo>
                      <a:pt x="3481" y="43115"/>
                      <a:pt x="1717" y="42897"/>
                      <a:pt x="0" y="42466"/>
                    </a:cubicBezTo>
                  </a:path>
                  <a:path w="26852" h="43115" stroke="0" extrusionOk="0">
                    <a:moveTo>
                      <a:pt x="7169" y="0"/>
                    </a:moveTo>
                    <a:cubicBezTo>
                      <a:pt x="18311" y="993"/>
                      <a:pt x="26852" y="10328"/>
                      <a:pt x="26852" y="21515"/>
                    </a:cubicBezTo>
                    <a:cubicBezTo>
                      <a:pt x="26852" y="33444"/>
                      <a:pt x="17181" y="43115"/>
                      <a:pt x="5252" y="43115"/>
                    </a:cubicBezTo>
                    <a:cubicBezTo>
                      <a:pt x="3481" y="43115"/>
                      <a:pt x="1717" y="42897"/>
                      <a:pt x="0" y="42466"/>
                    </a:cubicBezTo>
                    <a:lnTo>
                      <a:pt x="5252" y="21515"/>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81" name="Rectangle 79"/>
              <p:cNvSpPr>
                <a:spLocks noChangeArrowheads="1"/>
              </p:cNvSpPr>
              <p:nvPr/>
            </p:nvSpPr>
            <p:spPr bwMode="auto">
              <a:xfrm>
                <a:off x="2546" y="2639"/>
                <a:ext cx="956" cy="298"/>
              </a:xfrm>
              <a:prstGeom prst="rect">
                <a:avLst/>
              </a:prstGeom>
              <a:noFill/>
              <a:ln w="9525">
                <a:noFill/>
                <a:miter lim="800000"/>
                <a:headEnd/>
                <a:tailEnd/>
              </a:ln>
            </p:spPr>
            <p:txBody>
              <a:bodyPr wrap="none">
                <a:spAutoFit/>
              </a:bodyPr>
              <a:lstStyle/>
              <a:p>
                <a:r>
                  <a:rPr lang="en-US" sz="2500" b="1">
                    <a:latin typeface="Arial"/>
                    <a:cs typeface="Arial"/>
                  </a:rPr>
                  <a:t>∆</a:t>
                </a:r>
                <a:r>
                  <a:rPr lang="en-US" sz="2500" b="1" i="1">
                    <a:latin typeface="Arial"/>
                    <a:cs typeface="Arial"/>
                  </a:rPr>
                  <a:t>Q</a:t>
                </a:r>
                <a:r>
                  <a:rPr lang="en-US" sz="2500">
                    <a:latin typeface="Arial"/>
                    <a:cs typeface="Arial"/>
                  </a:rPr>
                  <a:t> = 600</a:t>
                </a:r>
              </a:p>
            </p:txBody>
          </p:sp>
        </p:grpSp>
        <p:grpSp>
          <p:nvGrpSpPr>
            <p:cNvPr id="12" name="Group 91"/>
            <p:cNvGrpSpPr>
              <a:grpSpLocks/>
            </p:cNvGrpSpPr>
            <p:nvPr/>
          </p:nvGrpSpPr>
          <p:grpSpPr bwMode="auto">
            <a:xfrm>
              <a:off x="197" y="2585"/>
              <a:ext cx="942" cy="407"/>
              <a:chOff x="197" y="2585"/>
              <a:chExt cx="942" cy="407"/>
            </a:xfrm>
          </p:grpSpPr>
          <p:sp>
            <p:nvSpPr>
              <p:cNvPr id="22578" name="Arc 65"/>
              <p:cNvSpPr>
                <a:spLocks/>
              </p:cNvSpPr>
              <p:nvPr/>
            </p:nvSpPr>
            <p:spPr bwMode="auto">
              <a:xfrm flipH="1">
                <a:off x="922" y="2585"/>
                <a:ext cx="217" cy="407"/>
              </a:xfrm>
              <a:custGeom>
                <a:avLst/>
                <a:gdLst>
                  <a:gd name="T0" fmla="*/ 0 w 26059"/>
                  <a:gd name="T1" fmla="*/ 0 h 43200"/>
                  <a:gd name="T2" fmla="*/ 0 w 26059"/>
                  <a:gd name="T3" fmla="*/ 0 h 43200"/>
                  <a:gd name="T4" fmla="*/ 0 w 26059"/>
                  <a:gd name="T5" fmla="*/ 0 h 43200"/>
                  <a:gd name="T6" fmla="*/ 0 60000 65536"/>
                  <a:gd name="T7" fmla="*/ 0 60000 65536"/>
                  <a:gd name="T8" fmla="*/ 0 60000 65536"/>
                  <a:gd name="T9" fmla="*/ 0 w 26059"/>
                  <a:gd name="T10" fmla="*/ 0 h 43200"/>
                  <a:gd name="T11" fmla="*/ 26059 w 26059"/>
                  <a:gd name="T12" fmla="*/ 43200 h 43200"/>
                </a:gdLst>
                <a:ahLst/>
                <a:cxnLst>
                  <a:cxn ang="T6">
                    <a:pos x="T0" y="T1"/>
                  </a:cxn>
                  <a:cxn ang="T7">
                    <a:pos x="T2" y="T3"/>
                  </a:cxn>
                  <a:cxn ang="T8">
                    <a:pos x="T4" y="T5"/>
                  </a:cxn>
                </a:cxnLst>
                <a:rect l="T9" t="T10" r="T11" b="T12"/>
                <a:pathLst>
                  <a:path w="26059" h="43200" fill="none" extrusionOk="0">
                    <a:moveTo>
                      <a:pt x="4563" y="0"/>
                    </a:moveTo>
                    <a:cubicBezTo>
                      <a:pt x="16452" y="58"/>
                      <a:pt x="26059" y="9711"/>
                      <a:pt x="26059" y="21600"/>
                    </a:cubicBezTo>
                    <a:cubicBezTo>
                      <a:pt x="26059" y="33529"/>
                      <a:pt x="16388" y="43200"/>
                      <a:pt x="4459" y="43200"/>
                    </a:cubicBezTo>
                    <a:cubicBezTo>
                      <a:pt x="2960" y="43200"/>
                      <a:pt x="1466" y="43044"/>
                      <a:pt x="0" y="42734"/>
                    </a:cubicBezTo>
                  </a:path>
                  <a:path w="26059" h="43200" stroke="0" extrusionOk="0">
                    <a:moveTo>
                      <a:pt x="4563" y="0"/>
                    </a:moveTo>
                    <a:cubicBezTo>
                      <a:pt x="16452" y="58"/>
                      <a:pt x="26059" y="9711"/>
                      <a:pt x="26059" y="21600"/>
                    </a:cubicBezTo>
                    <a:cubicBezTo>
                      <a:pt x="26059" y="33529"/>
                      <a:pt x="16388" y="43200"/>
                      <a:pt x="4459" y="43200"/>
                    </a:cubicBezTo>
                    <a:cubicBezTo>
                      <a:pt x="2960" y="43200"/>
                      <a:pt x="1466" y="43044"/>
                      <a:pt x="0" y="42734"/>
                    </a:cubicBezTo>
                    <a:lnTo>
                      <a:pt x="4459" y="21600"/>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79" name="Rectangle 84"/>
              <p:cNvSpPr>
                <a:spLocks noChangeArrowheads="1"/>
              </p:cNvSpPr>
              <p:nvPr/>
            </p:nvSpPr>
            <p:spPr bwMode="auto">
              <a:xfrm>
                <a:off x="197" y="2636"/>
                <a:ext cx="707" cy="298"/>
              </a:xfrm>
              <a:prstGeom prst="rect">
                <a:avLst/>
              </a:prstGeom>
              <a:noFill/>
              <a:ln w="9525">
                <a:noFill/>
                <a:miter lim="800000"/>
                <a:headEnd/>
                <a:tailEnd/>
              </a:ln>
            </p:spPr>
            <p:txBody>
              <a:bodyPr>
                <a:spAutoFit/>
              </a:bodyPr>
              <a:lstStyle/>
              <a:p>
                <a:pPr algn="r"/>
                <a:r>
                  <a:rPr lang="en-US" sz="2500" b="1">
                    <a:latin typeface="Arial"/>
                    <a:cs typeface="Arial"/>
                  </a:rPr>
                  <a:t>∆</a:t>
                </a:r>
                <a:r>
                  <a:rPr lang="en-US" sz="2500" b="1" i="1">
                    <a:latin typeface="Arial"/>
                    <a:cs typeface="Arial"/>
                  </a:rPr>
                  <a:t>L</a:t>
                </a:r>
                <a:r>
                  <a:rPr lang="en-US" sz="2500">
                    <a:latin typeface="Arial"/>
                    <a:cs typeface="Arial"/>
                  </a:rPr>
                  <a:t> = 1</a:t>
                </a:r>
              </a:p>
            </p:txBody>
          </p:sp>
        </p:grpSp>
      </p:grpSp>
      <p:grpSp>
        <p:nvGrpSpPr>
          <p:cNvPr id="13" name="Group 100"/>
          <p:cNvGrpSpPr>
            <a:grpSpLocks/>
          </p:cNvGrpSpPr>
          <p:nvPr/>
        </p:nvGrpSpPr>
        <p:grpSpPr bwMode="auto">
          <a:xfrm>
            <a:off x="1833563" y="4727575"/>
            <a:ext cx="5251450" cy="654050"/>
            <a:chOff x="195" y="2978"/>
            <a:chExt cx="3308" cy="412"/>
          </a:xfrm>
        </p:grpSpPr>
        <p:grpSp>
          <p:nvGrpSpPr>
            <p:cNvPr id="14" name="Group 94"/>
            <p:cNvGrpSpPr>
              <a:grpSpLocks/>
            </p:cNvGrpSpPr>
            <p:nvPr/>
          </p:nvGrpSpPr>
          <p:grpSpPr bwMode="auto">
            <a:xfrm>
              <a:off x="2314" y="2978"/>
              <a:ext cx="1189" cy="406"/>
              <a:chOff x="2314" y="2978"/>
              <a:chExt cx="1189" cy="406"/>
            </a:xfrm>
          </p:grpSpPr>
          <p:sp>
            <p:nvSpPr>
              <p:cNvPr id="22574" name="Arc 53"/>
              <p:cNvSpPr>
                <a:spLocks/>
              </p:cNvSpPr>
              <p:nvPr/>
            </p:nvSpPr>
            <p:spPr bwMode="auto">
              <a:xfrm>
                <a:off x="2314" y="2978"/>
                <a:ext cx="217" cy="406"/>
              </a:xfrm>
              <a:custGeom>
                <a:avLst/>
                <a:gdLst>
                  <a:gd name="T0" fmla="*/ 0 w 26852"/>
                  <a:gd name="T1" fmla="*/ 0 h 43115"/>
                  <a:gd name="T2" fmla="*/ 0 w 26852"/>
                  <a:gd name="T3" fmla="*/ 0 h 43115"/>
                  <a:gd name="T4" fmla="*/ 0 w 26852"/>
                  <a:gd name="T5" fmla="*/ 0 h 43115"/>
                  <a:gd name="T6" fmla="*/ 0 60000 65536"/>
                  <a:gd name="T7" fmla="*/ 0 60000 65536"/>
                  <a:gd name="T8" fmla="*/ 0 60000 65536"/>
                  <a:gd name="T9" fmla="*/ 0 w 26852"/>
                  <a:gd name="T10" fmla="*/ 0 h 43115"/>
                  <a:gd name="T11" fmla="*/ 26852 w 26852"/>
                  <a:gd name="T12" fmla="*/ 43115 h 43115"/>
                </a:gdLst>
                <a:ahLst/>
                <a:cxnLst>
                  <a:cxn ang="T6">
                    <a:pos x="T0" y="T1"/>
                  </a:cxn>
                  <a:cxn ang="T7">
                    <a:pos x="T2" y="T3"/>
                  </a:cxn>
                  <a:cxn ang="T8">
                    <a:pos x="T4" y="T5"/>
                  </a:cxn>
                </a:cxnLst>
                <a:rect l="T9" t="T10" r="T11" b="T12"/>
                <a:pathLst>
                  <a:path w="26852" h="43115" fill="none" extrusionOk="0">
                    <a:moveTo>
                      <a:pt x="7169" y="0"/>
                    </a:moveTo>
                    <a:cubicBezTo>
                      <a:pt x="18311" y="993"/>
                      <a:pt x="26852" y="10328"/>
                      <a:pt x="26852" y="21515"/>
                    </a:cubicBezTo>
                    <a:cubicBezTo>
                      <a:pt x="26852" y="33444"/>
                      <a:pt x="17181" y="43115"/>
                      <a:pt x="5252" y="43115"/>
                    </a:cubicBezTo>
                    <a:cubicBezTo>
                      <a:pt x="3481" y="43115"/>
                      <a:pt x="1717" y="42897"/>
                      <a:pt x="0" y="42466"/>
                    </a:cubicBezTo>
                  </a:path>
                  <a:path w="26852" h="43115" stroke="0" extrusionOk="0">
                    <a:moveTo>
                      <a:pt x="7169" y="0"/>
                    </a:moveTo>
                    <a:cubicBezTo>
                      <a:pt x="18311" y="993"/>
                      <a:pt x="26852" y="10328"/>
                      <a:pt x="26852" y="21515"/>
                    </a:cubicBezTo>
                    <a:cubicBezTo>
                      <a:pt x="26852" y="33444"/>
                      <a:pt x="17181" y="43115"/>
                      <a:pt x="5252" y="43115"/>
                    </a:cubicBezTo>
                    <a:cubicBezTo>
                      <a:pt x="3481" y="43115"/>
                      <a:pt x="1717" y="42897"/>
                      <a:pt x="0" y="42466"/>
                    </a:cubicBezTo>
                    <a:lnTo>
                      <a:pt x="5252" y="21515"/>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75" name="Rectangle 80"/>
              <p:cNvSpPr>
                <a:spLocks noChangeArrowheads="1"/>
              </p:cNvSpPr>
              <p:nvPr/>
            </p:nvSpPr>
            <p:spPr bwMode="auto">
              <a:xfrm>
                <a:off x="2547" y="3032"/>
                <a:ext cx="956" cy="298"/>
              </a:xfrm>
              <a:prstGeom prst="rect">
                <a:avLst/>
              </a:prstGeom>
              <a:noFill/>
              <a:ln w="9525">
                <a:noFill/>
                <a:miter lim="800000"/>
                <a:headEnd/>
                <a:tailEnd/>
              </a:ln>
            </p:spPr>
            <p:txBody>
              <a:bodyPr wrap="none">
                <a:spAutoFit/>
              </a:bodyPr>
              <a:lstStyle/>
              <a:p>
                <a:r>
                  <a:rPr lang="en-US" sz="2500" b="1">
                    <a:latin typeface="Arial"/>
                    <a:cs typeface="Arial"/>
                  </a:rPr>
                  <a:t>∆</a:t>
                </a:r>
                <a:r>
                  <a:rPr lang="en-US" sz="2500" b="1" i="1">
                    <a:latin typeface="Arial"/>
                    <a:cs typeface="Arial"/>
                  </a:rPr>
                  <a:t>Q</a:t>
                </a:r>
                <a:r>
                  <a:rPr lang="en-US" sz="2500">
                    <a:latin typeface="Arial"/>
                    <a:cs typeface="Arial"/>
                  </a:rPr>
                  <a:t> = 400</a:t>
                </a:r>
              </a:p>
            </p:txBody>
          </p:sp>
        </p:grpSp>
        <p:grpSp>
          <p:nvGrpSpPr>
            <p:cNvPr id="15" name="Group 93"/>
            <p:cNvGrpSpPr>
              <a:grpSpLocks/>
            </p:cNvGrpSpPr>
            <p:nvPr/>
          </p:nvGrpSpPr>
          <p:grpSpPr bwMode="auto">
            <a:xfrm>
              <a:off x="195" y="2983"/>
              <a:ext cx="944" cy="407"/>
              <a:chOff x="195" y="2983"/>
              <a:chExt cx="944" cy="407"/>
            </a:xfrm>
          </p:grpSpPr>
          <p:sp>
            <p:nvSpPr>
              <p:cNvPr id="22572" name="Arc 68"/>
              <p:cNvSpPr>
                <a:spLocks/>
              </p:cNvSpPr>
              <p:nvPr/>
            </p:nvSpPr>
            <p:spPr bwMode="auto">
              <a:xfrm flipH="1">
                <a:off x="922" y="2983"/>
                <a:ext cx="217" cy="407"/>
              </a:xfrm>
              <a:custGeom>
                <a:avLst/>
                <a:gdLst>
                  <a:gd name="T0" fmla="*/ 0 w 26059"/>
                  <a:gd name="T1" fmla="*/ 0 h 43200"/>
                  <a:gd name="T2" fmla="*/ 0 w 26059"/>
                  <a:gd name="T3" fmla="*/ 0 h 43200"/>
                  <a:gd name="T4" fmla="*/ 0 w 26059"/>
                  <a:gd name="T5" fmla="*/ 0 h 43200"/>
                  <a:gd name="T6" fmla="*/ 0 60000 65536"/>
                  <a:gd name="T7" fmla="*/ 0 60000 65536"/>
                  <a:gd name="T8" fmla="*/ 0 60000 65536"/>
                  <a:gd name="T9" fmla="*/ 0 w 26059"/>
                  <a:gd name="T10" fmla="*/ 0 h 43200"/>
                  <a:gd name="T11" fmla="*/ 26059 w 26059"/>
                  <a:gd name="T12" fmla="*/ 43200 h 43200"/>
                </a:gdLst>
                <a:ahLst/>
                <a:cxnLst>
                  <a:cxn ang="T6">
                    <a:pos x="T0" y="T1"/>
                  </a:cxn>
                  <a:cxn ang="T7">
                    <a:pos x="T2" y="T3"/>
                  </a:cxn>
                  <a:cxn ang="T8">
                    <a:pos x="T4" y="T5"/>
                  </a:cxn>
                </a:cxnLst>
                <a:rect l="T9" t="T10" r="T11" b="T12"/>
                <a:pathLst>
                  <a:path w="26059" h="43200" fill="none" extrusionOk="0">
                    <a:moveTo>
                      <a:pt x="4563" y="0"/>
                    </a:moveTo>
                    <a:cubicBezTo>
                      <a:pt x="16452" y="58"/>
                      <a:pt x="26059" y="9711"/>
                      <a:pt x="26059" y="21600"/>
                    </a:cubicBezTo>
                    <a:cubicBezTo>
                      <a:pt x="26059" y="33529"/>
                      <a:pt x="16388" y="43200"/>
                      <a:pt x="4459" y="43200"/>
                    </a:cubicBezTo>
                    <a:cubicBezTo>
                      <a:pt x="2960" y="43200"/>
                      <a:pt x="1466" y="43044"/>
                      <a:pt x="0" y="42734"/>
                    </a:cubicBezTo>
                  </a:path>
                  <a:path w="26059" h="43200" stroke="0" extrusionOk="0">
                    <a:moveTo>
                      <a:pt x="4563" y="0"/>
                    </a:moveTo>
                    <a:cubicBezTo>
                      <a:pt x="16452" y="58"/>
                      <a:pt x="26059" y="9711"/>
                      <a:pt x="26059" y="21600"/>
                    </a:cubicBezTo>
                    <a:cubicBezTo>
                      <a:pt x="26059" y="33529"/>
                      <a:pt x="16388" y="43200"/>
                      <a:pt x="4459" y="43200"/>
                    </a:cubicBezTo>
                    <a:cubicBezTo>
                      <a:pt x="2960" y="43200"/>
                      <a:pt x="1466" y="43044"/>
                      <a:pt x="0" y="42734"/>
                    </a:cubicBezTo>
                    <a:lnTo>
                      <a:pt x="4459" y="21600"/>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73" name="Rectangle 85"/>
              <p:cNvSpPr>
                <a:spLocks noChangeArrowheads="1"/>
              </p:cNvSpPr>
              <p:nvPr/>
            </p:nvSpPr>
            <p:spPr bwMode="auto">
              <a:xfrm>
                <a:off x="195" y="3033"/>
                <a:ext cx="707" cy="298"/>
              </a:xfrm>
              <a:prstGeom prst="rect">
                <a:avLst/>
              </a:prstGeom>
              <a:noFill/>
              <a:ln w="9525">
                <a:noFill/>
                <a:miter lim="800000"/>
                <a:headEnd/>
                <a:tailEnd/>
              </a:ln>
            </p:spPr>
            <p:txBody>
              <a:bodyPr>
                <a:spAutoFit/>
              </a:bodyPr>
              <a:lstStyle/>
              <a:p>
                <a:pPr algn="r"/>
                <a:r>
                  <a:rPr lang="en-US" sz="2500" b="1">
                    <a:latin typeface="Arial"/>
                    <a:cs typeface="Arial"/>
                  </a:rPr>
                  <a:t>∆</a:t>
                </a:r>
                <a:r>
                  <a:rPr lang="en-US" sz="2500" b="1" i="1">
                    <a:latin typeface="Arial"/>
                    <a:cs typeface="Arial"/>
                  </a:rPr>
                  <a:t>L</a:t>
                </a:r>
                <a:r>
                  <a:rPr lang="en-US" sz="2500">
                    <a:latin typeface="Arial"/>
                    <a:cs typeface="Arial"/>
                  </a:rPr>
                  <a:t> = 1</a:t>
                </a:r>
              </a:p>
            </p:txBody>
          </p:sp>
        </p:grpSp>
      </p:grpSp>
      <p:grpSp>
        <p:nvGrpSpPr>
          <p:cNvPr id="16" name="Group 101"/>
          <p:cNvGrpSpPr>
            <a:grpSpLocks/>
          </p:cNvGrpSpPr>
          <p:nvPr/>
        </p:nvGrpSpPr>
        <p:grpSpPr bwMode="auto">
          <a:xfrm>
            <a:off x="1833564" y="5338763"/>
            <a:ext cx="5221287" cy="646112"/>
            <a:chOff x="195" y="3363"/>
            <a:chExt cx="3289" cy="407"/>
          </a:xfrm>
        </p:grpSpPr>
        <p:grpSp>
          <p:nvGrpSpPr>
            <p:cNvPr id="17" name="Group 96"/>
            <p:cNvGrpSpPr>
              <a:grpSpLocks/>
            </p:cNvGrpSpPr>
            <p:nvPr/>
          </p:nvGrpSpPr>
          <p:grpSpPr bwMode="auto">
            <a:xfrm>
              <a:off x="2294" y="3363"/>
              <a:ext cx="1190" cy="406"/>
              <a:chOff x="2294" y="3363"/>
              <a:chExt cx="1190" cy="406"/>
            </a:xfrm>
          </p:grpSpPr>
          <p:sp>
            <p:nvSpPr>
              <p:cNvPr id="22568" name="Arc 56"/>
              <p:cNvSpPr>
                <a:spLocks/>
              </p:cNvSpPr>
              <p:nvPr/>
            </p:nvSpPr>
            <p:spPr bwMode="auto">
              <a:xfrm>
                <a:off x="2294" y="3363"/>
                <a:ext cx="217" cy="406"/>
              </a:xfrm>
              <a:custGeom>
                <a:avLst/>
                <a:gdLst>
                  <a:gd name="T0" fmla="*/ 0 w 26852"/>
                  <a:gd name="T1" fmla="*/ 0 h 43115"/>
                  <a:gd name="T2" fmla="*/ 0 w 26852"/>
                  <a:gd name="T3" fmla="*/ 0 h 43115"/>
                  <a:gd name="T4" fmla="*/ 0 w 26852"/>
                  <a:gd name="T5" fmla="*/ 0 h 43115"/>
                  <a:gd name="T6" fmla="*/ 0 60000 65536"/>
                  <a:gd name="T7" fmla="*/ 0 60000 65536"/>
                  <a:gd name="T8" fmla="*/ 0 60000 65536"/>
                  <a:gd name="T9" fmla="*/ 0 w 26852"/>
                  <a:gd name="T10" fmla="*/ 0 h 43115"/>
                  <a:gd name="T11" fmla="*/ 26852 w 26852"/>
                  <a:gd name="T12" fmla="*/ 43115 h 43115"/>
                </a:gdLst>
                <a:ahLst/>
                <a:cxnLst>
                  <a:cxn ang="T6">
                    <a:pos x="T0" y="T1"/>
                  </a:cxn>
                  <a:cxn ang="T7">
                    <a:pos x="T2" y="T3"/>
                  </a:cxn>
                  <a:cxn ang="T8">
                    <a:pos x="T4" y="T5"/>
                  </a:cxn>
                </a:cxnLst>
                <a:rect l="T9" t="T10" r="T11" b="T12"/>
                <a:pathLst>
                  <a:path w="26852" h="43115" fill="none" extrusionOk="0">
                    <a:moveTo>
                      <a:pt x="7169" y="0"/>
                    </a:moveTo>
                    <a:cubicBezTo>
                      <a:pt x="18311" y="993"/>
                      <a:pt x="26852" y="10328"/>
                      <a:pt x="26852" y="21515"/>
                    </a:cubicBezTo>
                    <a:cubicBezTo>
                      <a:pt x="26852" y="33444"/>
                      <a:pt x="17181" y="43115"/>
                      <a:pt x="5252" y="43115"/>
                    </a:cubicBezTo>
                    <a:cubicBezTo>
                      <a:pt x="3481" y="43115"/>
                      <a:pt x="1717" y="42897"/>
                      <a:pt x="0" y="42466"/>
                    </a:cubicBezTo>
                  </a:path>
                  <a:path w="26852" h="43115" stroke="0" extrusionOk="0">
                    <a:moveTo>
                      <a:pt x="7169" y="0"/>
                    </a:moveTo>
                    <a:cubicBezTo>
                      <a:pt x="18311" y="993"/>
                      <a:pt x="26852" y="10328"/>
                      <a:pt x="26852" y="21515"/>
                    </a:cubicBezTo>
                    <a:cubicBezTo>
                      <a:pt x="26852" y="33444"/>
                      <a:pt x="17181" y="43115"/>
                      <a:pt x="5252" y="43115"/>
                    </a:cubicBezTo>
                    <a:cubicBezTo>
                      <a:pt x="3481" y="43115"/>
                      <a:pt x="1717" y="42897"/>
                      <a:pt x="0" y="42466"/>
                    </a:cubicBezTo>
                    <a:lnTo>
                      <a:pt x="5252" y="21515"/>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69" name="Rectangle 81"/>
              <p:cNvSpPr>
                <a:spLocks noChangeArrowheads="1"/>
              </p:cNvSpPr>
              <p:nvPr/>
            </p:nvSpPr>
            <p:spPr bwMode="auto">
              <a:xfrm>
                <a:off x="2528" y="3420"/>
                <a:ext cx="956" cy="298"/>
              </a:xfrm>
              <a:prstGeom prst="rect">
                <a:avLst/>
              </a:prstGeom>
              <a:noFill/>
              <a:ln w="9525">
                <a:noFill/>
                <a:miter lim="800000"/>
                <a:headEnd/>
                <a:tailEnd/>
              </a:ln>
            </p:spPr>
            <p:txBody>
              <a:bodyPr wrap="none">
                <a:spAutoFit/>
              </a:bodyPr>
              <a:lstStyle/>
              <a:p>
                <a:r>
                  <a:rPr lang="en-US" sz="2500" b="1">
                    <a:latin typeface="Arial"/>
                    <a:cs typeface="Arial"/>
                  </a:rPr>
                  <a:t>∆</a:t>
                </a:r>
                <a:r>
                  <a:rPr lang="en-US" sz="2500" b="1" i="1">
                    <a:latin typeface="Arial"/>
                    <a:cs typeface="Arial"/>
                  </a:rPr>
                  <a:t>Q</a:t>
                </a:r>
                <a:r>
                  <a:rPr lang="en-US" sz="2500">
                    <a:latin typeface="Arial"/>
                    <a:cs typeface="Arial"/>
                  </a:rPr>
                  <a:t> = 200</a:t>
                </a:r>
              </a:p>
            </p:txBody>
          </p:sp>
        </p:grpSp>
        <p:grpSp>
          <p:nvGrpSpPr>
            <p:cNvPr id="18" name="Group 95"/>
            <p:cNvGrpSpPr>
              <a:grpSpLocks/>
            </p:cNvGrpSpPr>
            <p:nvPr/>
          </p:nvGrpSpPr>
          <p:grpSpPr bwMode="auto">
            <a:xfrm>
              <a:off x="195" y="3363"/>
              <a:ext cx="944" cy="407"/>
              <a:chOff x="195" y="3363"/>
              <a:chExt cx="944" cy="407"/>
            </a:xfrm>
          </p:grpSpPr>
          <p:sp>
            <p:nvSpPr>
              <p:cNvPr id="22566" name="Arc 71"/>
              <p:cNvSpPr>
                <a:spLocks/>
              </p:cNvSpPr>
              <p:nvPr/>
            </p:nvSpPr>
            <p:spPr bwMode="auto">
              <a:xfrm flipH="1">
                <a:off x="922" y="3363"/>
                <a:ext cx="217" cy="407"/>
              </a:xfrm>
              <a:custGeom>
                <a:avLst/>
                <a:gdLst>
                  <a:gd name="T0" fmla="*/ 0 w 26059"/>
                  <a:gd name="T1" fmla="*/ 0 h 43200"/>
                  <a:gd name="T2" fmla="*/ 0 w 26059"/>
                  <a:gd name="T3" fmla="*/ 0 h 43200"/>
                  <a:gd name="T4" fmla="*/ 0 w 26059"/>
                  <a:gd name="T5" fmla="*/ 0 h 43200"/>
                  <a:gd name="T6" fmla="*/ 0 60000 65536"/>
                  <a:gd name="T7" fmla="*/ 0 60000 65536"/>
                  <a:gd name="T8" fmla="*/ 0 60000 65536"/>
                  <a:gd name="T9" fmla="*/ 0 w 26059"/>
                  <a:gd name="T10" fmla="*/ 0 h 43200"/>
                  <a:gd name="T11" fmla="*/ 26059 w 26059"/>
                  <a:gd name="T12" fmla="*/ 43200 h 43200"/>
                </a:gdLst>
                <a:ahLst/>
                <a:cxnLst>
                  <a:cxn ang="T6">
                    <a:pos x="T0" y="T1"/>
                  </a:cxn>
                  <a:cxn ang="T7">
                    <a:pos x="T2" y="T3"/>
                  </a:cxn>
                  <a:cxn ang="T8">
                    <a:pos x="T4" y="T5"/>
                  </a:cxn>
                </a:cxnLst>
                <a:rect l="T9" t="T10" r="T11" b="T12"/>
                <a:pathLst>
                  <a:path w="26059" h="43200" fill="none" extrusionOk="0">
                    <a:moveTo>
                      <a:pt x="4563" y="0"/>
                    </a:moveTo>
                    <a:cubicBezTo>
                      <a:pt x="16452" y="58"/>
                      <a:pt x="26059" y="9711"/>
                      <a:pt x="26059" y="21600"/>
                    </a:cubicBezTo>
                    <a:cubicBezTo>
                      <a:pt x="26059" y="33529"/>
                      <a:pt x="16388" y="43200"/>
                      <a:pt x="4459" y="43200"/>
                    </a:cubicBezTo>
                    <a:cubicBezTo>
                      <a:pt x="2960" y="43200"/>
                      <a:pt x="1466" y="43044"/>
                      <a:pt x="0" y="42734"/>
                    </a:cubicBezTo>
                  </a:path>
                  <a:path w="26059" h="43200" stroke="0" extrusionOk="0">
                    <a:moveTo>
                      <a:pt x="4563" y="0"/>
                    </a:moveTo>
                    <a:cubicBezTo>
                      <a:pt x="16452" y="58"/>
                      <a:pt x="26059" y="9711"/>
                      <a:pt x="26059" y="21600"/>
                    </a:cubicBezTo>
                    <a:cubicBezTo>
                      <a:pt x="26059" y="33529"/>
                      <a:pt x="16388" y="43200"/>
                      <a:pt x="4459" y="43200"/>
                    </a:cubicBezTo>
                    <a:cubicBezTo>
                      <a:pt x="2960" y="43200"/>
                      <a:pt x="1466" y="43044"/>
                      <a:pt x="0" y="42734"/>
                    </a:cubicBezTo>
                    <a:lnTo>
                      <a:pt x="4459" y="21600"/>
                    </a:lnTo>
                    <a:close/>
                  </a:path>
                </a:pathLst>
              </a:custGeom>
              <a:noFill/>
              <a:ln w="38100">
                <a:solidFill>
                  <a:schemeClr val="accent2"/>
                </a:solidFill>
                <a:round/>
                <a:headEnd/>
                <a:tailEnd type="triangle" w="lg" len="med"/>
              </a:ln>
            </p:spPr>
            <p:txBody>
              <a:bodyPr wrap="none" anchor="ctr"/>
              <a:lstStyle/>
              <a:p>
                <a:endParaRPr lang="en-US">
                  <a:latin typeface="Arial"/>
                  <a:cs typeface="Arial"/>
                </a:endParaRPr>
              </a:p>
            </p:txBody>
          </p:sp>
          <p:sp>
            <p:nvSpPr>
              <p:cNvPr id="22567" name="Rectangle 86"/>
              <p:cNvSpPr>
                <a:spLocks noChangeArrowheads="1"/>
              </p:cNvSpPr>
              <p:nvPr/>
            </p:nvSpPr>
            <p:spPr bwMode="auto">
              <a:xfrm>
                <a:off x="195" y="3418"/>
                <a:ext cx="707" cy="298"/>
              </a:xfrm>
              <a:prstGeom prst="rect">
                <a:avLst/>
              </a:prstGeom>
              <a:noFill/>
              <a:ln w="9525">
                <a:noFill/>
                <a:miter lim="800000"/>
                <a:headEnd/>
                <a:tailEnd/>
              </a:ln>
            </p:spPr>
            <p:txBody>
              <a:bodyPr>
                <a:spAutoFit/>
              </a:bodyPr>
              <a:lstStyle/>
              <a:p>
                <a:pPr algn="r"/>
                <a:r>
                  <a:rPr lang="en-US" sz="2500" b="1">
                    <a:latin typeface="Arial"/>
                    <a:cs typeface="Arial"/>
                  </a:rPr>
                  <a:t>∆</a:t>
                </a:r>
                <a:r>
                  <a:rPr lang="en-US" sz="2500" b="1" i="1">
                    <a:latin typeface="Arial"/>
                    <a:cs typeface="Arial"/>
                  </a:rPr>
                  <a:t>L</a:t>
                </a:r>
                <a:r>
                  <a:rPr lang="en-US" sz="2500">
                    <a:latin typeface="Arial"/>
                    <a:cs typeface="Arial"/>
                  </a:rPr>
                  <a:t> = 1</a:t>
                </a:r>
              </a:p>
            </p:txBody>
          </p:sp>
        </p:grpSp>
      </p:grpSp>
    </p:spTree>
    <p:extLst>
      <p:ext uri="{BB962C8B-B14F-4D97-AF65-F5344CB8AC3E}">
        <p14:creationId xmlns:p14="http://schemas.microsoft.com/office/powerpoint/2010/main" val="39935543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4776"/>
                                        </p:tgtEl>
                                        <p:attrNameLst>
                                          <p:attrName>style.visibility</p:attrName>
                                        </p:attrNameLst>
                                      </p:cBhvr>
                                      <p:to>
                                        <p:strVal val="visible"/>
                                      </p:to>
                                    </p:set>
                                    <p:animEffect transition="in" filter="wipe(left)">
                                      <p:cBhvr>
                                        <p:cTn id="11" dur="500"/>
                                        <p:tgtEl>
                                          <p:spTgt spid="747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8" presetClass="entr" presetSubtype="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Right)">
                                      <p:cBhvr>
                                        <p:cTn id="20" dur="1000"/>
                                        <p:tgtEl>
                                          <p:spTgt spid="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74775"/>
                                        </p:tgtEl>
                                        <p:attrNameLst>
                                          <p:attrName>style.visibility</p:attrName>
                                        </p:attrNameLst>
                                      </p:cBhvr>
                                      <p:to>
                                        <p:strVal val="visible"/>
                                      </p:to>
                                    </p:set>
                                    <p:animEffect transition="in" filter="wipe(left)">
                                      <p:cBhvr>
                                        <p:cTn id="24" dur="500"/>
                                        <p:tgtEl>
                                          <p:spTgt spid="747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Right)">
                                      <p:cBhvr>
                                        <p:cTn id="33" dur="1000"/>
                                        <p:tgtEl>
                                          <p:spTgt spid="10"/>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74774"/>
                                        </p:tgtEl>
                                        <p:attrNameLst>
                                          <p:attrName>style.visibility</p:attrName>
                                        </p:attrNameLst>
                                      </p:cBhvr>
                                      <p:to>
                                        <p:strVal val="visible"/>
                                      </p:to>
                                    </p:set>
                                    <p:animEffect transition="in" filter="wipe(left)">
                                      <p:cBhvr>
                                        <p:cTn id="37" dur="500"/>
                                        <p:tgtEl>
                                          <p:spTgt spid="747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par>
                          <p:cTn id="43" fill="hold">
                            <p:stCondLst>
                              <p:cond delay="500"/>
                            </p:stCondLst>
                            <p:childTnLst>
                              <p:par>
                                <p:cTn id="44" presetID="18" presetClass="entr" presetSubtype="6"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strips(downRight)">
                                      <p:cBhvr>
                                        <p:cTn id="46" dur="1000"/>
                                        <p:tgtEl>
                                          <p:spTgt spid="13"/>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74773"/>
                                        </p:tgtEl>
                                        <p:attrNameLst>
                                          <p:attrName>style.visibility</p:attrName>
                                        </p:attrNameLst>
                                      </p:cBhvr>
                                      <p:to>
                                        <p:strVal val="visible"/>
                                      </p:to>
                                    </p:set>
                                    <p:animEffect transition="in" filter="wipe(left)">
                                      <p:cBhvr>
                                        <p:cTn id="50" dur="500"/>
                                        <p:tgtEl>
                                          <p:spTgt spid="7477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par>
                          <p:cTn id="56" fill="hold">
                            <p:stCondLst>
                              <p:cond delay="500"/>
                            </p:stCondLst>
                            <p:childTnLst>
                              <p:par>
                                <p:cTn id="57" presetID="18" presetClass="entr" presetSubtype="6"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strips(downRight)">
                                      <p:cBhvr>
                                        <p:cTn id="59" dur="1000"/>
                                        <p:tgtEl>
                                          <p:spTgt spid="16"/>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74772"/>
                                        </p:tgtEl>
                                        <p:attrNameLst>
                                          <p:attrName>style.visibility</p:attrName>
                                        </p:attrNameLst>
                                      </p:cBhvr>
                                      <p:to>
                                        <p:strVal val="visible"/>
                                      </p:to>
                                    </p:set>
                                    <p:animEffect transition="in" filter="wipe(left)">
                                      <p:cBhvr>
                                        <p:cTn id="63" dur="500"/>
                                        <p:tgtEl>
                                          <p:spTgt spid="7477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2" grpId="0"/>
      <p:bldP spid="74773" grpId="0"/>
      <p:bldP spid="74774" grpId="0"/>
      <p:bldP spid="74775" grpId="0"/>
      <p:bldP spid="7477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820" name="Text Box 44"/>
          <p:cNvSpPr txBox="1">
            <a:spLocks noChangeArrowheads="1"/>
          </p:cNvSpPr>
          <p:nvPr/>
        </p:nvSpPr>
        <p:spPr bwMode="auto">
          <a:xfrm>
            <a:off x="6127750" y="1266826"/>
            <a:ext cx="3302000" cy="4664075"/>
          </a:xfrm>
          <a:prstGeom prst="rect">
            <a:avLst/>
          </a:prstGeom>
          <a:noFill/>
          <a:ln w="9525">
            <a:noFill/>
            <a:miter lim="800000"/>
            <a:headEnd/>
            <a:tailEnd/>
          </a:ln>
        </p:spPr>
        <p:txBody>
          <a:bodyPr>
            <a:spAutoFit/>
          </a:bodyPr>
          <a:lstStyle/>
          <a:p>
            <a:pPr>
              <a:lnSpc>
                <a:spcPct val="105000"/>
              </a:lnSpc>
              <a:spcBef>
                <a:spcPct val="50000"/>
              </a:spcBef>
            </a:pPr>
            <a:r>
              <a:rPr lang="en-US" sz="2600">
                <a:latin typeface="Arial"/>
                <a:cs typeface="Arial"/>
              </a:rPr>
              <a:t>MPL equals the </a:t>
            </a:r>
            <a:br>
              <a:rPr lang="en-US" sz="2600">
                <a:latin typeface="Arial"/>
                <a:cs typeface="Arial"/>
              </a:rPr>
            </a:br>
            <a:r>
              <a:rPr lang="en-US" sz="2600">
                <a:latin typeface="Arial"/>
                <a:cs typeface="Arial"/>
              </a:rPr>
              <a:t>slope of the production function.  </a:t>
            </a:r>
          </a:p>
          <a:p>
            <a:pPr>
              <a:lnSpc>
                <a:spcPct val="105000"/>
              </a:lnSpc>
              <a:spcBef>
                <a:spcPct val="50000"/>
              </a:spcBef>
            </a:pPr>
            <a:r>
              <a:rPr lang="en-US" sz="2600">
                <a:latin typeface="Arial"/>
                <a:cs typeface="Arial"/>
              </a:rPr>
              <a:t>Notice that </a:t>
            </a:r>
            <a:br>
              <a:rPr lang="en-US" sz="2600">
                <a:latin typeface="Arial"/>
                <a:cs typeface="Arial"/>
              </a:rPr>
            </a:br>
            <a:r>
              <a:rPr lang="en-US" sz="2600">
                <a:latin typeface="Arial"/>
                <a:cs typeface="Arial"/>
              </a:rPr>
              <a:t>MPL diminishes </a:t>
            </a:r>
            <a:br>
              <a:rPr lang="en-US" sz="2600">
                <a:latin typeface="Arial"/>
                <a:cs typeface="Arial"/>
              </a:rPr>
            </a:br>
            <a:r>
              <a:rPr lang="en-US" sz="2600">
                <a:latin typeface="Arial"/>
                <a:cs typeface="Arial"/>
              </a:rPr>
              <a:t>as </a:t>
            </a:r>
            <a:r>
              <a:rPr lang="en-US" sz="2600" b="1" i="1">
                <a:latin typeface="Arial"/>
                <a:cs typeface="Arial"/>
              </a:rPr>
              <a:t>L</a:t>
            </a:r>
            <a:r>
              <a:rPr lang="en-US" sz="2600">
                <a:latin typeface="Arial"/>
                <a:cs typeface="Arial"/>
              </a:rPr>
              <a:t> increases.</a:t>
            </a:r>
          </a:p>
          <a:p>
            <a:pPr>
              <a:lnSpc>
                <a:spcPct val="105000"/>
              </a:lnSpc>
              <a:spcBef>
                <a:spcPct val="50000"/>
              </a:spcBef>
            </a:pPr>
            <a:r>
              <a:rPr lang="en-US" sz="2600">
                <a:latin typeface="Arial"/>
                <a:cs typeface="Arial"/>
              </a:rPr>
              <a:t>This explains why the production function gets flatter </a:t>
            </a:r>
            <a:br>
              <a:rPr lang="en-US" sz="2600">
                <a:latin typeface="Arial"/>
                <a:cs typeface="Arial"/>
              </a:rPr>
            </a:br>
            <a:r>
              <a:rPr lang="en-US" sz="2600">
                <a:latin typeface="Arial"/>
                <a:cs typeface="Arial"/>
              </a:rPr>
              <a:t>as </a:t>
            </a:r>
            <a:r>
              <a:rPr lang="en-US" sz="2600" b="1" i="1">
                <a:latin typeface="Arial"/>
                <a:cs typeface="Arial"/>
              </a:rPr>
              <a:t>L</a:t>
            </a:r>
            <a:r>
              <a:rPr lang="en-US" sz="2600">
                <a:latin typeface="Arial"/>
                <a:cs typeface="Arial"/>
              </a:rPr>
              <a:t> increases. </a:t>
            </a:r>
          </a:p>
        </p:txBody>
      </p:sp>
      <p:grpSp>
        <p:nvGrpSpPr>
          <p:cNvPr id="2" name="Group 114"/>
          <p:cNvGrpSpPr>
            <a:grpSpLocks/>
          </p:cNvGrpSpPr>
          <p:nvPr/>
        </p:nvGrpSpPr>
        <p:grpSpPr bwMode="auto">
          <a:xfrm>
            <a:off x="5492751" y="798514"/>
            <a:ext cx="4900613" cy="5722937"/>
            <a:chOff x="2500" y="503"/>
            <a:chExt cx="3087" cy="3605"/>
          </a:xfrm>
          <a:solidFill>
            <a:schemeClr val="tx2">
              <a:lumMod val="85000"/>
            </a:schemeClr>
          </a:solidFill>
        </p:grpSpPr>
        <p:grpSp>
          <p:nvGrpSpPr>
            <p:cNvPr id="3" name="Group 49"/>
            <p:cNvGrpSpPr>
              <a:grpSpLocks noChangeAspect="1"/>
            </p:cNvGrpSpPr>
            <p:nvPr/>
          </p:nvGrpSpPr>
          <p:grpSpPr bwMode="auto">
            <a:xfrm>
              <a:off x="2500" y="503"/>
              <a:ext cx="3087" cy="3605"/>
              <a:chOff x="2500" y="503"/>
              <a:chExt cx="3087" cy="3605"/>
            </a:xfrm>
            <a:grpFill/>
          </p:grpSpPr>
          <p:sp>
            <p:nvSpPr>
              <p:cNvPr id="23664" name="AutoShape 50"/>
              <p:cNvSpPr>
                <a:spLocks noChangeAspect="1" noChangeArrowheads="1" noTextEdit="1"/>
              </p:cNvSpPr>
              <p:nvPr/>
            </p:nvSpPr>
            <p:spPr bwMode="auto">
              <a:xfrm>
                <a:off x="2500" y="503"/>
                <a:ext cx="3087" cy="3605"/>
              </a:xfrm>
              <a:prstGeom prst="rect">
                <a:avLst/>
              </a:prstGeom>
              <a:grpFill/>
              <a:ln w="9525">
                <a:noFill/>
                <a:miter lim="800000"/>
                <a:headEnd/>
                <a:tailEnd/>
              </a:ln>
            </p:spPr>
            <p:txBody>
              <a:bodyPr/>
              <a:lstStyle/>
              <a:p>
                <a:endParaRPr lang="en-US">
                  <a:latin typeface="Arial"/>
                  <a:cs typeface="Arial"/>
                </a:endParaRPr>
              </a:p>
            </p:txBody>
          </p:sp>
          <p:sp>
            <p:nvSpPr>
              <p:cNvPr id="23665" name="Rectangle 51"/>
              <p:cNvSpPr>
                <a:spLocks noChangeArrowheads="1"/>
              </p:cNvSpPr>
              <p:nvPr/>
            </p:nvSpPr>
            <p:spPr bwMode="auto">
              <a:xfrm>
                <a:off x="3364" y="731"/>
                <a:ext cx="1995" cy="2670"/>
              </a:xfrm>
              <a:prstGeom prst="rect">
                <a:avLst/>
              </a:prstGeom>
              <a:grpFill/>
              <a:ln w="9525">
                <a:noFill/>
                <a:miter lim="800000"/>
                <a:headEnd/>
                <a:tailEnd/>
              </a:ln>
            </p:spPr>
            <p:txBody>
              <a:bodyPr/>
              <a:lstStyle/>
              <a:p>
                <a:endParaRPr lang="en-US">
                  <a:latin typeface="Arial"/>
                  <a:cs typeface="Arial"/>
                </a:endParaRPr>
              </a:p>
            </p:txBody>
          </p:sp>
          <p:sp>
            <p:nvSpPr>
              <p:cNvPr id="23666" name="Line 52"/>
              <p:cNvSpPr>
                <a:spLocks noChangeShapeType="1"/>
              </p:cNvSpPr>
              <p:nvPr/>
            </p:nvSpPr>
            <p:spPr bwMode="auto">
              <a:xfrm>
                <a:off x="3364" y="731"/>
                <a:ext cx="1" cy="2670"/>
              </a:xfrm>
              <a:prstGeom prst="line">
                <a:avLst/>
              </a:prstGeom>
              <a:grpFill/>
              <a:ln w="25400">
                <a:solidFill>
                  <a:srgbClr val="000000"/>
                </a:solidFill>
                <a:round/>
                <a:headEnd/>
                <a:tailEnd/>
              </a:ln>
            </p:spPr>
            <p:txBody>
              <a:bodyPr/>
              <a:lstStyle/>
              <a:p>
                <a:endParaRPr lang="en-US">
                  <a:latin typeface="Arial"/>
                  <a:cs typeface="Arial"/>
                </a:endParaRPr>
              </a:p>
            </p:txBody>
          </p:sp>
          <p:sp>
            <p:nvSpPr>
              <p:cNvPr id="23667" name="Line 53"/>
              <p:cNvSpPr>
                <a:spLocks noChangeShapeType="1"/>
              </p:cNvSpPr>
              <p:nvPr/>
            </p:nvSpPr>
            <p:spPr bwMode="auto">
              <a:xfrm>
                <a:off x="3317" y="3401"/>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68" name="Line 54"/>
              <p:cNvSpPr>
                <a:spLocks noChangeShapeType="1"/>
              </p:cNvSpPr>
              <p:nvPr/>
            </p:nvSpPr>
            <p:spPr bwMode="auto">
              <a:xfrm>
                <a:off x="3317" y="2993"/>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69" name="Line 55"/>
              <p:cNvSpPr>
                <a:spLocks noChangeShapeType="1"/>
              </p:cNvSpPr>
              <p:nvPr/>
            </p:nvSpPr>
            <p:spPr bwMode="auto">
              <a:xfrm>
                <a:off x="3317" y="2592"/>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0" name="Line 56"/>
              <p:cNvSpPr>
                <a:spLocks noChangeShapeType="1"/>
              </p:cNvSpPr>
              <p:nvPr/>
            </p:nvSpPr>
            <p:spPr bwMode="auto">
              <a:xfrm>
                <a:off x="3317" y="2184"/>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1" name="Line 57"/>
              <p:cNvSpPr>
                <a:spLocks noChangeShapeType="1"/>
              </p:cNvSpPr>
              <p:nvPr/>
            </p:nvSpPr>
            <p:spPr bwMode="auto">
              <a:xfrm>
                <a:off x="3317" y="1783"/>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2" name="Line 58"/>
              <p:cNvSpPr>
                <a:spLocks noChangeShapeType="1"/>
              </p:cNvSpPr>
              <p:nvPr/>
            </p:nvSpPr>
            <p:spPr bwMode="auto">
              <a:xfrm>
                <a:off x="3317" y="1375"/>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3" name="Line 59"/>
              <p:cNvSpPr>
                <a:spLocks noChangeShapeType="1"/>
              </p:cNvSpPr>
              <p:nvPr/>
            </p:nvSpPr>
            <p:spPr bwMode="auto">
              <a:xfrm>
                <a:off x="3317" y="974"/>
                <a:ext cx="47"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4" name="Line 60"/>
              <p:cNvSpPr>
                <a:spLocks noChangeShapeType="1"/>
              </p:cNvSpPr>
              <p:nvPr/>
            </p:nvSpPr>
            <p:spPr bwMode="auto">
              <a:xfrm>
                <a:off x="3364" y="3401"/>
                <a:ext cx="1995" cy="1"/>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5" name="Line 61"/>
              <p:cNvSpPr>
                <a:spLocks noChangeShapeType="1"/>
              </p:cNvSpPr>
              <p:nvPr/>
            </p:nvSpPr>
            <p:spPr bwMode="auto">
              <a:xfrm flipV="1">
                <a:off x="3364"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6" name="Line 62"/>
              <p:cNvSpPr>
                <a:spLocks noChangeShapeType="1"/>
              </p:cNvSpPr>
              <p:nvPr/>
            </p:nvSpPr>
            <p:spPr bwMode="auto">
              <a:xfrm flipV="1">
                <a:off x="3725"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7" name="Line 63"/>
              <p:cNvSpPr>
                <a:spLocks noChangeShapeType="1"/>
              </p:cNvSpPr>
              <p:nvPr/>
            </p:nvSpPr>
            <p:spPr bwMode="auto">
              <a:xfrm flipV="1">
                <a:off x="4087"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8" name="Line 64"/>
              <p:cNvSpPr>
                <a:spLocks noChangeShapeType="1"/>
              </p:cNvSpPr>
              <p:nvPr/>
            </p:nvSpPr>
            <p:spPr bwMode="auto">
              <a:xfrm flipV="1">
                <a:off x="4456"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79" name="Line 65"/>
              <p:cNvSpPr>
                <a:spLocks noChangeShapeType="1"/>
              </p:cNvSpPr>
              <p:nvPr/>
            </p:nvSpPr>
            <p:spPr bwMode="auto">
              <a:xfrm flipV="1">
                <a:off x="4817"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80" name="Line 66"/>
              <p:cNvSpPr>
                <a:spLocks noChangeShapeType="1"/>
              </p:cNvSpPr>
              <p:nvPr/>
            </p:nvSpPr>
            <p:spPr bwMode="auto">
              <a:xfrm flipV="1">
                <a:off x="5178" y="3401"/>
                <a:ext cx="1" cy="47"/>
              </a:xfrm>
              <a:prstGeom prst="line">
                <a:avLst/>
              </a:prstGeom>
              <a:grpFill/>
              <a:ln w="25400">
                <a:solidFill>
                  <a:srgbClr val="000000"/>
                </a:solidFill>
                <a:round/>
                <a:headEnd/>
                <a:tailEnd/>
              </a:ln>
            </p:spPr>
            <p:txBody>
              <a:bodyPr/>
              <a:lstStyle/>
              <a:p>
                <a:endParaRPr lang="en-US">
                  <a:latin typeface="Arial"/>
                  <a:cs typeface="Arial"/>
                </a:endParaRPr>
              </a:p>
            </p:txBody>
          </p:sp>
          <p:sp>
            <p:nvSpPr>
              <p:cNvPr id="23681" name="Rectangle 67"/>
              <p:cNvSpPr>
                <a:spLocks noChangeArrowheads="1"/>
              </p:cNvSpPr>
              <p:nvPr/>
            </p:nvSpPr>
            <p:spPr bwMode="auto">
              <a:xfrm>
                <a:off x="3168" y="3323"/>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0</a:t>
                </a:r>
                <a:endParaRPr lang="en-US">
                  <a:latin typeface="Arial"/>
                  <a:cs typeface="Arial"/>
                </a:endParaRPr>
              </a:p>
            </p:txBody>
          </p:sp>
          <p:sp>
            <p:nvSpPr>
              <p:cNvPr id="23682" name="Rectangle 68"/>
              <p:cNvSpPr>
                <a:spLocks noChangeArrowheads="1"/>
              </p:cNvSpPr>
              <p:nvPr/>
            </p:nvSpPr>
            <p:spPr bwMode="auto">
              <a:xfrm>
                <a:off x="3011" y="2914"/>
                <a:ext cx="243"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500</a:t>
                </a:r>
                <a:endParaRPr lang="en-US">
                  <a:latin typeface="Arial"/>
                  <a:cs typeface="Arial"/>
                </a:endParaRPr>
              </a:p>
            </p:txBody>
          </p:sp>
          <p:sp>
            <p:nvSpPr>
              <p:cNvPr id="23683" name="Rectangle 69"/>
              <p:cNvSpPr>
                <a:spLocks noChangeArrowheads="1"/>
              </p:cNvSpPr>
              <p:nvPr/>
            </p:nvSpPr>
            <p:spPr bwMode="auto">
              <a:xfrm>
                <a:off x="2893" y="2514"/>
                <a:ext cx="364"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1,000</a:t>
                </a:r>
                <a:endParaRPr lang="en-US">
                  <a:latin typeface="Arial"/>
                  <a:cs typeface="Arial"/>
                </a:endParaRPr>
              </a:p>
            </p:txBody>
          </p:sp>
          <p:sp>
            <p:nvSpPr>
              <p:cNvPr id="23684" name="Rectangle 70"/>
              <p:cNvSpPr>
                <a:spLocks noChangeArrowheads="1"/>
              </p:cNvSpPr>
              <p:nvPr/>
            </p:nvSpPr>
            <p:spPr bwMode="auto">
              <a:xfrm>
                <a:off x="2893" y="2105"/>
                <a:ext cx="364"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1,500</a:t>
                </a:r>
                <a:endParaRPr lang="en-US">
                  <a:latin typeface="Arial"/>
                  <a:cs typeface="Arial"/>
                </a:endParaRPr>
              </a:p>
            </p:txBody>
          </p:sp>
          <p:sp>
            <p:nvSpPr>
              <p:cNvPr id="23685" name="Rectangle 71"/>
              <p:cNvSpPr>
                <a:spLocks noChangeArrowheads="1"/>
              </p:cNvSpPr>
              <p:nvPr/>
            </p:nvSpPr>
            <p:spPr bwMode="auto">
              <a:xfrm>
                <a:off x="2893" y="1705"/>
                <a:ext cx="364"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2,000</a:t>
                </a:r>
                <a:endParaRPr lang="en-US">
                  <a:latin typeface="Arial"/>
                  <a:cs typeface="Arial"/>
                </a:endParaRPr>
              </a:p>
            </p:txBody>
          </p:sp>
          <p:sp>
            <p:nvSpPr>
              <p:cNvPr id="23686" name="Rectangle 72"/>
              <p:cNvSpPr>
                <a:spLocks noChangeArrowheads="1"/>
              </p:cNvSpPr>
              <p:nvPr/>
            </p:nvSpPr>
            <p:spPr bwMode="auto">
              <a:xfrm>
                <a:off x="2893" y="1296"/>
                <a:ext cx="364"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2,500</a:t>
                </a:r>
                <a:endParaRPr lang="en-US">
                  <a:latin typeface="Arial"/>
                  <a:cs typeface="Arial"/>
                </a:endParaRPr>
              </a:p>
            </p:txBody>
          </p:sp>
          <p:sp>
            <p:nvSpPr>
              <p:cNvPr id="23687" name="Rectangle 73"/>
              <p:cNvSpPr>
                <a:spLocks noChangeArrowheads="1"/>
              </p:cNvSpPr>
              <p:nvPr/>
            </p:nvSpPr>
            <p:spPr bwMode="auto">
              <a:xfrm>
                <a:off x="2893" y="896"/>
                <a:ext cx="364"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3,000</a:t>
                </a:r>
                <a:endParaRPr lang="en-US">
                  <a:latin typeface="Arial"/>
                  <a:cs typeface="Arial"/>
                </a:endParaRPr>
              </a:p>
            </p:txBody>
          </p:sp>
          <p:sp>
            <p:nvSpPr>
              <p:cNvPr id="23688" name="Rectangle 74"/>
              <p:cNvSpPr>
                <a:spLocks noChangeArrowheads="1"/>
              </p:cNvSpPr>
              <p:nvPr/>
            </p:nvSpPr>
            <p:spPr bwMode="auto">
              <a:xfrm>
                <a:off x="3325"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0</a:t>
                </a:r>
                <a:endParaRPr lang="en-US">
                  <a:latin typeface="Arial"/>
                  <a:cs typeface="Arial"/>
                </a:endParaRPr>
              </a:p>
            </p:txBody>
          </p:sp>
          <p:sp>
            <p:nvSpPr>
              <p:cNvPr id="23689" name="Rectangle 75"/>
              <p:cNvSpPr>
                <a:spLocks noChangeArrowheads="1"/>
              </p:cNvSpPr>
              <p:nvPr/>
            </p:nvSpPr>
            <p:spPr bwMode="auto">
              <a:xfrm>
                <a:off x="3686"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1</a:t>
                </a:r>
                <a:endParaRPr lang="en-US">
                  <a:latin typeface="Arial"/>
                  <a:cs typeface="Arial"/>
                </a:endParaRPr>
              </a:p>
            </p:txBody>
          </p:sp>
          <p:sp>
            <p:nvSpPr>
              <p:cNvPr id="23690" name="Rectangle 76"/>
              <p:cNvSpPr>
                <a:spLocks noChangeArrowheads="1"/>
              </p:cNvSpPr>
              <p:nvPr/>
            </p:nvSpPr>
            <p:spPr bwMode="auto">
              <a:xfrm>
                <a:off x="4047"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2</a:t>
                </a:r>
                <a:endParaRPr lang="en-US">
                  <a:latin typeface="Arial"/>
                  <a:cs typeface="Arial"/>
                </a:endParaRPr>
              </a:p>
            </p:txBody>
          </p:sp>
          <p:sp>
            <p:nvSpPr>
              <p:cNvPr id="23691" name="Rectangle 77"/>
              <p:cNvSpPr>
                <a:spLocks noChangeArrowheads="1"/>
              </p:cNvSpPr>
              <p:nvPr/>
            </p:nvSpPr>
            <p:spPr bwMode="auto">
              <a:xfrm>
                <a:off x="4417"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3</a:t>
                </a:r>
                <a:endParaRPr lang="en-US">
                  <a:latin typeface="Arial"/>
                  <a:cs typeface="Arial"/>
                </a:endParaRPr>
              </a:p>
            </p:txBody>
          </p:sp>
          <p:sp>
            <p:nvSpPr>
              <p:cNvPr id="23692" name="Rectangle 78"/>
              <p:cNvSpPr>
                <a:spLocks noChangeArrowheads="1"/>
              </p:cNvSpPr>
              <p:nvPr/>
            </p:nvSpPr>
            <p:spPr bwMode="auto">
              <a:xfrm>
                <a:off x="4778"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4</a:t>
                </a:r>
                <a:endParaRPr lang="en-US">
                  <a:latin typeface="Arial"/>
                  <a:cs typeface="Arial"/>
                </a:endParaRPr>
              </a:p>
            </p:txBody>
          </p:sp>
          <p:sp>
            <p:nvSpPr>
              <p:cNvPr id="23693" name="Rectangle 79"/>
              <p:cNvSpPr>
                <a:spLocks noChangeArrowheads="1"/>
              </p:cNvSpPr>
              <p:nvPr/>
            </p:nvSpPr>
            <p:spPr bwMode="auto">
              <a:xfrm>
                <a:off x="5139" y="3535"/>
                <a:ext cx="81" cy="174"/>
              </a:xfrm>
              <a:prstGeom prst="rect">
                <a:avLst/>
              </a:prstGeom>
              <a:grpFill/>
              <a:ln w="9525">
                <a:noFill/>
                <a:miter lim="800000"/>
                <a:headEnd/>
                <a:tailEnd/>
              </a:ln>
            </p:spPr>
            <p:txBody>
              <a:bodyPr wrap="none" lIns="0" tIns="0" rIns="0" bIns="0">
                <a:spAutoFit/>
              </a:bodyPr>
              <a:lstStyle/>
              <a:p>
                <a:r>
                  <a:rPr lang="en-US">
                    <a:solidFill>
                      <a:srgbClr val="000000"/>
                    </a:solidFill>
                    <a:latin typeface="Arial"/>
                    <a:cs typeface="Arial"/>
                  </a:rPr>
                  <a:t>5</a:t>
                </a:r>
                <a:endParaRPr lang="en-US">
                  <a:latin typeface="Arial"/>
                  <a:cs typeface="Arial"/>
                </a:endParaRPr>
              </a:p>
            </p:txBody>
          </p:sp>
          <p:sp>
            <p:nvSpPr>
              <p:cNvPr id="23694" name="Rectangle 80"/>
              <p:cNvSpPr>
                <a:spLocks noChangeArrowheads="1"/>
              </p:cNvSpPr>
              <p:nvPr/>
            </p:nvSpPr>
            <p:spPr bwMode="auto">
              <a:xfrm>
                <a:off x="3835" y="3778"/>
                <a:ext cx="1066" cy="184"/>
              </a:xfrm>
              <a:prstGeom prst="rect">
                <a:avLst/>
              </a:prstGeom>
              <a:grpFill/>
              <a:ln w="9525">
                <a:noFill/>
                <a:miter lim="800000"/>
                <a:headEnd/>
                <a:tailEnd/>
              </a:ln>
            </p:spPr>
            <p:txBody>
              <a:bodyPr wrap="none" lIns="0" tIns="0" rIns="0" bIns="0">
                <a:spAutoFit/>
              </a:bodyPr>
              <a:lstStyle/>
              <a:p>
                <a:r>
                  <a:rPr lang="en-US" sz="1900" b="1">
                    <a:solidFill>
                      <a:srgbClr val="000000"/>
                    </a:solidFill>
                    <a:latin typeface="Arial"/>
                    <a:cs typeface="Arial"/>
                  </a:rPr>
                  <a:t>No. of workers</a:t>
                </a:r>
                <a:endParaRPr lang="en-US">
                  <a:latin typeface="Arial"/>
                  <a:cs typeface="Arial"/>
                </a:endParaRPr>
              </a:p>
            </p:txBody>
          </p:sp>
          <p:sp>
            <p:nvSpPr>
              <p:cNvPr id="23695" name="Rectangle 81"/>
              <p:cNvSpPr>
                <a:spLocks noChangeArrowheads="1"/>
              </p:cNvSpPr>
              <p:nvPr/>
            </p:nvSpPr>
            <p:spPr bwMode="auto">
              <a:xfrm rot="16200000">
                <a:off x="1848" y="2091"/>
                <a:ext cx="1628" cy="184"/>
              </a:xfrm>
              <a:prstGeom prst="rect">
                <a:avLst/>
              </a:prstGeom>
              <a:grpFill/>
              <a:ln w="9525">
                <a:noFill/>
                <a:miter lim="800000"/>
                <a:headEnd/>
                <a:tailEnd/>
              </a:ln>
            </p:spPr>
            <p:txBody>
              <a:bodyPr wrap="none" lIns="0" tIns="0" rIns="0" bIns="0">
                <a:spAutoFit/>
              </a:bodyPr>
              <a:lstStyle/>
              <a:p>
                <a:r>
                  <a:rPr lang="en-US" sz="1900" b="1">
                    <a:solidFill>
                      <a:srgbClr val="000000"/>
                    </a:solidFill>
                    <a:latin typeface="Arial"/>
                    <a:cs typeface="Arial"/>
                  </a:rPr>
                  <a:t>       Quantity of output</a:t>
                </a:r>
                <a:endParaRPr lang="en-US">
                  <a:latin typeface="Arial"/>
                  <a:cs typeface="Arial"/>
                </a:endParaRPr>
              </a:p>
            </p:txBody>
          </p:sp>
        </p:grpSp>
        <p:grpSp>
          <p:nvGrpSpPr>
            <p:cNvPr id="4" name="Group 82"/>
            <p:cNvGrpSpPr>
              <a:grpSpLocks/>
            </p:cNvGrpSpPr>
            <p:nvPr/>
          </p:nvGrpSpPr>
          <p:grpSpPr bwMode="auto">
            <a:xfrm>
              <a:off x="3362" y="935"/>
              <a:ext cx="1858" cy="2459"/>
              <a:chOff x="3362" y="935"/>
              <a:chExt cx="1858" cy="2459"/>
            </a:xfrm>
            <a:grpFill/>
          </p:grpSpPr>
          <p:grpSp>
            <p:nvGrpSpPr>
              <p:cNvPr id="5" name="Group 83"/>
              <p:cNvGrpSpPr>
                <a:grpSpLocks/>
              </p:cNvGrpSpPr>
              <p:nvPr/>
            </p:nvGrpSpPr>
            <p:grpSpPr bwMode="auto">
              <a:xfrm>
                <a:off x="3362" y="978"/>
                <a:ext cx="1816" cy="2416"/>
                <a:chOff x="357" y="2450"/>
                <a:chExt cx="795" cy="646"/>
              </a:xfrm>
              <a:grpFill/>
            </p:grpSpPr>
            <p:sp>
              <p:nvSpPr>
                <p:cNvPr id="23662" name="Line 84"/>
                <p:cNvSpPr>
                  <a:spLocks noChangeShapeType="1"/>
                </p:cNvSpPr>
                <p:nvPr/>
              </p:nvSpPr>
              <p:spPr bwMode="auto">
                <a:xfrm>
                  <a:off x="357" y="2450"/>
                  <a:ext cx="795" cy="0"/>
                </a:xfrm>
                <a:prstGeom prst="line">
                  <a:avLst/>
                </a:prstGeom>
                <a:grpFill/>
                <a:ln w="9525">
                  <a:solidFill>
                    <a:schemeClr val="tx1"/>
                  </a:solidFill>
                  <a:prstDash val="lgDash"/>
                  <a:round/>
                  <a:headEnd/>
                  <a:tailEnd/>
                </a:ln>
              </p:spPr>
              <p:txBody>
                <a:bodyPr/>
                <a:lstStyle/>
                <a:p>
                  <a:endParaRPr lang="en-US">
                    <a:latin typeface="Arial"/>
                    <a:cs typeface="Arial"/>
                  </a:endParaRPr>
                </a:p>
              </p:txBody>
            </p:sp>
            <p:sp>
              <p:nvSpPr>
                <p:cNvPr id="23663" name="Line 85"/>
                <p:cNvSpPr>
                  <a:spLocks noChangeShapeType="1"/>
                </p:cNvSpPr>
                <p:nvPr/>
              </p:nvSpPr>
              <p:spPr bwMode="auto">
                <a:xfrm>
                  <a:off x="1152" y="2451"/>
                  <a:ext cx="0" cy="645"/>
                </a:xfrm>
                <a:prstGeom prst="line">
                  <a:avLst/>
                </a:prstGeom>
                <a:grpFill/>
                <a:ln w="9525">
                  <a:solidFill>
                    <a:schemeClr val="tx1"/>
                  </a:solidFill>
                  <a:prstDash val="lgDash"/>
                  <a:round/>
                  <a:headEnd/>
                  <a:tailEnd/>
                </a:ln>
              </p:spPr>
              <p:txBody>
                <a:bodyPr/>
                <a:lstStyle/>
                <a:p>
                  <a:endParaRPr lang="en-US">
                    <a:latin typeface="Arial"/>
                    <a:cs typeface="Arial"/>
                  </a:endParaRPr>
                </a:p>
              </p:txBody>
            </p:sp>
          </p:grpSp>
          <p:sp>
            <p:nvSpPr>
              <p:cNvPr id="23661" name="Oval 86"/>
              <p:cNvSpPr>
                <a:spLocks noChangeArrowheads="1"/>
              </p:cNvSpPr>
              <p:nvPr/>
            </p:nvSpPr>
            <p:spPr bwMode="auto">
              <a:xfrm>
                <a:off x="5132" y="935"/>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grpSp>
          <p:nvGrpSpPr>
            <p:cNvPr id="6" name="Group 87"/>
            <p:cNvGrpSpPr>
              <a:grpSpLocks/>
            </p:cNvGrpSpPr>
            <p:nvPr/>
          </p:nvGrpSpPr>
          <p:grpSpPr bwMode="auto">
            <a:xfrm>
              <a:off x="3364" y="1075"/>
              <a:ext cx="1496" cy="2325"/>
              <a:chOff x="3364" y="1075"/>
              <a:chExt cx="1496" cy="2325"/>
            </a:xfrm>
            <a:grpFill/>
          </p:grpSpPr>
          <p:grpSp>
            <p:nvGrpSpPr>
              <p:cNvPr id="7" name="Group 88"/>
              <p:cNvGrpSpPr>
                <a:grpSpLocks/>
              </p:cNvGrpSpPr>
              <p:nvPr/>
            </p:nvGrpSpPr>
            <p:grpSpPr bwMode="auto">
              <a:xfrm>
                <a:off x="3364" y="1116"/>
                <a:ext cx="1454" cy="2284"/>
                <a:chOff x="357" y="2450"/>
                <a:chExt cx="795" cy="646"/>
              </a:xfrm>
              <a:grpFill/>
            </p:grpSpPr>
            <p:sp>
              <p:nvSpPr>
                <p:cNvPr id="23658" name="Line 89"/>
                <p:cNvSpPr>
                  <a:spLocks noChangeShapeType="1"/>
                </p:cNvSpPr>
                <p:nvPr/>
              </p:nvSpPr>
              <p:spPr bwMode="auto">
                <a:xfrm>
                  <a:off x="357" y="2450"/>
                  <a:ext cx="795" cy="0"/>
                </a:xfrm>
                <a:prstGeom prst="line">
                  <a:avLst/>
                </a:prstGeom>
                <a:grpFill/>
                <a:ln w="9525">
                  <a:solidFill>
                    <a:schemeClr val="tx1"/>
                  </a:solidFill>
                  <a:prstDash val="lgDash"/>
                  <a:round/>
                  <a:headEnd/>
                  <a:tailEnd/>
                </a:ln>
              </p:spPr>
              <p:txBody>
                <a:bodyPr/>
                <a:lstStyle/>
                <a:p>
                  <a:endParaRPr lang="en-US">
                    <a:latin typeface="Arial"/>
                    <a:cs typeface="Arial"/>
                  </a:endParaRPr>
                </a:p>
              </p:txBody>
            </p:sp>
            <p:sp>
              <p:nvSpPr>
                <p:cNvPr id="23659" name="Line 90"/>
                <p:cNvSpPr>
                  <a:spLocks noChangeShapeType="1"/>
                </p:cNvSpPr>
                <p:nvPr/>
              </p:nvSpPr>
              <p:spPr bwMode="auto">
                <a:xfrm>
                  <a:off x="1152" y="2451"/>
                  <a:ext cx="0" cy="645"/>
                </a:xfrm>
                <a:prstGeom prst="line">
                  <a:avLst/>
                </a:prstGeom>
                <a:grpFill/>
                <a:ln w="9525">
                  <a:solidFill>
                    <a:schemeClr val="tx1"/>
                  </a:solidFill>
                  <a:prstDash val="lgDash"/>
                  <a:round/>
                  <a:headEnd/>
                  <a:tailEnd/>
                </a:ln>
              </p:spPr>
              <p:txBody>
                <a:bodyPr/>
                <a:lstStyle/>
                <a:p>
                  <a:endParaRPr lang="en-US">
                    <a:latin typeface="Arial"/>
                    <a:cs typeface="Arial"/>
                  </a:endParaRPr>
                </a:p>
              </p:txBody>
            </p:sp>
          </p:grpSp>
          <p:sp>
            <p:nvSpPr>
              <p:cNvPr id="23657" name="Oval 91"/>
              <p:cNvSpPr>
                <a:spLocks noChangeArrowheads="1"/>
              </p:cNvSpPr>
              <p:nvPr/>
            </p:nvSpPr>
            <p:spPr bwMode="auto">
              <a:xfrm>
                <a:off x="4772" y="1075"/>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grpSp>
          <p:nvGrpSpPr>
            <p:cNvPr id="8" name="Group 92"/>
            <p:cNvGrpSpPr>
              <a:grpSpLocks/>
            </p:cNvGrpSpPr>
            <p:nvPr/>
          </p:nvGrpSpPr>
          <p:grpSpPr bwMode="auto">
            <a:xfrm>
              <a:off x="3361" y="1402"/>
              <a:ext cx="1135" cy="1996"/>
              <a:chOff x="3361" y="1402"/>
              <a:chExt cx="1135" cy="1996"/>
            </a:xfrm>
            <a:grpFill/>
          </p:grpSpPr>
          <p:grpSp>
            <p:nvGrpSpPr>
              <p:cNvPr id="9" name="Group 93"/>
              <p:cNvGrpSpPr>
                <a:grpSpLocks/>
              </p:cNvGrpSpPr>
              <p:nvPr/>
            </p:nvGrpSpPr>
            <p:grpSpPr bwMode="auto">
              <a:xfrm>
                <a:off x="3361" y="1442"/>
                <a:ext cx="1092" cy="1956"/>
                <a:chOff x="357" y="2450"/>
                <a:chExt cx="795" cy="646"/>
              </a:xfrm>
              <a:grpFill/>
            </p:grpSpPr>
            <p:sp>
              <p:nvSpPr>
                <p:cNvPr id="23654" name="Line 94"/>
                <p:cNvSpPr>
                  <a:spLocks noChangeShapeType="1"/>
                </p:cNvSpPr>
                <p:nvPr/>
              </p:nvSpPr>
              <p:spPr bwMode="auto">
                <a:xfrm>
                  <a:off x="357" y="2450"/>
                  <a:ext cx="795" cy="0"/>
                </a:xfrm>
                <a:prstGeom prst="line">
                  <a:avLst/>
                </a:prstGeom>
                <a:grpFill/>
                <a:ln w="9525">
                  <a:solidFill>
                    <a:schemeClr val="tx1"/>
                  </a:solidFill>
                  <a:prstDash val="lgDash"/>
                  <a:round/>
                  <a:headEnd/>
                  <a:tailEnd/>
                </a:ln>
              </p:spPr>
              <p:txBody>
                <a:bodyPr/>
                <a:lstStyle/>
                <a:p>
                  <a:endParaRPr lang="en-US">
                    <a:latin typeface="Arial"/>
                    <a:cs typeface="Arial"/>
                  </a:endParaRPr>
                </a:p>
              </p:txBody>
            </p:sp>
            <p:sp>
              <p:nvSpPr>
                <p:cNvPr id="23655" name="Line 95"/>
                <p:cNvSpPr>
                  <a:spLocks noChangeShapeType="1"/>
                </p:cNvSpPr>
                <p:nvPr/>
              </p:nvSpPr>
              <p:spPr bwMode="auto">
                <a:xfrm>
                  <a:off x="1152" y="2451"/>
                  <a:ext cx="0" cy="645"/>
                </a:xfrm>
                <a:prstGeom prst="line">
                  <a:avLst/>
                </a:prstGeom>
                <a:grpFill/>
                <a:ln w="9525">
                  <a:solidFill>
                    <a:schemeClr val="tx1"/>
                  </a:solidFill>
                  <a:prstDash val="lgDash"/>
                  <a:round/>
                  <a:headEnd/>
                  <a:tailEnd/>
                </a:ln>
              </p:spPr>
              <p:txBody>
                <a:bodyPr/>
                <a:lstStyle/>
                <a:p>
                  <a:endParaRPr lang="en-US">
                    <a:latin typeface="Arial"/>
                    <a:cs typeface="Arial"/>
                  </a:endParaRPr>
                </a:p>
              </p:txBody>
            </p:sp>
          </p:grpSp>
          <p:sp>
            <p:nvSpPr>
              <p:cNvPr id="23653" name="Oval 96"/>
              <p:cNvSpPr>
                <a:spLocks noChangeArrowheads="1"/>
              </p:cNvSpPr>
              <p:nvPr/>
            </p:nvSpPr>
            <p:spPr bwMode="auto">
              <a:xfrm>
                <a:off x="4408" y="1402"/>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grpSp>
          <p:nvGrpSpPr>
            <p:cNvPr id="10" name="Group 97"/>
            <p:cNvGrpSpPr>
              <a:grpSpLocks/>
            </p:cNvGrpSpPr>
            <p:nvPr/>
          </p:nvGrpSpPr>
          <p:grpSpPr bwMode="auto">
            <a:xfrm>
              <a:off x="3364" y="1885"/>
              <a:ext cx="764" cy="1515"/>
              <a:chOff x="3364" y="1885"/>
              <a:chExt cx="764" cy="1515"/>
            </a:xfrm>
            <a:grpFill/>
          </p:grpSpPr>
          <p:grpSp>
            <p:nvGrpSpPr>
              <p:cNvPr id="11" name="Group 98"/>
              <p:cNvGrpSpPr>
                <a:grpSpLocks/>
              </p:cNvGrpSpPr>
              <p:nvPr/>
            </p:nvGrpSpPr>
            <p:grpSpPr bwMode="auto">
              <a:xfrm>
                <a:off x="3364" y="1930"/>
                <a:ext cx="721" cy="1470"/>
                <a:chOff x="357" y="2450"/>
                <a:chExt cx="795" cy="646"/>
              </a:xfrm>
              <a:grpFill/>
            </p:grpSpPr>
            <p:sp>
              <p:nvSpPr>
                <p:cNvPr id="23650" name="Line 99"/>
                <p:cNvSpPr>
                  <a:spLocks noChangeShapeType="1"/>
                </p:cNvSpPr>
                <p:nvPr/>
              </p:nvSpPr>
              <p:spPr bwMode="auto">
                <a:xfrm>
                  <a:off x="357" y="2450"/>
                  <a:ext cx="795" cy="0"/>
                </a:xfrm>
                <a:prstGeom prst="line">
                  <a:avLst/>
                </a:prstGeom>
                <a:grpFill/>
                <a:ln w="9525">
                  <a:solidFill>
                    <a:schemeClr val="tx1"/>
                  </a:solidFill>
                  <a:prstDash val="lgDash"/>
                  <a:round/>
                  <a:headEnd/>
                  <a:tailEnd/>
                </a:ln>
              </p:spPr>
              <p:txBody>
                <a:bodyPr/>
                <a:lstStyle/>
                <a:p>
                  <a:endParaRPr lang="en-US">
                    <a:latin typeface="Arial"/>
                    <a:cs typeface="Arial"/>
                  </a:endParaRPr>
                </a:p>
              </p:txBody>
            </p:sp>
            <p:sp>
              <p:nvSpPr>
                <p:cNvPr id="23651" name="Line 100"/>
                <p:cNvSpPr>
                  <a:spLocks noChangeShapeType="1"/>
                </p:cNvSpPr>
                <p:nvPr/>
              </p:nvSpPr>
              <p:spPr bwMode="auto">
                <a:xfrm>
                  <a:off x="1152" y="2451"/>
                  <a:ext cx="0" cy="645"/>
                </a:xfrm>
                <a:prstGeom prst="line">
                  <a:avLst/>
                </a:prstGeom>
                <a:grpFill/>
                <a:ln w="9525">
                  <a:solidFill>
                    <a:schemeClr val="tx1"/>
                  </a:solidFill>
                  <a:prstDash val="lgDash"/>
                  <a:round/>
                  <a:headEnd/>
                  <a:tailEnd/>
                </a:ln>
              </p:spPr>
              <p:txBody>
                <a:bodyPr/>
                <a:lstStyle/>
                <a:p>
                  <a:endParaRPr lang="en-US">
                    <a:latin typeface="Arial"/>
                    <a:cs typeface="Arial"/>
                  </a:endParaRPr>
                </a:p>
              </p:txBody>
            </p:sp>
          </p:grpSp>
          <p:sp>
            <p:nvSpPr>
              <p:cNvPr id="23649" name="Oval 101"/>
              <p:cNvSpPr>
                <a:spLocks noChangeArrowheads="1"/>
              </p:cNvSpPr>
              <p:nvPr/>
            </p:nvSpPr>
            <p:spPr bwMode="auto">
              <a:xfrm>
                <a:off x="4040" y="1885"/>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grpSp>
          <p:nvGrpSpPr>
            <p:cNvPr id="12" name="Group 102"/>
            <p:cNvGrpSpPr>
              <a:grpSpLocks/>
            </p:cNvGrpSpPr>
            <p:nvPr/>
          </p:nvGrpSpPr>
          <p:grpSpPr bwMode="auto">
            <a:xfrm>
              <a:off x="3360" y="2552"/>
              <a:ext cx="411" cy="844"/>
              <a:chOff x="3360" y="2552"/>
              <a:chExt cx="411" cy="844"/>
            </a:xfrm>
            <a:grpFill/>
          </p:grpSpPr>
          <p:grpSp>
            <p:nvGrpSpPr>
              <p:cNvPr id="13" name="Group 103"/>
              <p:cNvGrpSpPr>
                <a:grpSpLocks/>
              </p:cNvGrpSpPr>
              <p:nvPr/>
            </p:nvGrpSpPr>
            <p:grpSpPr bwMode="auto">
              <a:xfrm>
                <a:off x="3360" y="2589"/>
                <a:ext cx="365" cy="807"/>
                <a:chOff x="357" y="2450"/>
                <a:chExt cx="795" cy="646"/>
              </a:xfrm>
              <a:grpFill/>
            </p:grpSpPr>
            <p:sp>
              <p:nvSpPr>
                <p:cNvPr id="23646" name="Line 104"/>
                <p:cNvSpPr>
                  <a:spLocks noChangeShapeType="1"/>
                </p:cNvSpPr>
                <p:nvPr/>
              </p:nvSpPr>
              <p:spPr bwMode="auto">
                <a:xfrm>
                  <a:off x="357" y="2450"/>
                  <a:ext cx="795" cy="0"/>
                </a:xfrm>
                <a:prstGeom prst="line">
                  <a:avLst/>
                </a:prstGeom>
                <a:grpFill/>
                <a:ln w="9525">
                  <a:solidFill>
                    <a:schemeClr val="tx1"/>
                  </a:solidFill>
                  <a:prstDash val="lgDash"/>
                  <a:round/>
                  <a:headEnd/>
                  <a:tailEnd/>
                </a:ln>
              </p:spPr>
              <p:txBody>
                <a:bodyPr/>
                <a:lstStyle/>
                <a:p>
                  <a:endParaRPr lang="en-US">
                    <a:latin typeface="Arial"/>
                    <a:cs typeface="Arial"/>
                  </a:endParaRPr>
                </a:p>
              </p:txBody>
            </p:sp>
            <p:sp>
              <p:nvSpPr>
                <p:cNvPr id="23647" name="Line 105"/>
                <p:cNvSpPr>
                  <a:spLocks noChangeShapeType="1"/>
                </p:cNvSpPr>
                <p:nvPr/>
              </p:nvSpPr>
              <p:spPr bwMode="auto">
                <a:xfrm>
                  <a:off x="1152" y="2451"/>
                  <a:ext cx="0" cy="645"/>
                </a:xfrm>
                <a:prstGeom prst="line">
                  <a:avLst/>
                </a:prstGeom>
                <a:grpFill/>
                <a:ln w="9525">
                  <a:solidFill>
                    <a:schemeClr val="tx1"/>
                  </a:solidFill>
                  <a:prstDash val="lgDash"/>
                  <a:round/>
                  <a:headEnd/>
                  <a:tailEnd/>
                </a:ln>
              </p:spPr>
              <p:txBody>
                <a:bodyPr/>
                <a:lstStyle/>
                <a:p>
                  <a:endParaRPr lang="en-US">
                    <a:latin typeface="Arial"/>
                    <a:cs typeface="Arial"/>
                  </a:endParaRPr>
                </a:p>
              </p:txBody>
            </p:sp>
          </p:grpSp>
          <p:sp>
            <p:nvSpPr>
              <p:cNvPr id="23645" name="Oval 106"/>
              <p:cNvSpPr>
                <a:spLocks noChangeArrowheads="1"/>
              </p:cNvSpPr>
              <p:nvPr/>
            </p:nvSpPr>
            <p:spPr bwMode="auto">
              <a:xfrm>
                <a:off x="3683" y="2552"/>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grpSp>
          <p:nvGrpSpPr>
            <p:cNvPr id="14" name="Group 107"/>
            <p:cNvGrpSpPr>
              <a:grpSpLocks/>
            </p:cNvGrpSpPr>
            <p:nvPr/>
          </p:nvGrpSpPr>
          <p:grpSpPr bwMode="auto">
            <a:xfrm>
              <a:off x="3361" y="972"/>
              <a:ext cx="1820" cy="2424"/>
              <a:chOff x="3361" y="972"/>
              <a:chExt cx="1820" cy="2424"/>
            </a:xfrm>
            <a:grpFill/>
          </p:grpSpPr>
          <p:sp>
            <p:nvSpPr>
              <p:cNvPr id="23639" name="Line 108"/>
              <p:cNvSpPr>
                <a:spLocks noChangeShapeType="1"/>
              </p:cNvSpPr>
              <p:nvPr/>
            </p:nvSpPr>
            <p:spPr bwMode="auto">
              <a:xfrm flipV="1">
                <a:off x="3361" y="2592"/>
                <a:ext cx="362" cy="804"/>
              </a:xfrm>
              <a:prstGeom prst="line">
                <a:avLst/>
              </a:prstGeom>
              <a:grpFill/>
              <a:ln w="38100">
                <a:solidFill>
                  <a:srgbClr val="006600"/>
                </a:solidFill>
                <a:round/>
                <a:headEnd/>
                <a:tailEnd/>
              </a:ln>
            </p:spPr>
            <p:txBody>
              <a:bodyPr/>
              <a:lstStyle/>
              <a:p>
                <a:endParaRPr lang="en-US">
                  <a:latin typeface="Arial"/>
                  <a:cs typeface="Arial"/>
                </a:endParaRPr>
              </a:p>
            </p:txBody>
          </p:sp>
          <p:sp>
            <p:nvSpPr>
              <p:cNvPr id="23640" name="Line 109"/>
              <p:cNvSpPr>
                <a:spLocks noChangeShapeType="1"/>
              </p:cNvSpPr>
              <p:nvPr/>
            </p:nvSpPr>
            <p:spPr bwMode="auto">
              <a:xfrm flipV="1">
                <a:off x="3732" y="1930"/>
                <a:ext cx="345" cy="659"/>
              </a:xfrm>
              <a:prstGeom prst="line">
                <a:avLst/>
              </a:prstGeom>
              <a:grpFill/>
              <a:ln w="38100">
                <a:solidFill>
                  <a:srgbClr val="006600"/>
                </a:solidFill>
                <a:round/>
                <a:headEnd/>
                <a:tailEnd/>
              </a:ln>
            </p:spPr>
            <p:txBody>
              <a:bodyPr/>
              <a:lstStyle/>
              <a:p>
                <a:endParaRPr lang="en-US">
                  <a:latin typeface="Arial"/>
                  <a:cs typeface="Arial"/>
                </a:endParaRPr>
              </a:p>
            </p:txBody>
          </p:sp>
          <p:sp>
            <p:nvSpPr>
              <p:cNvPr id="23641" name="Line 110"/>
              <p:cNvSpPr>
                <a:spLocks noChangeShapeType="1"/>
              </p:cNvSpPr>
              <p:nvPr/>
            </p:nvSpPr>
            <p:spPr bwMode="auto">
              <a:xfrm flipV="1">
                <a:off x="4086" y="1446"/>
                <a:ext cx="370" cy="479"/>
              </a:xfrm>
              <a:prstGeom prst="line">
                <a:avLst/>
              </a:prstGeom>
              <a:grpFill/>
              <a:ln w="38100">
                <a:solidFill>
                  <a:srgbClr val="006600"/>
                </a:solidFill>
                <a:round/>
                <a:headEnd/>
                <a:tailEnd/>
              </a:ln>
            </p:spPr>
            <p:txBody>
              <a:bodyPr/>
              <a:lstStyle/>
              <a:p>
                <a:endParaRPr lang="en-US">
                  <a:latin typeface="Arial"/>
                  <a:cs typeface="Arial"/>
                </a:endParaRPr>
              </a:p>
            </p:txBody>
          </p:sp>
          <p:sp>
            <p:nvSpPr>
              <p:cNvPr id="23642" name="Line 111"/>
              <p:cNvSpPr>
                <a:spLocks noChangeShapeType="1"/>
              </p:cNvSpPr>
              <p:nvPr/>
            </p:nvSpPr>
            <p:spPr bwMode="auto">
              <a:xfrm flipV="1">
                <a:off x="4453" y="1108"/>
                <a:ext cx="370" cy="337"/>
              </a:xfrm>
              <a:prstGeom prst="line">
                <a:avLst/>
              </a:prstGeom>
              <a:grpFill/>
              <a:ln w="38100">
                <a:solidFill>
                  <a:srgbClr val="006600"/>
                </a:solidFill>
                <a:round/>
                <a:headEnd/>
                <a:tailEnd/>
              </a:ln>
            </p:spPr>
            <p:txBody>
              <a:bodyPr/>
              <a:lstStyle/>
              <a:p>
                <a:endParaRPr lang="en-US">
                  <a:latin typeface="Arial"/>
                  <a:cs typeface="Arial"/>
                </a:endParaRPr>
              </a:p>
            </p:txBody>
          </p:sp>
          <p:sp>
            <p:nvSpPr>
              <p:cNvPr id="23643" name="Line 112"/>
              <p:cNvSpPr>
                <a:spLocks noChangeShapeType="1"/>
              </p:cNvSpPr>
              <p:nvPr/>
            </p:nvSpPr>
            <p:spPr bwMode="auto">
              <a:xfrm flipV="1">
                <a:off x="4829" y="972"/>
                <a:ext cx="352" cy="139"/>
              </a:xfrm>
              <a:prstGeom prst="line">
                <a:avLst/>
              </a:prstGeom>
              <a:grpFill/>
              <a:ln w="38100">
                <a:solidFill>
                  <a:srgbClr val="006600"/>
                </a:solidFill>
                <a:round/>
                <a:headEnd/>
                <a:tailEnd/>
              </a:ln>
            </p:spPr>
            <p:txBody>
              <a:bodyPr/>
              <a:lstStyle/>
              <a:p>
                <a:endParaRPr lang="en-US">
                  <a:latin typeface="Arial"/>
                  <a:cs typeface="Arial"/>
                </a:endParaRPr>
              </a:p>
            </p:txBody>
          </p:sp>
        </p:grpSp>
        <p:sp>
          <p:nvSpPr>
            <p:cNvPr id="23638" name="Oval 113"/>
            <p:cNvSpPr>
              <a:spLocks noChangeArrowheads="1"/>
            </p:cNvSpPr>
            <p:nvPr/>
          </p:nvSpPr>
          <p:spPr bwMode="auto">
            <a:xfrm>
              <a:off x="3322" y="3350"/>
              <a:ext cx="88" cy="87"/>
            </a:xfrm>
            <a:prstGeom prst="ellipse">
              <a:avLst/>
            </a:prstGeom>
            <a:grpFill/>
            <a:ln w="9525">
              <a:noFill/>
              <a:prstDash val="dash"/>
              <a:round/>
              <a:headEnd/>
              <a:tailEnd/>
            </a:ln>
          </p:spPr>
          <p:txBody>
            <a:bodyPr wrap="none" anchor="ctr"/>
            <a:lstStyle/>
            <a:p>
              <a:endParaRPr lang="en-US">
                <a:latin typeface="Arial"/>
                <a:cs typeface="Arial"/>
              </a:endParaRPr>
            </a:p>
          </p:txBody>
        </p:sp>
      </p:grpSp>
      <p:sp>
        <p:nvSpPr>
          <p:cNvPr id="23558" name="Rectangle 2"/>
          <p:cNvSpPr>
            <a:spLocks noGrp="1" noChangeArrowheads="1"/>
          </p:cNvSpPr>
          <p:nvPr>
            <p:ph type="title" idx="4294967295"/>
          </p:nvPr>
        </p:nvSpPr>
        <p:spPr>
          <a:xfrm>
            <a:off x="1524000" y="219075"/>
            <a:ext cx="9144000" cy="579438"/>
          </a:xfrm>
        </p:spPr>
        <p:txBody>
          <a:bodyPr>
            <a:normAutofit fontScale="90000"/>
          </a:bodyPr>
          <a:lstStyle/>
          <a:p>
            <a:pPr eaLnBrk="1" hangingPunct="1"/>
            <a:r>
              <a:rPr lang="en-US" sz="3400" dirty="0"/>
              <a:t>MPL = Slope of </a:t>
            </a:r>
            <a:r>
              <a:rPr lang="en-US" sz="3400" dirty="0" smtClean="0"/>
              <a:t>Production </a:t>
            </a:r>
            <a:r>
              <a:rPr lang="en-US" sz="3400" dirty="0"/>
              <a:t>Function</a:t>
            </a:r>
          </a:p>
        </p:txBody>
      </p:sp>
      <p:sp>
        <p:nvSpPr>
          <p:cNvPr id="23559" name="Rectangle 3"/>
          <p:cNvSpPr>
            <a:spLocks noChangeArrowheads="1"/>
          </p:cNvSpPr>
          <p:nvPr/>
        </p:nvSpPr>
        <p:spPr bwMode="auto">
          <a:xfrm>
            <a:off x="3044825" y="5646739"/>
            <a:ext cx="1162050"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3000</a:t>
            </a:r>
          </a:p>
        </p:txBody>
      </p:sp>
      <p:sp>
        <p:nvSpPr>
          <p:cNvPr id="23560" name="Rectangle 4"/>
          <p:cNvSpPr>
            <a:spLocks noChangeArrowheads="1"/>
          </p:cNvSpPr>
          <p:nvPr/>
        </p:nvSpPr>
        <p:spPr bwMode="auto">
          <a:xfrm>
            <a:off x="1857375" y="5646739"/>
            <a:ext cx="1187450" cy="581025"/>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5</a:t>
            </a:r>
          </a:p>
        </p:txBody>
      </p:sp>
      <p:sp>
        <p:nvSpPr>
          <p:cNvPr id="23561" name="Rectangle 5"/>
          <p:cNvSpPr>
            <a:spLocks noChangeArrowheads="1"/>
          </p:cNvSpPr>
          <p:nvPr/>
        </p:nvSpPr>
        <p:spPr bwMode="auto">
          <a:xfrm>
            <a:off x="4373563" y="5410201"/>
            <a:ext cx="927100"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200</a:t>
            </a:r>
          </a:p>
        </p:txBody>
      </p:sp>
      <p:sp>
        <p:nvSpPr>
          <p:cNvPr id="23562" name="Rectangle 6"/>
          <p:cNvSpPr>
            <a:spLocks noChangeArrowheads="1"/>
          </p:cNvSpPr>
          <p:nvPr/>
        </p:nvSpPr>
        <p:spPr bwMode="auto">
          <a:xfrm>
            <a:off x="3044825" y="5065714"/>
            <a:ext cx="1162050" cy="581025"/>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2800</a:t>
            </a:r>
          </a:p>
        </p:txBody>
      </p:sp>
      <p:sp>
        <p:nvSpPr>
          <p:cNvPr id="23563" name="Rectangle 7"/>
          <p:cNvSpPr>
            <a:spLocks noChangeArrowheads="1"/>
          </p:cNvSpPr>
          <p:nvPr/>
        </p:nvSpPr>
        <p:spPr bwMode="auto">
          <a:xfrm>
            <a:off x="1857375" y="5065714"/>
            <a:ext cx="1187450" cy="581025"/>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4</a:t>
            </a:r>
          </a:p>
        </p:txBody>
      </p:sp>
      <p:sp>
        <p:nvSpPr>
          <p:cNvPr id="23564" name="Rectangle 8"/>
          <p:cNvSpPr>
            <a:spLocks noChangeArrowheads="1"/>
          </p:cNvSpPr>
          <p:nvPr/>
        </p:nvSpPr>
        <p:spPr bwMode="auto">
          <a:xfrm>
            <a:off x="4373563" y="4770438"/>
            <a:ext cx="927100" cy="63976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400</a:t>
            </a:r>
          </a:p>
        </p:txBody>
      </p:sp>
      <p:sp>
        <p:nvSpPr>
          <p:cNvPr id="23565" name="Rectangle 9"/>
          <p:cNvSpPr>
            <a:spLocks noChangeArrowheads="1"/>
          </p:cNvSpPr>
          <p:nvPr/>
        </p:nvSpPr>
        <p:spPr bwMode="auto">
          <a:xfrm>
            <a:off x="3044825" y="4425951"/>
            <a:ext cx="1162050" cy="63976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2400</a:t>
            </a:r>
          </a:p>
        </p:txBody>
      </p:sp>
      <p:sp>
        <p:nvSpPr>
          <p:cNvPr id="23566" name="Rectangle 10"/>
          <p:cNvSpPr>
            <a:spLocks noChangeArrowheads="1"/>
          </p:cNvSpPr>
          <p:nvPr/>
        </p:nvSpPr>
        <p:spPr bwMode="auto">
          <a:xfrm>
            <a:off x="1857375" y="4425951"/>
            <a:ext cx="1187450" cy="639763"/>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3</a:t>
            </a:r>
          </a:p>
        </p:txBody>
      </p:sp>
      <p:sp>
        <p:nvSpPr>
          <p:cNvPr id="23567" name="Rectangle 11"/>
          <p:cNvSpPr>
            <a:spLocks noChangeArrowheads="1"/>
          </p:cNvSpPr>
          <p:nvPr/>
        </p:nvSpPr>
        <p:spPr bwMode="auto">
          <a:xfrm>
            <a:off x="4373563" y="4116388"/>
            <a:ext cx="927100" cy="6540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600</a:t>
            </a:r>
          </a:p>
        </p:txBody>
      </p:sp>
      <p:sp>
        <p:nvSpPr>
          <p:cNvPr id="23568" name="Rectangle 12"/>
          <p:cNvSpPr>
            <a:spLocks noChangeArrowheads="1"/>
          </p:cNvSpPr>
          <p:nvPr/>
        </p:nvSpPr>
        <p:spPr bwMode="auto">
          <a:xfrm>
            <a:off x="3044825" y="3771900"/>
            <a:ext cx="1162050" cy="6540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1800</a:t>
            </a:r>
          </a:p>
        </p:txBody>
      </p:sp>
      <p:sp>
        <p:nvSpPr>
          <p:cNvPr id="23569" name="Rectangle 13"/>
          <p:cNvSpPr>
            <a:spLocks noChangeArrowheads="1"/>
          </p:cNvSpPr>
          <p:nvPr/>
        </p:nvSpPr>
        <p:spPr bwMode="auto">
          <a:xfrm>
            <a:off x="1857375" y="3771900"/>
            <a:ext cx="1187450" cy="654050"/>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2</a:t>
            </a:r>
          </a:p>
        </p:txBody>
      </p:sp>
      <p:sp>
        <p:nvSpPr>
          <p:cNvPr id="23570" name="Rectangle 14"/>
          <p:cNvSpPr>
            <a:spLocks noChangeArrowheads="1"/>
          </p:cNvSpPr>
          <p:nvPr/>
        </p:nvSpPr>
        <p:spPr bwMode="auto">
          <a:xfrm>
            <a:off x="4373563" y="3476626"/>
            <a:ext cx="927100" cy="639763"/>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800</a:t>
            </a:r>
          </a:p>
        </p:txBody>
      </p:sp>
      <p:sp>
        <p:nvSpPr>
          <p:cNvPr id="23571" name="Rectangle 15"/>
          <p:cNvSpPr>
            <a:spLocks noChangeArrowheads="1"/>
          </p:cNvSpPr>
          <p:nvPr/>
        </p:nvSpPr>
        <p:spPr bwMode="auto">
          <a:xfrm>
            <a:off x="3044825" y="3132138"/>
            <a:ext cx="1162050" cy="639762"/>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3572" name="Rectangle 16"/>
          <p:cNvSpPr>
            <a:spLocks noChangeArrowheads="1"/>
          </p:cNvSpPr>
          <p:nvPr/>
        </p:nvSpPr>
        <p:spPr bwMode="auto">
          <a:xfrm>
            <a:off x="1857375" y="3132138"/>
            <a:ext cx="1187450" cy="639762"/>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1</a:t>
            </a:r>
          </a:p>
        </p:txBody>
      </p:sp>
      <p:sp>
        <p:nvSpPr>
          <p:cNvPr id="23573" name="Rectangle 17"/>
          <p:cNvSpPr>
            <a:spLocks noChangeArrowheads="1"/>
          </p:cNvSpPr>
          <p:nvPr/>
        </p:nvSpPr>
        <p:spPr bwMode="auto">
          <a:xfrm>
            <a:off x="4373563" y="2797175"/>
            <a:ext cx="927100" cy="6794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1000</a:t>
            </a:r>
          </a:p>
        </p:txBody>
      </p:sp>
      <p:sp>
        <p:nvSpPr>
          <p:cNvPr id="23574" name="Rectangle 18"/>
          <p:cNvSpPr>
            <a:spLocks noChangeArrowheads="1"/>
          </p:cNvSpPr>
          <p:nvPr/>
        </p:nvSpPr>
        <p:spPr bwMode="auto">
          <a:xfrm>
            <a:off x="3044825" y="2452688"/>
            <a:ext cx="1162050" cy="679450"/>
          </a:xfrm>
          <a:prstGeom prst="rect">
            <a:avLst/>
          </a:prstGeom>
          <a:noFill/>
          <a:ln w="9525">
            <a:noFill/>
            <a:miter lim="800000"/>
            <a:headEnd/>
            <a:tailEnd/>
          </a:ln>
        </p:spPr>
        <p:txBody>
          <a:bodyPr lIns="0" rIns="228600" anchor="ctr"/>
          <a:lstStyle/>
          <a:p>
            <a:pPr algn="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3575" name="Rectangle 19"/>
          <p:cNvSpPr>
            <a:spLocks noChangeArrowheads="1"/>
          </p:cNvSpPr>
          <p:nvPr/>
        </p:nvSpPr>
        <p:spPr bwMode="auto">
          <a:xfrm>
            <a:off x="1857375" y="2452688"/>
            <a:ext cx="1187450" cy="679450"/>
          </a:xfrm>
          <a:prstGeom prst="rect">
            <a:avLst/>
          </a:prstGeom>
          <a:noFill/>
          <a:ln w="9525">
            <a:noFill/>
            <a:miter lim="800000"/>
            <a:headEnd/>
            <a:tailEnd/>
          </a:ln>
        </p:spPr>
        <p:txBody>
          <a:bodyPr rIns="0" anchor="ctr"/>
          <a:lstStyle/>
          <a:p>
            <a:pPr algn="ctr">
              <a:lnSpc>
                <a:spcPct val="105000"/>
              </a:lnSpc>
              <a:spcBef>
                <a:spcPct val="45000"/>
              </a:spcBef>
              <a:buClr>
                <a:srgbClr val="00B85C"/>
              </a:buClr>
              <a:buSzPct val="120000"/>
              <a:buFont typeface="Wingdings" pitchFamily="2" charset="2"/>
              <a:buNone/>
            </a:pPr>
            <a:r>
              <a:rPr lang="en-US" sz="2400">
                <a:latin typeface="Arial"/>
                <a:cs typeface="Arial"/>
              </a:rPr>
              <a:t>0</a:t>
            </a:r>
          </a:p>
        </p:txBody>
      </p:sp>
      <p:sp>
        <p:nvSpPr>
          <p:cNvPr id="23576" name="Rectangle 20"/>
          <p:cNvSpPr>
            <a:spLocks noChangeArrowheads="1"/>
          </p:cNvSpPr>
          <p:nvPr/>
        </p:nvSpPr>
        <p:spPr bwMode="auto">
          <a:xfrm>
            <a:off x="4373563" y="1139826"/>
            <a:ext cx="927100"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i="1">
                <a:latin typeface="Arial"/>
                <a:cs typeface="Arial"/>
              </a:rPr>
              <a:t>MPL</a:t>
            </a:r>
          </a:p>
        </p:txBody>
      </p:sp>
      <p:sp>
        <p:nvSpPr>
          <p:cNvPr id="23577" name="Rectangle 21"/>
          <p:cNvSpPr>
            <a:spLocks noChangeArrowheads="1"/>
          </p:cNvSpPr>
          <p:nvPr/>
        </p:nvSpPr>
        <p:spPr bwMode="auto">
          <a:xfrm>
            <a:off x="3044825" y="1139826"/>
            <a:ext cx="1328738"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Q</a:t>
            </a:r>
            <a:r>
              <a:rPr lang="en-US" sz="2400">
                <a:latin typeface="Arial"/>
                <a:cs typeface="Arial"/>
              </a:rPr>
              <a:t/>
            </a:r>
            <a:br>
              <a:rPr lang="en-US" sz="2400">
                <a:latin typeface="Arial"/>
                <a:cs typeface="Arial"/>
              </a:rPr>
            </a:br>
            <a:r>
              <a:rPr lang="en-US" sz="2200">
                <a:latin typeface="Arial"/>
                <a:cs typeface="Arial"/>
              </a:rPr>
              <a:t>(bushels </a:t>
            </a:r>
            <a:br>
              <a:rPr lang="en-US" sz="2200">
                <a:latin typeface="Arial"/>
                <a:cs typeface="Arial"/>
              </a:rPr>
            </a:br>
            <a:r>
              <a:rPr lang="en-US" sz="2200">
                <a:latin typeface="Arial"/>
                <a:cs typeface="Arial"/>
              </a:rPr>
              <a:t>of wheat)</a:t>
            </a:r>
          </a:p>
        </p:txBody>
      </p:sp>
      <p:sp>
        <p:nvSpPr>
          <p:cNvPr id="23578" name="Rectangle 22"/>
          <p:cNvSpPr>
            <a:spLocks noChangeArrowheads="1"/>
          </p:cNvSpPr>
          <p:nvPr/>
        </p:nvSpPr>
        <p:spPr bwMode="auto">
          <a:xfrm>
            <a:off x="1857375" y="1139826"/>
            <a:ext cx="1187450" cy="1312863"/>
          </a:xfrm>
          <a:prstGeom prst="rect">
            <a:avLst/>
          </a:prstGeom>
          <a:noFill/>
          <a:ln w="9525">
            <a:noFill/>
            <a:miter lim="800000"/>
            <a:headEnd/>
            <a:tailEnd/>
          </a:ln>
        </p:spPr>
        <p:txBody>
          <a:bodyPr lIns="0" rIns="0" anchor="ctr"/>
          <a:lstStyle/>
          <a:p>
            <a:pPr algn="ctr">
              <a:lnSpc>
                <a:spcPct val="105000"/>
              </a:lnSpc>
              <a:spcBef>
                <a:spcPct val="45000"/>
              </a:spcBef>
              <a:buClr>
                <a:srgbClr val="00B85C"/>
              </a:buClr>
              <a:buSzPct val="120000"/>
              <a:buFont typeface="Wingdings" pitchFamily="2" charset="2"/>
              <a:buNone/>
            </a:pPr>
            <a:r>
              <a:rPr lang="en-US" sz="2400" b="1" i="1">
                <a:latin typeface="Arial"/>
                <a:cs typeface="Arial"/>
              </a:rPr>
              <a:t>L</a:t>
            </a:r>
            <a:r>
              <a:rPr lang="en-US" sz="2400">
                <a:latin typeface="Arial"/>
                <a:cs typeface="Arial"/>
              </a:rPr>
              <a:t/>
            </a:r>
            <a:br>
              <a:rPr lang="en-US" sz="2400">
                <a:latin typeface="Arial"/>
                <a:cs typeface="Arial"/>
              </a:rPr>
            </a:br>
            <a:r>
              <a:rPr lang="en-US" sz="2200">
                <a:latin typeface="Arial"/>
                <a:cs typeface="Arial"/>
              </a:rPr>
              <a:t>(no. of workers)</a:t>
            </a:r>
          </a:p>
        </p:txBody>
      </p:sp>
      <p:sp>
        <p:nvSpPr>
          <p:cNvPr id="23579" name="Line 23"/>
          <p:cNvSpPr>
            <a:spLocks noChangeShapeType="1"/>
          </p:cNvSpPr>
          <p:nvPr/>
        </p:nvSpPr>
        <p:spPr bwMode="auto">
          <a:xfrm>
            <a:off x="1857375" y="1139825"/>
            <a:ext cx="1187450" cy="0"/>
          </a:xfrm>
          <a:prstGeom prst="line">
            <a:avLst/>
          </a:prstGeom>
          <a:noFill/>
          <a:ln w="28575" cap="sq">
            <a:noFill/>
            <a:round/>
            <a:headEnd/>
            <a:tailEnd/>
          </a:ln>
        </p:spPr>
        <p:txBody>
          <a:bodyPr/>
          <a:lstStyle/>
          <a:p>
            <a:endParaRPr lang="en-US">
              <a:latin typeface="Arial"/>
              <a:cs typeface="Arial"/>
            </a:endParaRPr>
          </a:p>
        </p:txBody>
      </p:sp>
      <p:sp>
        <p:nvSpPr>
          <p:cNvPr id="23580" name="Line 24"/>
          <p:cNvSpPr>
            <a:spLocks noChangeShapeType="1"/>
          </p:cNvSpPr>
          <p:nvPr/>
        </p:nvSpPr>
        <p:spPr bwMode="auto">
          <a:xfrm>
            <a:off x="1857375" y="6227763"/>
            <a:ext cx="1187450" cy="0"/>
          </a:xfrm>
          <a:prstGeom prst="line">
            <a:avLst/>
          </a:prstGeom>
          <a:noFill/>
          <a:ln w="28575" cap="sq">
            <a:noFill/>
            <a:round/>
            <a:headEnd/>
            <a:tailEnd/>
          </a:ln>
        </p:spPr>
        <p:txBody>
          <a:bodyPr/>
          <a:lstStyle/>
          <a:p>
            <a:endParaRPr lang="en-US">
              <a:latin typeface="Arial"/>
              <a:cs typeface="Arial"/>
            </a:endParaRPr>
          </a:p>
        </p:txBody>
      </p:sp>
      <p:sp>
        <p:nvSpPr>
          <p:cNvPr id="23581" name="Line 25"/>
          <p:cNvSpPr>
            <a:spLocks noChangeShapeType="1"/>
          </p:cNvSpPr>
          <p:nvPr/>
        </p:nvSpPr>
        <p:spPr bwMode="auto">
          <a:xfrm>
            <a:off x="1857375" y="1139826"/>
            <a:ext cx="0" cy="1312863"/>
          </a:xfrm>
          <a:prstGeom prst="line">
            <a:avLst/>
          </a:prstGeom>
          <a:noFill/>
          <a:ln w="28575" cap="sq">
            <a:noFill/>
            <a:round/>
            <a:headEnd/>
            <a:tailEnd/>
          </a:ln>
        </p:spPr>
        <p:txBody>
          <a:bodyPr/>
          <a:lstStyle/>
          <a:p>
            <a:endParaRPr lang="en-US">
              <a:latin typeface="Arial"/>
              <a:cs typeface="Arial"/>
            </a:endParaRPr>
          </a:p>
        </p:txBody>
      </p:sp>
      <p:sp>
        <p:nvSpPr>
          <p:cNvPr id="23582" name="Line 26"/>
          <p:cNvSpPr>
            <a:spLocks noChangeShapeType="1"/>
          </p:cNvSpPr>
          <p:nvPr/>
        </p:nvSpPr>
        <p:spPr bwMode="auto">
          <a:xfrm>
            <a:off x="5300663" y="1139826"/>
            <a:ext cx="0" cy="1312863"/>
          </a:xfrm>
          <a:prstGeom prst="line">
            <a:avLst/>
          </a:prstGeom>
          <a:noFill/>
          <a:ln w="28575" cap="sq">
            <a:noFill/>
            <a:round/>
            <a:headEnd/>
            <a:tailEnd/>
          </a:ln>
        </p:spPr>
        <p:txBody>
          <a:bodyPr/>
          <a:lstStyle/>
          <a:p>
            <a:endParaRPr lang="en-US">
              <a:latin typeface="Arial"/>
              <a:cs typeface="Arial"/>
            </a:endParaRPr>
          </a:p>
        </p:txBody>
      </p:sp>
      <p:sp>
        <p:nvSpPr>
          <p:cNvPr id="23583" name="Line 27"/>
          <p:cNvSpPr>
            <a:spLocks noChangeShapeType="1"/>
          </p:cNvSpPr>
          <p:nvPr/>
        </p:nvSpPr>
        <p:spPr bwMode="auto">
          <a:xfrm>
            <a:off x="3044825" y="1139825"/>
            <a:ext cx="1328738" cy="0"/>
          </a:xfrm>
          <a:prstGeom prst="line">
            <a:avLst/>
          </a:prstGeom>
          <a:noFill/>
          <a:ln w="28575" cap="sq">
            <a:noFill/>
            <a:round/>
            <a:headEnd/>
            <a:tailEnd/>
          </a:ln>
        </p:spPr>
        <p:txBody>
          <a:bodyPr/>
          <a:lstStyle/>
          <a:p>
            <a:endParaRPr lang="en-US">
              <a:latin typeface="Arial"/>
              <a:cs typeface="Arial"/>
            </a:endParaRPr>
          </a:p>
        </p:txBody>
      </p:sp>
      <p:sp>
        <p:nvSpPr>
          <p:cNvPr id="23584" name="Line 28"/>
          <p:cNvSpPr>
            <a:spLocks noChangeShapeType="1"/>
          </p:cNvSpPr>
          <p:nvPr/>
        </p:nvSpPr>
        <p:spPr bwMode="auto">
          <a:xfrm>
            <a:off x="1857375" y="2452688"/>
            <a:ext cx="0" cy="679450"/>
          </a:xfrm>
          <a:prstGeom prst="line">
            <a:avLst/>
          </a:prstGeom>
          <a:noFill/>
          <a:ln w="28575" cap="sq">
            <a:noFill/>
            <a:round/>
            <a:headEnd/>
            <a:tailEnd/>
          </a:ln>
        </p:spPr>
        <p:txBody>
          <a:bodyPr/>
          <a:lstStyle/>
          <a:p>
            <a:endParaRPr lang="en-US">
              <a:latin typeface="Arial"/>
              <a:cs typeface="Arial"/>
            </a:endParaRPr>
          </a:p>
        </p:txBody>
      </p:sp>
      <p:sp>
        <p:nvSpPr>
          <p:cNvPr id="23585" name="Line 29"/>
          <p:cNvSpPr>
            <a:spLocks noChangeShapeType="1"/>
          </p:cNvSpPr>
          <p:nvPr/>
        </p:nvSpPr>
        <p:spPr bwMode="auto">
          <a:xfrm>
            <a:off x="4373563" y="1139825"/>
            <a:ext cx="927100" cy="0"/>
          </a:xfrm>
          <a:prstGeom prst="line">
            <a:avLst/>
          </a:prstGeom>
          <a:noFill/>
          <a:ln w="28575" cap="sq">
            <a:noFill/>
            <a:round/>
            <a:headEnd/>
            <a:tailEnd/>
          </a:ln>
        </p:spPr>
        <p:txBody>
          <a:bodyPr/>
          <a:lstStyle/>
          <a:p>
            <a:endParaRPr lang="en-US">
              <a:latin typeface="Arial"/>
              <a:cs typeface="Arial"/>
            </a:endParaRPr>
          </a:p>
        </p:txBody>
      </p:sp>
      <p:sp>
        <p:nvSpPr>
          <p:cNvPr id="23586" name="Line 30"/>
          <p:cNvSpPr>
            <a:spLocks noChangeShapeType="1"/>
          </p:cNvSpPr>
          <p:nvPr/>
        </p:nvSpPr>
        <p:spPr bwMode="auto">
          <a:xfrm>
            <a:off x="5300663" y="2452688"/>
            <a:ext cx="0" cy="679450"/>
          </a:xfrm>
          <a:prstGeom prst="line">
            <a:avLst/>
          </a:prstGeom>
          <a:noFill/>
          <a:ln w="28575" cap="sq">
            <a:noFill/>
            <a:round/>
            <a:headEnd/>
            <a:tailEnd/>
          </a:ln>
        </p:spPr>
        <p:txBody>
          <a:bodyPr/>
          <a:lstStyle/>
          <a:p>
            <a:endParaRPr lang="en-US">
              <a:latin typeface="Arial"/>
              <a:cs typeface="Arial"/>
            </a:endParaRPr>
          </a:p>
        </p:txBody>
      </p:sp>
      <p:sp>
        <p:nvSpPr>
          <p:cNvPr id="23587" name="Line 31"/>
          <p:cNvSpPr>
            <a:spLocks noChangeShapeType="1"/>
          </p:cNvSpPr>
          <p:nvPr/>
        </p:nvSpPr>
        <p:spPr bwMode="auto">
          <a:xfrm>
            <a:off x="1857375" y="3132138"/>
            <a:ext cx="0" cy="639762"/>
          </a:xfrm>
          <a:prstGeom prst="line">
            <a:avLst/>
          </a:prstGeom>
          <a:noFill/>
          <a:ln w="28575" cap="sq">
            <a:noFill/>
            <a:round/>
            <a:headEnd/>
            <a:tailEnd/>
          </a:ln>
        </p:spPr>
        <p:txBody>
          <a:bodyPr/>
          <a:lstStyle/>
          <a:p>
            <a:endParaRPr lang="en-US">
              <a:latin typeface="Arial"/>
              <a:cs typeface="Arial"/>
            </a:endParaRPr>
          </a:p>
        </p:txBody>
      </p:sp>
      <p:sp>
        <p:nvSpPr>
          <p:cNvPr id="23588" name="Line 32"/>
          <p:cNvSpPr>
            <a:spLocks noChangeShapeType="1"/>
          </p:cNvSpPr>
          <p:nvPr/>
        </p:nvSpPr>
        <p:spPr bwMode="auto">
          <a:xfrm>
            <a:off x="5300663" y="3132138"/>
            <a:ext cx="0" cy="639762"/>
          </a:xfrm>
          <a:prstGeom prst="line">
            <a:avLst/>
          </a:prstGeom>
          <a:noFill/>
          <a:ln w="28575" cap="sq">
            <a:noFill/>
            <a:round/>
            <a:headEnd/>
            <a:tailEnd/>
          </a:ln>
        </p:spPr>
        <p:txBody>
          <a:bodyPr/>
          <a:lstStyle/>
          <a:p>
            <a:endParaRPr lang="en-US">
              <a:latin typeface="Arial"/>
              <a:cs typeface="Arial"/>
            </a:endParaRPr>
          </a:p>
        </p:txBody>
      </p:sp>
      <p:sp>
        <p:nvSpPr>
          <p:cNvPr id="23589" name="Line 33"/>
          <p:cNvSpPr>
            <a:spLocks noChangeShapeType="1"/>
          </p:cNvSpPr>
          <p:nvPr/>
        </p:nvSpPr>
        <p:spPr bwMode="auto">
          <a:xfrm>
            <a:off x="1857375" y="3771900"/>
            <a:ext cx="0" cy="654050"/>
          </a:xfrm>
          <a:prstGeom prst="line">
            <a:avLst/>
          </a:prstGeom>
          <a:noFill/>
          <a:ln w="28575" cap="sq">
            <a:noFill/>
            <a:round/>
            <a:headEnd/>
            <a:tailEnd/>
          </a:ln>
        </p:spPr>
        <p:txBody>
          <a:bodyPr/>
          <a:lstStyle/>
          <a:p>
            <a:endParaRPr lang="en-US">
              <a:latin typeface="Arial"/>
              <a:cs typeface="Arial"/>
            </a:endParaRPr>
          </a:p>
        </p:txBody>
      </p:sp>
      <p:sp>
        <p:nvSpPr>
          <p:cNvPr id="23590" name="Line 34"/>
          <p:cNvSpPr>
            <a:spLocks noChangeShapeType="1"/>
          </p:cNvSpPr>
          <p:nvPr/>
        </p:nvSpPr>
        <p:spPr bwMode="auto">
          <a:xfrm>
            <a:off x="5300663" y="3771900"/>
            <a:ext cx="0" cy="654050"/>
          </a:xfrm>
          <a:prstGeom prst="line">
            <a:avLst/>
          </a:prstGeom>
          <a:noFill/>
          <a:ln w="28575" cap="sq">
            <a:noFill/>
            <a:round/>
            <a:headEnd/>
            <a:tailEnd/>
          </a:ln>
        </p:spPr>
        <p:txBody>
          <a:bodyPr/>
          <a:lstStyle/>
          <a:p>
            <a:endParaRPr lang="en-US">
              <a:latin typeface="Arial"/>
              <a:cs typeface="Arial"/>
            </a:endParaRPr>
          </a:p>
        </p:txBody>
      </p:sp>
      <p:sp>
        <p:nvSpPr>
          <p:cNvPr id="23591" name="Line 35"/>
          <p:cNvSpPr>
            <a:spLocks noChangeShapeType="1"/>
          </p:cNvSpPr>
          <p:nvPr/>
        </p:nvSpPr>
        <p:spPr bwMode="auto">
          <a:xfrm>
            <a:off x="1857375" y="4425951"/>
            <a:ext cx="0" cy="639763"/>
          </a:xfrm>
          <a:prstGeom prst="line">
            <a:avLst/>
          </a:prstGeom>
          <a:noFill/>
          <a:ln w="28575" cap="sq">
            <a:noFill/>
            <a:round/>
            <a:headEnd/>
            <a:tailEnd/>
          </a:ln>
        </p:spPr>
        <p:txBody>
          <a:bodyPr/>
          <a:lstStyle/>
          <a:p>
            <a:endParaRPr lang="en-US">
              <a:latin typeface="Arial"/>
              <a:cs typeface="Arial"/>
            </a:endParaRPr>
          </a:p>
        </p:txBody>
      </p:sp>
      <p:sp>
        <p:nvSpPr>
          <p:cNvPr id="23592" name="Line 36"/>
          <p:cNvSpPr>
            <a:spLocks noChangeShapeType="1"/>
          </p:cNvSpPr>
          <p:nvPr/>
        </p:nvSpPr>
        <p:spPr bwMode="auto">
          <a:xfrm>
            <a:off x="5300663" y="4425951"/>
            <a:ext cx="0" cy="639763"/>
          </a:xfrm>
          <a:prstGeom prst="line">
            <a:avLst/>
          </a:prstGeom>
          <a:noFill/>
          <a:ln w="28575" cap="sq">
            <a:noFill/>
            <a:round/>
            <a:headEnd/>
            <a:tailEnd/>
          </a:ln>
        </p:spPr>
        <p:txBody>
          <a:bodyPr/>
          <a:lstStyle/>
          <a:p>
            <a:endParaRPr lang="en-US">
              <a:latin typeface="Arial"/>
              <a:cs typeface="Arial"/>
            </a:endParaRPr>
          </a:p>
        </p:txBody>
      </p:sp>
      <p:sp>
        <p:nvSpPr>
          <p:cNvPr id="23593" name="Line 37"/>
          <p:cNvSpPr>
            <a:spLocks noChangeShapeType="1"/>
          </p:cNvSpPr>
          <p:nvPr/>
        </p:nvSpPr>
        <p:spPr bwMode="auto">
          <a:xfrm>
            <a:off x="1857375" y="5065714"/>
            <a:ext cx="0" cy="581025"/>
          </a:xfrm>
          <a:prstGeom prst="line">
            <a:avLst/>
          </a:prstGeom>
          <a:noFill/>
          <a:ln w="28575" cap="sq">
            <a:noFill/>
            <a:round/>
            <a:headEnd/>
            <a:tailEnd/>
          </a:ln>
        </p:spPr>
        <p:txBody>
          <a:bodyPr/>
          <a:lstStyle/>
          <a:p>
            <a:endParaRPr lang="en-US">
              <a:latin typeface="Arial"/>
              <a:cs typeface="Arial"/>
            </a:endParaRPr>
          </a:p>
        </p:txBody>
      </p:sp>
      <p:sp>
        <p:nvSpPr>
          <p:cNvPr id="23594" name="Line 38"/>
          <p:cNvSpPr>
            <a:spLocks noChangeShapeType="1"/>
          </p:cNvSpPr>
          <p:nvPr/>
        </p:nvSpPr>
        <p:spPr bwMode="auto">
          <a:xfrm>
            <a:off x="5300663" y="5065714"/>
            <a:ext cx="0" cy="581025"/>
          </a:xfrm>
          <a:prstGeom prst="line">
            <a:avLst/>
          </a:prstGeom>
          <a:noFill/>
          <a:ln w="28575" cap="sq">
            <a:noFill/>
            <a:round/>
            <a:headEnd/>
            <a:tailEnd/>
          </a:ln>
        </p:spPr>
        <p:txBody>
          <a:bodyPr/>
          <a:lstStyle/>
          <a:p>
            <a:endParaRPr lang="en-US">
              <a:latin typeface="Arial"/>
              <a:cs typeface="Arial"/>
            </a:endParaRPr>
          </a:p>
        </p:txBody>
      </p:sp>
      <p:sp>
        <p:nvSpPr>
          <p:cNvPr id="23595" name="Line 39"/>
          <p:cNvSpPr>
            <a:spLocks noChangeShapeType="1"/>
          </p:cNvSpPr>
          <p:nvPr/>
        </p:nvSpPr>
        <p:spPr bwMode="auto">
          <a:xfrm>
            <a:off x="1857375" y="5646739"/>
            <a:ext cx="0" cy="581025"/>
          </a:xfrm>
          <a:prstGeom prst="line">
            <a:avLst/>
          </a:prstGeom>
          <a:noFill/>
          <a:ln w="28575" cap="sq">
            <a:noFill/>
            <a:round/>
            <a:headEnd/>
            <a:tailEnd/>
          </a:ln>
        </p:spPr>
        <p:txBody>
          <a:bodyPr/>
          <a:lstStyle/>
          <a:p>
            <a:endParaRPr lang="en-US">
              <a:latin typeface="Arial"/>
              <a:cs typeface="Arial"/>
            </a:endParaRPr>
          </a:p>
        </p:txBody>
      </p:sp>
      <p:sp>
        <p:nvSpPr>
          <p:cNvPr id="23596" name="Line 40"/>
          <p:cNvSpPr>
            <a:spLocks noChangeShapeType="1"/>
          </p:cNvSpPr>
          <p:nvPr/>
        </p:nvSpPr>
        <p:spPr bwMode="auto">
          <a:xfrm>
            <a:off x="5300663" y="5646739"/>
            <a:ext cx="0" cy="581025"/>
          </a:xfrm>
          <a:prstGeom prst="line">
            <a:avLst/>
          </a:prstGeom>
          <a:noFill/>
          <a:ln w="28575" cap="sq">
            <a:noFill/>
            <a:round/>
            <a:headEnd/>
            <a:tailEnd/>
          </a:ln>
        </p:spPr>
        <p:txBody>
          <a:bodyPr/>
          <a:lstStyle/>
          <a:p>
            <a:endParaRPr lang="en-US">
              <a:latin typeface="Arial"/>
              <a:cs typeface="Arial"/>
            </a:endParaRPr>
          </a:p>
        </p:txBody>
      </p:sp>
      <p:sp>
        <p:nvSpPr>
          <p:cNvPr id="23597" name="Line 41"/>
          <p:cNvSpPr>
            <a:spLocks noChangeShapeType="1"/>
          </p:cNvSpPr>
          <p:nvPr/>
        </p:nvSpPr>
        <p:spPr bwMode="auto">
          <a:xfrm>
            <a:off x="3044825" y="6227763"/>
            <a:ext cx="1328738" cy="0"/>
          </a:xfrm>
          <a:prstGeom prst="line">
            <a:avLst/>
          </a:prstGeom>
          <a:noFill/>
          <a:ln w="28575" cap="sq">
            <a:noFill/>
            <a:round/>
            <a:headEnd/>
            <a:tailEnd/>
          </a:ln>
        </p:spPr>
        <p:txBody>
          <a:bodyPr/>
          <a:lstStyle/>
          <a:p>
            <a:endParaRPr lang="en-US">
              <a:latin typeface="Arial"/>
              <a:cs typeface="Arial"/>
            </a:endParaRPr>
          </a:p>
        </p:txBody>
      </p:sp>
      <p:sp>
        <p:nvSpPr>
          <p:cNvPr id="23598" name="Line 42"/>
          <p:cNvSpPr>
            <a:spLocks noChangeShapeType="1"/>
          </p:cNvSpPr>
          <p:nvPr/>
        </p:nvSpPr>
        <p:spPr bwMode="auto">
          <a:xfrm>
            <a:off x="4373563" y="6227763"/>
            <a:ext cx="927100" cy="0"/>
          </a:xfrm>
          <a:prstGeom prst="line">
            <a:avLst/>
          </a:prstGeom>
          <a:noFill/>
          <a:ln w="28575" cap="sq">
            <a:noFill/>
            <a:round/>
            <a:headEnd/>
            <a:tailEnd/>
          </a:ln>
        </p:spPr>
        <p:txBody>
          <a:bodyPr/>
          <a:lstStyle/>
          <a:p>
            <a:endParaRPr lang="en-US">
              <a:latin typeface="Arial"/>
              <a:cs typeface="Arial"/>
            </a:endParaRPr>
          </a:p>
        </p:txBody>
      </p:sp>
      <p:sp>
        <p:nvSpPr>
          <p:cNvPr id="23599" name="Line 43"/>
          <p:cNvSpPr>
            <a:spLocks noChangeShapeType="1"/>
          </p:cNvSpPr>
          <p:nvPr/>
        </p:nvSpPr>
        <p:spPr bwMode="auto">
          <a:xfrm>
            <a:off x="1866900" y="2465388"/>
            <a:ext cx="3289300" cy="0"/>
          </a:xfrm>
          <a:prstGeom prst="line">
            <a:avLst/>
          </a:prstGeom>
          <a:noFill/>
          <a:ln w="9525">
            <a:solidFill>
              <a:schemeClr val="tx1"/>
            </a:solidFill>
            <a:round/>
            <a:headEnd/>
            <a:tailEnd/>
          </a:ln>
        </p:spPr>
        <p:txBody>
          <a:bodyPr/>
          <a:lstStyle/>
          <a:p>
            <a:endParaRPr lang="en-US">
              <a:latin typeface="Arial"/>
              <a:cs typeface="Arial"/>
            </a:endParaRPr>
          </a:p>
        </p:txBody>
      </p:sp>
      <p:sp>
        <p:nvSpPr>
          <p:cNvPr id="2360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15" name="Group 147"/>
          <p:cNvGrpSpPr>
            <a:grpSpLocks/>
          </p:cNvGrpSpPr>
          <p:nvPr/>
        </p:nvGrpSpPr>
        <p:grpSpPr bwMode="auto">
          <a:xfrm>
            <a:off x="7472363" y="3081339"/>
            <a:ext cx="531812" cy="1049337"/>
            <a:chOff x="3747" y="1941"/>
            <a:chExt cx="335" cy="661"/>
          </a:xfrm>
        </p:grpSpPr>
        <p:sp>
          <p:nvSpPr>
            <p:cNvPr id="23629" name="Line 115"/>
            <p:cNvSpPr>
              <a:spLocks noChangeShapeType="1"/>
            </p:cNvSpPr>
            <p:nvPr/>
          </p:nvSpPr>
          <p:spPr bwMode="auto">
            <a:xfrm>
              <a:off x="3747" y="2595"/>
              <a:ext cx="335"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sp>
          <p:nvSpPr>
            <p:cNvPr id="23630" name="Line 116"/>
            <p:cNvSpPr>
              <a:spLocks noChangeShapeType="1"/>
            </p:cNvSpPr>
            <p:nvPr/>
          </p:nvSpPr>
          <p:spPr bwMode="auto">
            <a:xfrm rot="-5400000">
              <a:off x="3749" y="2272"/>
              <a:ext cx="661"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grpSp>
      <p:grpSp>
        <p:nvGrpSpPr>
          <p:cNvPr id="16" name="Group 148"/>
          <p:cNvGrpSpPr>
            <a:grpSpLocks/>
          </p:cNvGrpSpPr>
          <p:nvPr/>
        </p:nvGrpSpPr>
        <p:grpSpPr bwMode="auto">
          <a:xfrm>
            <a:off x="8062913" y="2290763"/>
            <a:ext cx="531812" cy="792162"/>
            <a:chOff x="4119" y="1443"/>
            <a:chExt cx="335" cy="499"/>
          </a:xfrm>
        </p:grpSpPr>
        <p:sp>
          <p:nvSpPr>
            <p:cNvPr id="23627" name="Line 117"/>
            <p:cNvSpPr>
              <a:spLocks noChangeShapeType="1"/>
            </p:cNvSpPr>
            <p:nvPr/>
          </p:nvSpPr>
          <p:spPr bwMode="auto">
            <a:xfrm>
              <a:off x="4119" y="1935"/>
              <a:ext cx="335"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sp>
          <p:nvSpPr>
            <p:cNvPr id="23628" name="Line 118"/>
            <p:cNvSpPr>
              <a:spLocks noChangeShapeType="1"/>
            </p:cNvSpPr>
            <p:nvPr/>
          </p:nvSpPr>
          <p:spPr bwMode="auto">
            <a:xfrm rot="-5400000">
              <a:off x="4202" y="1693"/>
              <a:ext cx="499"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grpSp>
      <p:grpSp>
        <p:nvGrpSpPr>
          <p:cNvPr id="17" name="Group 146"/>
          <p:cNvGrpSpPr>
            <a:grpSpLocks/>
          </p:cNvGrpSpPr>
          <p:nvPr/>
        </p:nvGrpSpPr>
        <p:grpSpPr bwMode="auto">
          <a:xfrm>
            <a:off x="6900863" y="4111626"/>
            <a:ext cx="531812" cy="1292225"/>
            <a:chOff x="3387" y="2590"/>
            <a:chExt cx="335" cy="814"/>
          </a:xfrm>
        </p:grpSpPr>
        <p:sp>
          <p:nvSpPr>
            <p:cNvPr id="23625" name="Line 119"/>
            <p:cNvSpPr>
              <a:spLocks noChangeShapeType="1"/>
            </p:cNvSpPr>
            <p:nvPr/>
          </p:nvSpPr>
          <p:spPr bwMode="auto">
            <a:xfrm>
              <a:off x="3387" y="3397"/>
              <a:ext cx="335"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sp>
          <p:nvSpPr>
            <p:cNvPr id="23626" name="Line 120"/>
            <p:cNvSpPr>
              <a:spLocks noChangeShapeType="1"/>
            </p:cNvSpPr>
            <p:nvPr/>
          </p:nvSpPr>
          <p:spPr bwMode="auto">
            <a:xfrm rot="-5400000">
              <a:off x="3313" y="2997"/>
              <a:ext cx="814"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grpSp>
      <p:grpSp>
        <p:nvGrpSpPr>
          <p:cNvPr id="18" name="Group 149"/>
          <p:cNvGrpSpPr>
            <a:grpSpLocks/>
          </p:cNvGrpSpPr>
          <p:nvPr/>
        </p:nvGrpSpPr>
        <p:grpSpPr bwMode="auto">
          <a:xfrm>
            <a:off x="8642351" y="1762125"/>
            <a:ext cx="531813" cy="541338"/>
            <a:chOff x="4484" y="1110"/>
            <a:chExt cx="335" cy="341"/>
          </a:xfrm>
        </p:grpSpPr>
        <p:sp>
          <p:nvSpPr>
            <p:cNvPr id="23623" name="Line 121"/>
            <p:cNvSpPr>
              <a:spLocks noChangeShapeType="1"/>
            </p:cNvSpPr>
            <p:nvPr/>
          </p:nvSpPr>
          <p:spPr bwMode="auto">
            <a:xfrm>
              <a:off x="4484" y="1444"/>
              <a:ext cx="335"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sp>
          <p:nvSpPr>
            <p:cNvPr id="23624" name="Line 122"/>
            <p:cNvSpPr>
              <a:spLocks noChangeShapeType="1"/>
            </p:cNvSpPr>
            <p:nvPr/>
          </p:nvSpPr>
          <p:spPr bwMode="auto">
            <a:xfrm rot="-5400000">
              <a:off x="4646" y="1281"/>
              <a:ext cx="341"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grpSp>
      <p:grpSp>
        <p:nvGrpSpPr>
          <p:cNvPr id="19" name="Group 150"/>
          <p:cNvGrpSpPr>
            <a:grpSpLocks/>
          </p:cNvGrpSpPr>
          <p:nvPr/>
        </p:nvGrpSpPr>
        <p:grpSpPr bwMode="auto">
          <a:xfrm>
            <a:off x="9207501" y="1546226"/>
            <a:ext cx="531813" cy="239713"/>
            <a:chOff x="4840" y="974"/>
            <a:chExt cx="335" cy="151"/>
          </a:xfrm>
        </p:grpSpPr>
        <p:sp>
          <p:nvSpPr>
            <p:cNvPr id="23621" name="Line 123"/>
            <p:cNvSpPr>
              <a:spLocks noChangeShapeType="1"/>
            </p:cNvSpPr>
            <p:nvPr/>
          </p:nvSpPr>
          <p:spPr bwMode="auto">
            <a:xfrm>
              <a:off x="4840" y="1118"/>
              <a:ext cx="335" cy="0"/>
            </a:xfrm>
            <a:prstGeom prst="line">
              <a:avLst/>
            </a:prstGeom>
            <a:noFill/>
            <a:ln w="38100">
              <a:solidFill>
                <a:srgbClr val="996633"/>
              </a:solidFill>
              <a:round/>
              <a:headEnd/>
              <a:tailEnd type="triangle" w="lg" len="med"/>
            </a:ln>
          </p:spPr>
          <p:txBody>
            <a:bodyPr/>
            <a:lstStyle/>
            <a:p>
              <a:endParaRPr lang="en-US">
                <a:latin typeface="Arial"/>
                <a:cs typeface="Arial"/>
              </a:endParaRPr>
            </a:p>
          </p:txBody>
        </p:sp>
        <p:sp>
          <p:nvSpPr>
            <p:cNvPr id="23622" name="Line 124"/>
            <p:cNvSpPr>
              <a:spLocks noChangeShapeType="1"/>
            </p:cNvSpPr>
            <p:nvPr/>
          </p:nvSpPr>
          <p:spPr bwMode="auto">
            <a:xfrm rot="5400000" flipH="1">
              <a:off x="5096" y="1049"/>
              <a:ext cx="151" cy="2"/>
            </a:xfrm>
            <a:prstGeom prst="line">
              <a:avLst/>
            </a:prstGeom>
            <a:noFill/>
            <a:ln w="38100">
              <a:solidFill>
                <a:srgbClr val="996633"/>
              </a:solidFill>
              <a:round/>
              <a:headEnd/>
              <a:tailEnd type="triangle" w="lg" len="med"/>
            </a:ln>
          </p:spPr>
          <p:txBody>
            <a:bodyPr/>
            <a:lstStyle/>
            <a:p>
              <a:endParaRPr lang="en-US">
                <a:latin typeface="Arial"/>
                <a:cs typeface="Arial"/>
              </a:endParaRPr>
            </a:p>
          </p:txBody>
        </p:sp>
      </p:grpSp>
      <p:grpSp>
        <p:nvGrpSpPr>
          <p:cNvPr id="20" name="Group 133"/>
          <p:cNvGrpSpPr>
            <a:grpSpLocks/>
          </p:cNvGrpSpPr>
          <p:nvPr/>
        </p:nvGrpSpPr>
        <p:grpSpPr bwMode="auto">
          <a:xfrm>
            <a:off x="4459288" y="5465764"/>
            <a:ext cx="711200" cy="485775"/>
            <a:chOff x="1849" y="3449"/>
            <a:chExt cx="448" cy="306"/>
          </a:xfrm>
        </p:grpSpPr>
        <p:sp>
          <p:nvSpPr>
            <p:cNvPr id="23619" name="Rectangle 131"/>
            <p:cNvSpPr>
              <a:spLocks noChangeArrowheads="1"/>
            </p:cNvSpPr>
            <p:nvPr/>
          </p:nvSpPr>
          <p:spPr bwMode="auto">
            <a:xfrm>
              <a:off x="1849" y="3449"/>
              <a:ext cx="448" cy="306"/>
            </a:xfrm>
            <a:prstGeom prst="rect">
              <a:avLst/>
            </a:prstGeom>
            <a:noFill/>
            <a:ln w="38100">
              <a:solidFill>
                <a:srgbClr val="996633"/>
              </a:solidFill>
              <a:miter lim="800000"/>
              <a:headEnd/>
              <a:tailEnd/>
            </a:ln>
          </p:spPr>
          <p:txBody>
            <a:bodyPr wrap="none" anchor="ctr"/>
            <a:lstStyle/>
            <a:p>
              <a:endParaRPr lang="en-US">
                <a:latin typeface="Arial"/>
                <a:cs typeface="Arial"/>
              </a:endParaRPr>
            </a:p>
          </p:txBody>
        </p:sp>
        <p:sp>
          <p:nvSpPr>
            <p:cNvPr id="23620" name="Rectangle 132"/>
            <p:cNvSpPr>
              <a:spLocks noChangeArrowheads="1"/>
            </p:cNvSpPr>
            <p:nvPr/>
          </p:nvSpPr>
          <p:spPr bwMode="auto">
            <a:xfrm>
              <a:off x="1866" y="3466"/>
              <a:ext cx="413" cy="270"/>
            </a:xfrm>
            <a:prstGeom prst="rect">
              <a:avLst/>
            </a:prstGeom>
            <a:noFill/>
            <a:ln w="28575">
              <a:solidFill>
                <a:srgbClr val="FFCC00"/>
              </a:solidFill>
              <a:miter lim="800000"/>
              <a:headEnd/>
              <a:tailEnd/>
            </a:ln>
          </p:spPr>
          <p:txBody>
            <a:bodyPr wrap="none" anchor="ctr"/>
            <a:lstStyle/>
            <a:p>
              <a:endParaRPr lang="en-US">
                <a:latin typeface="Arial"/>
                <a:cs typeface="Arial"/>
              </a:endParaRPr>
            </a:p>
          </p:txBody>
        </p:sp>
      </p:grpSp>
      <p:grpSp>
        <p:nvGrpSpPr>
          <p:cNvPr id="21" name="Group 134"/>
          <p:cNvGrpSpPr>
            <a:grpSpLocks/>
          </p:cNvGrpSpPr>
          <p:nvPr/>
        </p:nvGrpSpPr>
        <p:grpSpPr bwMode="auto">
          <a:xfrm>
            <a:off x="4449763" y="4846639"/>
            <a:ext cx="711200" cy="485775"/>
            <a:chOff x="1849" y="3449"/>
            <a:chExt cx="448" cy="306"/>
          </a:xfrm>
        </p:grpSpPr>
        <p:sp>
          <p:nvSpPr>
            <p:cNvPr id="23617" name="Rectangle 135"/>
            <p:cNvSpPr>
              <a:spLocks noChangeArrowheads="1"/>
            </p:cNvSpPr>
            <p:nvPr/>
          </p:nvSpPr>
          <p:spPr bwMode="auto">
            <a:xfrm>
              <a:off x="1849" y="3449"/>
              <a:ext cx="448" cy="306"/>
            </a:xfrm>
            <a:prstGeom prst="rect">
              <a:avLst/>
            </a:prstGeom>
            <a:noFill/>
            <a:ln w="38100">
              <a:solidFill>
                <a:srgbClr val="996633"/>
              </a:solidFill>
              <a:miter lim="800000"/>
              <a:headEnd/>
              <a:tailEnd/>
            </a:ln>
          </p:spPr>
          <p:txBody>
            <a:bodyPr wrap="none" anchor="ctr"/>
            <a:lstStyle/>
            <a:p>
              <a:endParaRPr lang="en-US">
                <a:latin typeface="Arial"/>
                <a:cs typeface="Arial"/>
              </a:endParaRPr>
            </a:p>
          </p:txBody>
        </p:sp>
        <p:sp>
          <p:nvSpPr>
            <p:cNvPr id="23618" name="Rectangle 136"/>
            <p:cNvSpPr>
              <a:spLocks noChangeArrowheads="1"/>
            </p:cNvSpPr>
            <p:nvPr/>
          </p:nvSpPr>
          <p:spPr bwMode="auto">
            <a:xfrm>
              <a:off x="1866" y="3466"/>
              <a:ext cx="413" cy="270"/>
            </a:xfrm>
            <a:prstGeom prst="rect">
              <a:avLst/>
            </a:prstGeom>
            <a:noFill/>
            <a:ln w="28575">
              <a:solidFill>
                <a:srgbClr val="FFCC00"/>
              </a:solidFill>
              <a:miter lim="800000"/>
              <a:headEnd/>
              <a:tailEnd/>
            </a:ln>
          </p:spPr>
          <p:txBody>
            <a:bodyPr wrap="none" anchor="ctr"/>
            <a:lstStyle/>
            <a:p>
              <a:endParaRPr lang="en-US">
                <a:latin typeface="Arial"/>
                <a:cs typeface="Arial"/>
              </a:endParaRPr>
            </a:p>
          </p:txBody>
        </p:sp>
      </p:grpSp>
      <p:grpSp>
        <p:nvGrpSpPr>
          <p:cNvPr id="22" name="Group 137"/>
          <p:cNvGrpSpPr>
            <a:grpSpLocks/>
          </p:cNvGrpSpPr>
          <p:nvPr/>
        </p:nvGrpSpPr>
        <p:grpSpPr bwMode="auto">
          <a:xfrm>
            <a:off x="4440238" y="4208464"/>
            <a:ext cx="711200" cy="485775"/>
            <a:chOff x="1849" y="3449"/>
            <a:chExt cx="448" cy="306"/>
          </a:xfrm>
        </p:grpSpPr>
        <p:sp>
          <p:nvSpPr>
            <p:cNvPr id="23615" name="Rectangle 138"/>
            <p:cNvSpPr>
              <a:spLocks noChangeArrowheads="1"/>
            </p:cNvSpPr>
            <p:nvPr/>
          </p:nvSpPr>
          <p:spPr bwMode="auto">
            <a:xfrm>
              <a:off x="1849" y="3449"/>
              <a:ext cx="448" cy="306"/>
            </a:xfrm>
            <a:prstGeom prst="rect">
              <a:avLst/>
            </a:prstGeom>
            <a:noFill/>
            <a:ln w="38100">
              <a:solidFill>
                <a:srgbClr val="996633"/>
              </a:solidFill>
              <a:miter lim="800000"/>
              <a:headEnd/>
              <a:tailEnd/>
            </a:ln>
          </p:spPr>
          <p:txBody>
            <a:bodyPr wrap="none" anchor="ctr"/>
            <a:lstStyle/>
            <a:p>
              <a:endParaRPr lang="en-US">
                <a:latin typeface="Arial"/>
                <a:cs typeface="Arial"/>
              </a:endParaRPr>
            </a:p>
          </p:txBody>
        </p:sp>
        <p:sp>
          <p:nvSpPr>
            <p:cNvPr id="23616" name="Rectangle 139"/>
            <p:cNvSpPr>
              <a:spLocks noChangeArrowheads="1"/>
            </p:cNvSpPr>
            <p:nvPr/>
          </p:nvSpPr>
          <p:spPr bwMode="auto">
            <a:xfrm>
              <a:off x="1866" y="3466"/>
              <a:ext cx="413" cy="270"/>
            </a:xfrm>
            <a:prstGeom prst="rect">
              <a:avLst/>
            </a:prstGeom>
            <a:noFill/>
            <a:ln w="28575">
              <a:solidFill>
                <a:srgbClr val="FFCC00"/>
              </a:solidFill>
              <a:miter lim="800000"/>
              <a:headEnd/>
              <a:tailEnd/>
            </a:ln>
          </p:spPr>
          <p:txBody>
            <a:bodyPr wrap="none" anchor="ctr"/>
            <a:lstStyle/>
            <a:p>
              <a:endParaRPr lang="en-US">
                <a:latin typeface="Arial"/>
                <a:cs typeface="Arial"/>
              </a:endParaRPr>
            </a:p>
          </p:txBody>
        </p:sp>
      </p:grpSp>
      <p:grpSp>
        <p:nvGrpSpPr>
          <p:cNvPr id="23" name="Group 140"/>
          <p:cNvGrpSpPr>
            <a:grpSpLocks/>
          </p:cNvGrpSpPr>
          <p:nvPr/>
        </p:nvGrpSpPr>
        <p:grpSpPr bwMode="auto">
          <a:xfrm>
            <a:off x="4451350" y="3560764"/>
            <a:ext cx="711200" cy="485775"/>
            <a:chOff x="1849" y="3449"/>
            <a:chExt cx="448" cy="306"/>
          </a:xfrm>
        </p:grpSpPr>
        <p:sp>
          <p:nvSpPr>
            <p:cNvPr id="23613" name="Rectangle 141"/>
            <p:cNvSpPr>
              <a:spLocks noChangeArrowheads="1"/>
            </p:cNvSpPr>
            <p:nvPr/>
          </p:nvSpPr>
          <p:spPr bwMode="auto">
            <a:xfrm>
              <a:off x="1849" y="3449"/>
              <a:ext cx="448" cy="306"/>
            </a:xfrm>
            <a:prstGeom prst="rect">
              <a:avLst/>
            </a:prstGeom>
            <a:noFill/>
            <a:ln w="38100">
              <a:solidFill>
                <a:srgbClr val="996633"/>
              </a:solidFill>
              <a:miter lim="800000"/>
              <a:headEnd/>
              <a:tailEnd/>
            </a:ln>
          </p:spPr>
          <p:txBody>
            <a:bodyPr wrap="none" anchor="ctr"/>
            <a:lstStyle/>
            <a:p>
              <a:endParaRPr lang="en-US">
                <a:latin typeface="Arial"/>
                <a:cs typeface="Arial"/>
              </a:endParaRPr>
            </a:p>
          </p:txBody>
        </p:sp>
        <p:sp>
          <p:nvSpPr>
            <p:cNvPr id="23614" name="Rectangle 142"/>
            <p:cNvSpPr>
              <a:spLocks noChangeArrowheads="1"/>
            </p:cNvSpPr>
            <p:nvPr/>
          </p:nvSpPr>
          <p:spPr bwMode="auto">
            <a:xfrm>
              <a:off x="1866" y="3466"/>
              <a:ext cx="413" cy="270"/>
            </a:xfrm>
            <a:prstGeom prst="rect">
              <a:avLst/>
            </a:prstGeom>
            <a:noFill/>
            <a:ln w="28575">
              <a:solidFill>
                <a:srgbClr val="FFCC00"/>
              </a:solidFill>
              <a:miter lim="800000"/>
              <a:headEnd/>
              <a:tailEnd/>
            </a:ln>
          </p:spPr>
          <p:txBody>
            <a:bodyPr wrap="none" anchor="ctr"/>
            <a:lstStyle/>
            <a:p>
              <a:endParaRPr lang="en-US">
                <a:latin typeface="Arial"/>
                <a:cs typeface="Arial"/>
              </a:endParaRPr>
            </a:p>
          </p:txBody>
        </p:sp>
      </p:grpSp>
      <p:grpSp>
        <p:nvGrpSpPr>
          <p:cNvPr id="24" name="Group 143"/>
          <p:cNvGrpSpPr>
            <a:grpSpLocks/>
          </p:cNvGrpSpPr>
          <p:nvPr/>
        </p:nvGrpSpPr>
        <p:grpSpPr bwMode="auto">
          <a:xfrm>
            <a:off x="4329113" y="2903539"/>
            <a:ext cx="844550" cy="485775"/>
            <a:chOff x="1849" y="3449"/>
            <a:chExt cx="448" cy="306"/>
          </a:xfrm>
        </p:grpSpPr>
        <p:sp>
          <p:nvSpPr>
            <p:cNvPr id="23611" name="Rectangle 144"/>
            <p:cNvSpPr>
              <a:spLocks noChangeArrowheads="1"/>
            </p:cNvSpPr>
            <p:nvPr/>
          </p:nvSpPr>
          <p:spPr bwMode="auto">
            <a:xfrm>
              <a:off x="1849" y="3449"/>
              <a:ext cx="448" cy="306"/>
            </a:xfrm>
            <a:prstGeom prst="rect">
              <a:avLst/>
            </a:prstGeom>
            <a:noFill/>
            <a:ln w="38100">
              <a:solidFill>
                <a:srgbClr val="996633"/>
              </a:solidFill>
              <a:miter lim="800000"/>
              <a:headEnd/>
              <a:tailEnd/>
            </a:ln>
          </p:spPr>
          <p:txBody>
            <a:bodyPr wrap="none" anchor="ctr"/>
            <a:lstStyle/>
            <a:p>
              <a:endParaRPr lang="en-US">
                <a:latin typeface="Arial"/>
                <a:cs typeface="Arial"/>
              </a:endParaRPr>
            </a:p>
          </p:txBody>
        </p:sp>
        <p:sp>
          <p:nvSpPr>
            <p:cNvPr id="23612" name="Rectangle 145"/>
            <p:cNvSpPr>
              <a:spLocks noChangeArrowheads="1"/>
            </p:cNvSpPr>
            <p:nvPr/>
          </p:nvSpPr>
          <p:spPr bwMode="auto">
            <a:xfrm>
              <a:off x="1866" y="3466"/>
              <a:ext cx="413" cy="270"/>
            </a:xfrm>
            <a:prstGeom prst="rect">
              <a:avLst/>
            </a:prstGeom>
            <a:noFill/>
            <a:ln w="28575">
              <a:solidFill>
                <a:srgbClr val="FFCC00"/>
              </a:solidFill>
              <a:miter lim="800000"/>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26675064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820">
                                            <p:txEl>
                                              <p:pRg st="0" end="0"/>
                                            </p:txEl>
                                          </p:spTgt>
                                        </p:tgtEl>
                                        <p:attrNameLst>
                                          <p:attrName>style.visibility</p:attrName>
                                        </p:attrNameLst>
                                      </p:cBhvr>
                                      <p:to>
                                        <p:strVal val="visible"/>
                                      </p:to>
                                    </p:set>
                                    <p:animEffect transition="in" filter="wipe(left)">
                                      <p:cBhvr>
                                        <p:cTn id="7" dur="500"/>
                                        <p:tgtEl>
                                          <p:spTgt spid="75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820">
                                            <p:txEl>
                                              <p:pRg st="1" end="1"/>
                                            </p:txEl>
                                          </p:spTgt>
                                        </p:tgtEl>
                                        <p:attrNameLst>
                                          <p:attrName>style.visibility</p:attrName>
                                        </p:attrNameLst>
                                      </p:cBhvr>
                                      <p:to>
                                        <p:strVal val="visible"/>
                                      </p:to>
                                    </p:set>
                                    <p:animEffect transition="in" filter="wipe(left)">
                                      <p:cBhvr>
                                        <p:cTn id="12" dur="500"/>
                                        <p:tgtEl>
                                          <p:spTgt spid="758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820">
                                            <p:txEl>
                                              <p:pRg st="2" end="2"/>
                                            </p:txEl>
                                          </p:spTgt>
                                        </p:tgtEl>
                                        <p:attrNameLst>
                                          <p:attrName>style.visibility</p:attrName>
                                        </p:attrNameLst>
                                      </p:cBhvr>
                                      <p:to>
                                        <p:strVal val="visible"/>
                                      </p:to>
                                    </p:set>
                                    <p:animEffect transition="in" filter="wipe(left)">
                                      <p:cBhvr>
                                        <p:cTn id="17" dur="500"/>
                                        <p:tgtEl>
                                          <p:spTgt spid="758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8" presetClass="entr" presetSubtype="3"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strips(up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8" presetClass="entr" presetSubtype="3"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strips(up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8" presetClass="entr" presetSubtype="3"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strips(upRigh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8" presetClass="entr" presetSubtype="3"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strips(upRight)">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par>
                                <p:cTn id="92" presetID="18" presetClass="entr" presetSubtype="3"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strips(upRight)">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nodeType="clickEffect">
                                  <p:stCondLst>
                                    <p:cond delay="0"/>
                                  </p:stCondLst>
                                  <p:childTnLst>
                                    <p:animEffect transition="out" filter="fade">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0"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09600" y="292100"/>
            <a:ext cx="10972800" cy="1070356"/>
          </a:xfrm>
        </p:spPr>
        <p:txBody>
          <a:bodyPr/>
          <a:lstStyle/>
          <a:p>
            <a:pPr eaLnBrk="1" hangingPunct="1"/>
            <a:r>
              <a:rPr lang="en-US" sz="3600" dirty="0"/>
              <a:t>Why </a:t>
            </a:r>
            <a:r>
              <a:rPr lang="en-US" sz="3600" dirty="0" smtClean="0"/>
              <a:t>Does the MPL Diminish</a:t>
            </a:r>
            <a:endParaRPr lang="en-US" sz="3600" dirty="0"/>
          </a:p>
        </p:txBody>
      </p:sp>
      <p:sp>
        <p:nvSpPr>
          <p:cNvPr id="25605" name="Rectangle 3"/>
          <p:cNvSpPr>
            <a:spLocks noGrp="1" noChangeArrowheads="1"/>
          </p:cNvSpPr>
          <p:nvPr>
            <p:ph idx="1"/>
          </p:nvPr>
        </p:nvSpPr>
        <p:spPr>
          <a:xfrm>
            <a:off x="676656" y="1837944"/>
            <a:ext cx="9799292" cy="4486656"/>
          </a:xfrm>
        </p:spPr>
        <p:txBody>
          <a:bodyPr>
            <a:normAutofit fontScale="92500" lnSpcReduction="20000"/>
          </a:bodyPr>
          <a:lstStyle/>
          <a:p>
            <a:pPr eaLnBrk="1" hangingPunct="1"/>
            <a:r>
              <a:rPr lang="en-US" dirty="0" smtClean="0"/>
              <a:t>The farmer output rises by a smaller </a:t>
            </a:r>
            <a:r>
              <a:rPr lang="en-US" dirty="0"/>
              <a:t>&amp;</a:t>
            </a:r>
            <a:r>
              <a:rPr lang="en-US" dirty="0" smtClean="0"/>
              <a:t> smaller amount for each additional worker.</a:t>
            </a:r>
          </a:p>
          <a:p>
            <a:pPr eaLnBrk="1" hangingPunct="1"/>
            <a:r>
              <a:rPr lang="en-US" dirty="0" smtClean="0"/>
              <a:t>As the farmer adds more workers, the average worker has less land to work with &amp; consequently, will be less productive.  </a:t>
            </a:r>
          </a:p>
          <a:p>
            <a:pPr eaLnBrk="1" hangingPunct="1"/>
            <a:r>
              <a:rPr lang="en-US" dirty="0" smtClean="0"/>
              <a:t>Simply, the marginal product of the variable factor diminishes as more of it (in our example, labour) is added to the fixed factor (in our example, land)</a:t>
            </a:r>
            <a:r>
              <a:rPr lang="en-US" b="1" dirty="0" smtClean="0">
                <a:solidFill>
                  <a:srgbClr val="CC0000"/>
                </a:solidFill>
              </a:rPr>
              <a:t> </a:t>
            </a:r>
          </a:p>
          <a:p>
            <a:pPr eaLnBrk="1" hangingPunct="1"/>
            <a:r>
              <a:rPr lang="en-US" b="1" dirty="0" smtClean="0">
                <a:solidFill>
                  <a:srgbClr val="CC0000"/>
                </a:solidFill>
              </a:rPr>
              <a:t>Diminishing marginal product</a:t>
            </a:r>
            <a:r>
              <a:rPr lang="en-US" dirty="0" smtClean="0"/>
              <a:t>: </a:t>
            </a:r>
            <a:br>
              <a:rPr lang="en-US" dirty="0" smtClean="0"/>
            </a:br>
            <a:r>
              <a:rPr lang="en-US" dirty="0" smtClean="0"/>
              <a:t>The marginal product of an input declines as the quantity of the input increases (other things equal).</a:t>
            </a:r>
          </a:p>
        </p:txBody>
      </p:sp>
    </p:spTree>
    <p:extLst>
      <p:ext uri="{BB962C8B-B14F-4D97-AF65-F5344CB8AC3E}">
        <p14:creationId xmlns:p14="http://schemas.microsoft.com/office/powerpoint/2010/main" val="37514931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wipe(left)">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wipe(left)">
                                      <p:cBhvr>
                                        <p:cTn id="12" dur="500"/>
                                        <p:tgtEl>
                                          <p:spTgt spid="256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wipe(left)">
                                      <p:cBhvr>
                                        <p:cTn id="17" dur="500"/>
                                        <p:tgtEl>
                                          <p:spTgt spid="256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605">
                                            <p:txEl>
                                              <p:pRg st="3" end="3"/>
                                            </p:txEl>
                                          </p:spTgt>
                                        </p:tgtEl>
                                        <p:attrNameLst>
                                          <p:attrName>style.visibility</p:attrName>
                                        </p:attrNameLst>
                                      </p:cBhvr>
                                      <p:to>
                                        <p:strVal val="visible"/>
                                      </p:to>
                                    </p:set>
                                    <p:animEffect transition="in" filter="wipe(left)">
                                      <p:cBhvr>
                                        <p:cTn id="22" dur="500"/>
                                        <p:tgtEl>
                                          <p:spTgt spid="256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bldLvl="4"/>
    </p:bldLst>
  </p:timing>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TotalTime>
  <Words>2399</Words>
  <Application>Microsoft Office PowerPoint</Application>
  <PresentationFormat>Widescreen</PresentationFormat>
  <Paragraphs>732</Paragraphs>
  <Slides>35</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Tahoma</vt:lpstr>
      <vt:lpstr>Times New Roman</vt:lpstr>
      <vt:lpstr>Wingdings</vt:lpstr>
      <vt:lpstr>Ocean</vt:lpstr>
      <vt:lpstr>1_Ocean</vt:lpstr>
      <vt:lpstr>Worksheet</vt:lpstr>
      <vt:lpstr>PowerPoint Presentation</vt:lpstr>
      <vt:lpstr>Microeconomics</vt:lpstr>
      <vt:lpstr>Total Revenue, Total Cost, Profit</vt:lpstr>
      <vt:lpstr>The Production Function</vt:lpstr>
      <vt:lpstr>Farmer’s Production Function</vt:lpstr>
      <vt:lpstr>Marginal Product</vt:lpstr>
      <vt:lpstr>Total &amp; Marginal Product</vt:lpstr>
      <vt:lpstr>MPL = Slope of Production Function</vt:lpstr>
      <vt:lpstr>Why Does the MPL Diminish</vt:lpstr>
      <vt:lpstr>Why Is MPL Important ?</vt:lpstr>
      <vt:lpstr>The Farmer’s Costs</vt:lpstr>
      <vt:lpstr>EXAMPLE 1: The Farmer Total Cost Curve</vt:lpstr>
      <vt:lpstr>Marginal Cost</vt:lpstr>
      <vt:lpstr>Total &amp; Marginal Cost</vt:lpstr>
      <vt:lpstr>The Marginal Cost Curve</vt:lpstr>
      <vt:lpstr>Why is MC Important?</vt:lpstr>
      <vt:lpstr>Fixed and Variable Costs</vt:lpstr>
      <vt:lpstr>Costs</vt:lpstr>
      <vt:lpstr>Marginal Cost</vt:lpstr>
      <vt:lpstr>Average Fixed Cost</vt:lpstr>
      <vt:lpstr>Average Variable Cost</vt:lpstr>
      <vt:lpstr>Average Total Cost</vt:lpstr>
      <vt:lpstr>EXAMPLE 2:  The Various Cost Curves Together</vt:lpstr>
      <vt:lpstr>EXAMPLE 2:  Why ATC Is Usually U-Shaped</vt:lpstr>
      <vt:lpstr>EXAMPLE 2:  Why ATC Is Usually U-Shaped</vt:lpstr>
      <vt:lpstr>EXAMPLE 2:  ATC and MC</vt:lpstr>
      <vt:lpstr>Costs in the Short Run &amp; Long Run</vt:lpstr>
      <vt:lpstr>EXAMPLE 3:  LRATC with 3 factory sizes</vt:lpstr>
      <vt:lpstr>EXAMPLE 3:  LRATC with 3 factory sizes</vt:lpstr>
      <vt:lpstr>A Typical LRATC Curve</vt:lpstr>
      <vt:lpstr>How ATC Changes as  the Scale of Production Changes</vt:lpstr>
      <vt:lpstr>How ATC Changes as the Scale of Production Changes</vt:lpstr>
      <vt:lpstr>Economies of Scale</vt:lpstr>
      <vt:lpstr>Diseconomies of Scale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Microeconomics</dc:title>
  <dc:creator>Stephen Weir</dc:creator>
  <cp:lastModifiedBy>Stephen Weir</cp:lastModifiedBy>
  <cp:revision>67</cp:revision>
  <dcterms:created xsi:type="dcterms:W3CDTF">2018-01-17T15:28:59Z</dcterms:created>
  <dcterms:modified xsi:type="dcterms:W3CDTF">2018-11-29T17:52:11Z</dcterms:modified>
</cp:coreProperties>
</file>